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2" r:id="rId3"/>
    <p:sldId id="264" r:id="rId4"/>
    <p:sldId id="257" r:id="rId5"/>
    <p:sldId id="260" r:id="rId6"/>
    <p:sldId id="261" r:id="rId7"/>
    <p:sldId id="259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F1DBC-E417-4977-894E-C48E2575557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350C0-494B-48B1-8445-C90BDA8D42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BB865-7263-4441-A44D-E7D9C4772E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44050-0A2D-4BF8-A584-D37B5AA577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1DF4029-ACFB-4438-ADD1-C5D98BFBAA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2ED1F-C80F-476B-8F7B-DF5F16AF7B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B7732-735E-4A7A-A6BC-357F6F560D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190AD-BFE2-4E8E-8D1A-DF54D67442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3D5D5-4BCF-4057-B22F-1201B76061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2517A-809F-4732-B72E-D4A245862E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2B710-3BB7-4D86-85C5-9243B2350B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438086"/>
              </a:solidFill>
              <a:latin typeface="Arial" charset="0"/>
              <a:ea typeface="ＭＳ Ｐゴシック" pitchFamily="-100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438086"/>
              </a:solidFill>
              <a:latin typeface="Arial" charset="0"/>
              <a:ea typeface="ＭＳ Ｐゴシック" pitchFamily="-100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EFAAD7-50F3-4773-9B95-903052D61CF1}" type="slidenum">
              <a:rPr lang="en-US" smtClean="0">
                <a:latin typeface="Arial" charset="0"/>
                <a:ea typeface="ＭＳ Ｐゴシック" pitchFamily="-10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latin typeface="Arial" charset="0"/>
              <a:ea typeface="ＭＳ Ｐゴシック" pitchFamily="-100" charset="-128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Opportunity Cost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28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Normative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Deals with policy and statements that primarily contain judgments. These are value based statements (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CFF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i.e. if you believe climate change is destroying our planet, you might make a statement containing that value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Governments, firms, institutions and interest groups often provide these types of statements.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3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Judge the Following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137160" lvl="2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800" i="1" dirty="0"/>
              <a:t>Are the following statements normative or analytical (descriptive or conditional)? </a:t>
            </a:r>
            <a:endParaRPr lang="en-US" sz="2800" i="1" dirty="0" smtClean="0"/>
          </a:p>
          <a:p>
            <a:pPr marL="137160" lvl="2" indent="0">
              <a:buClr>
                <a:schemeClr val="tx1">
                  <a:shade val="95000"/>
                </a:schemeClr>
              </a:buClr>
              <a:buSzPct val="65000"/>
              <a:buNone/>
            </a:pPr>
            <a:endParaRPr lang="en-US" sz="2800" i="1" dirty="0" smtClean="0">
              <a:solidFill>
                <a:srgbClr val="CCFFCC"/>
              </a:solidFill>
              <a:latin typeface="Georgia" charset="0"/>
            </a:endParaRPr>
          </a:p>
          <a:p>
            <a:pPr marL="137160" lvl="2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400" i="1" dirty="0" smtClean="0">
                <a:solidFill>
                  <a:srgbClr val="FFFFFF"/>
                </a:solidFill>
                <a:latin typeface="Georgia" charset="0"/>
              </a:rPr>
              <a:t>a)</a:t>
            </a:r>
            <a:r>
              <a:rPr lang="en-US" sz="2400" i="1" dirty="0" smtClean="0">
                <a:solidFill>
                  <a:srgbClr val="CCFFCC"/>
                </a:solidFill>
                <a:latin typeface="Georgia" charset="0"/>
              </a:rPr>
              <a:t> If </a:t>
            </a:r>
            <a:r>
              <a:rPr lang="en-US" sz="2400" i="1" dirty="0">
                <a:solidFill>
                  <a:srgbClr val="CCFFCC"/>
                </a:solidFill>
                <a:latin typeface="Georgia" charset="0"/>
              </a:rPr>
              <a:t>a minimum wage is introduced in </a:t>
            </a:r>
            <a:r>
              <a:rPr lang="en-US" sz="2400" i="1" dirty="0" smtClean="0">
                <a:solidFill>
                  <a:srgbClr val="CCFFCC"/>
                </a:solidFill>
                <a:latin typeface="Georgia" charset="0"/>
              </a:rPr>
              <a:t>Haiti, </a:t>
            </a:r>
            <a:r>
              <a:rPr lang="en-US" sz="2400" i="1" dirty="0">
                <a:solidFill>
                  <a:srgbClr val="CCFFCC"/>
                </a:solidFill>
                <a:latin typeface="Georgia" charset="0"/>
              </a:rPr>
              <a:t>prices paid by consumers will have to increase</a:t>
            </a:r>
          </a:p>
          <a:p>
            <a:pPr marL="137160" lvl="3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400" i="1" dirty="0" smtClean="0">
                <a:solidFill>
                  <a:srgbClr val="FFFFFF"/>
                </a:solidFill>
                <a:latin typeface="Georgia" charset="0"/>
              </a:rPr>
              <a:t>b)</a:t>
            </a:r>
            <a:r>
              <a:rPr lang="en-US" sz="2400" i="1" dirty="0" smtClean="0">
                <a:solidFill>
                  <a:srgbClr val="CCFFCC"/>
                </a:solidFill>
                <a:latin typeface="Georgia" charset="0"/>
              </a:rPr>
              <a:t> Government </a:t>
            </a:r>
            <a:r>
              <a:rPr lang="en-US" sz="2400" i="1" dirty="0">
                <a:solidFill>
                  <a:srgbClr val="CCFFCC"/>
                </a:solidFill>
                <a:latin typeface="Georgia" charset="0"/>
              </a:rPr>
              <a:t>should provide affordable day care for the benefit of working </a:t>
            </a:r>
            <a:r>
              <a:rPr lang="en-US" sz="2400" i="1" dirty="0" smtClean="0">
                <a:solidFill>
                  <a:srgbClr val="CCFFCC"/>
                </a:solidFill>
                <a:latin typeface="Georgia" charset="0"/>
              </a:rPr>
              <a:t>parents</a:t>
            </a:r>
          </a:p>
          <a:p>
            <a:pPr marL="137160" lvl="3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400" dirty="0" smtClean="0">
                <a:solidFill>
                  <a:srgbClr val="FFFFFF"/>
                </a:solidFill>
                <a:latin typeface="Georgia" charset="0"/>
              </a:rPr>
              <a:t>c)</a:t>
            </a:r>
            <a:r>
              <a:rPr lang="en-US" sz="2400" dirty="0" smtClean="0">
                <a:solidFill>
                  <a:srgbClr val="CCFFCC"/>
                </a:solidFill>
                <a:latin typeface="Georgia" charset="0"/>
              </a:rPr>
              <a:t> If people buy a lot of teddy bears, the price of teddy bears will increase.</a:t>
            </a:r>
            <a:endParaRPr lang="en-US" sz="2400" dirty="0">
              <a:solidFill>
                <a:srgbClr val="CCFFCC"/>
              </a:solidFill>
              <a:latin typeface="Georgia" charset="0"/>
            </a:endParaRPr>
          </a:p>
          <a:p>
            <a:pPr marL="137160" lvl="3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400" i="1" dirty="0" smtClean="0">
                <a:latin typeface="Georgia" charset="0"/>
              </a:rPr>
              <a:t>d) </a:t>
            </a:r>
            <a:r>
              <a:rPr lang="en-US" sz="2400" i="1" dirty="0" smtClean="0">
                <a:solidFill>
                  <a:srgbClr val="CCFFCC"/>
                </a:solidFill>
                <a:latin typeface="Georgia" charset="0"/>
              </a:rPr>
              <a:t>Students </a:t>
            </a:r>
            <a:r>
              <a:rPr lang="en-US" sz="2400" i="1" dirty="0">
                <a:solidFill>
                  <a:srgbClr val="CCFFCC"/>
                </a:solidFill>
                <a:latin typeface="Georgia" charset="0"/>
              </a:rPr>
              <a:t>who complete tertiary education are 45% more likely to make more than CAD40, 000 per year. </a:t>
            </a:r>
          </a:p>
        </p:txBody>
      </p:sp>
    </p:spTree>
    <p:extLst>
      <p:ext uri="{BB962C8B-B14F-4D97-AF65-F5344CB8AC3E}">
        <p14:creationId xmlns:p14="http://schemas.microsoft.com/office/powerpoint/2010/main" val="273766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and 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will see economic decisions need to be both effective and efficient.</a:t>
            </a:r>
          </a:p>
          <a:p>
            <a:r>
              <a:rPr lang="en-US" dirty="0" smtClean="0"/>
              <a:t>That means we often need to make 1 choice over another.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00"/>
            <a:ext cx="7391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4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consume a given among of resources and achieve our goals then our use of the resources is effective.</a:t>
            </a:r>
          </a:p>
          <a:p>
            <a:r>
              <a:rPr lang="en-US" dirty="0" smtClean="0"/>
              <a:t>If we use a bare minimum of resources to achieve our goal, our use of the resources is efficient. 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CCFFCC"/>
                </a:solidFill>
              </a:rPr>
              <a:t>Economic Imperative: </a:t>
            </a:r>
            <a:r>
              <a:rPr lang="en-US" dirty="0" smtClean="0"/>
              <a:t>To achieve the right goals (</a:t>
            </a:r>
            <a:r>
              <a:rPr lang="en-US" b="1" i="1" dirty="0" smtClean="0"/>
              <a:t>effectiveness</a:t>
            </a:r>
            <a:r>
              <a:rPr lang="en-US" dirty="0" smtClean="0"/>
              <a:t>) in the right way (</a:t>
            </a:r>
            <a:r>
              <a:rPr lang="en-US" b="1" i="1" dirty="0" smtClean="0"/>
              <a:t>efficiently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8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581400"/>
          </a:xfrm>
          <a:ln>
            <a:solidFill>
              <a:srgbClr val="00CC66"/>
            </a:solidFill>
          </a:ln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/>
              <a:t>Life </a:t>
            </a:r>
            <a:r>
              <a:rPr lang="en-US" dirty="0" smtClean="0"/>
              <a:t>as we see is about choice. That choice often will cost us something. </a:t>
            </a:r>
          </a:p>
          <a:p>
            <a:r>
              <a:rPr lang="en-US" dirty="0" smtClean="0"/>
              <a:t>For example you choose to go to </a:t>
            </a:r>
            <a:r>
              <a:rPr lang="en-US" dirty="0" smtClean="0"/>
              <a:t>Venue </a:t>
            </a:r>
            <a:r>
              <a:rPr lang="en-US" dirty="0" smtClean="0"/>
              <a:t>over doing your homework. What is the cost to you here?</a:t>
            </a:r>
          </a:p>
          <a:p>
            <a:r>
              <a:rPr lang="en-US" b="1" dirty="0" smtClean="0">
                <a:solidFill>
                  <a:srgbClr val="CCFFCC"/>
                </a:solidFill>
              </a:rPr>
              <a:t>Opportunity Cost </a:t>
            </a:r>
            <a:r>
              <a:rPr lang="en-US" dirty="0" smtClean="0"/>
              <a:t>is what you lose from making one given choice over another, thus eliminating the other choices.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indent="0">
              <a:buNone/>
            </a:pPr>
            <a:r>
              <a:rPr lang="en-US" sz="2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we choose to use resources for one thing, we cannot use them for another. Therefore we lose something by allocating resources.</a:t>
            </a:r>
          </a:p>
        </p:txBody>
      </p:sp>
    </p:spTree>
    <p:extLst>
      <p:ext uri="{BB962C8B-B14F-4D97-AF65-F5344CB8AC3E}">
        <p14:creationId xmlns:p14="http://schemas.microsoft.com/office/powerpoint/2010/main" val="405966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Ceteris paribus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With other things the same</a:t>
            </a:r>
            <a:r>
              <a:rPr lang="en-US" i="1" dirty="0" smtClean="0"/>
              <a:t>," or “</a:t>
            </a:r>
            <a:r>
              <a:rPr lang="en-US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All other things being equal or held constant</a:t>
            </a:r>
            <a:r>
              <a:rPr lang="en-US" i="1" dirty="0" smtClean="0"/>
              <a:t>." </a:t>
            </a:r>
          </a:p>
          <a:p>
            <a:r>
              <a:rPr lang="en-US" b="1" dirty="0" smtClean="0">
                <a:solidFill>
                  <a:srgbClr val="CCFFCC"/>
                </a:solidFill>
              </a:rPr>
              <a:t>Purpose:</a:t>
            </a:r>
            <a:r>
              <a:rPr lang="en-US" dirty="0" smtClean="0"/>
              <a:t> to acknowledge, and to rule out, the possibility of other factors that could override the relationship between the previous and the subsequent condition.</a:t>
            </a:r>
          </a:p>
          <a:p>
            <a:pPr marL="137160" indent="0">
              <a:buNone/>
            </a:pPr>
            <a:endParaRPr lang="en-US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137160" indent="0">
              <a:buNone/>
            </a:pP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example: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Venue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isn’t giving away test answers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 being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best dancer. </a:t>
            </a:r>
            <a:r>
              <a:rPr lang="en-US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Wingdings" pitchFamily="2" charset="2"/>
              </a:rPr>
              <a:t> </a:t>
            </a:r>
            <a:endParaRPr lang="en-US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572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Economists, like you, take have to evaluate problems using a set of criteria to make the best decision and minimize opportunity cost.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200"/>
            <a:ext cx="3200400" cy="4267200"/>
          </a:xfrm>
        </p:spPr>
      </p:pic>
    </p:spTree>
    <p:extLst>
      <p:ext uri="{BB962C8B-B14F-4D97-AF65-F5344CB8AC3E}">
        <p14:creationId xmlns:p14="http://schemas.microsoft.com/office/powerpoint/2010/main" val="41073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/>
              <a:t>What do you choose and Why?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 fontScale="92500" lnSpcReduction="20000"/>
          </a:bodyPr>
          <a:lstStyle/>
          <a:p>
            <a:pPr marL="365760" indent="-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have 2000 dollars.</a:t>
            </a:r>
          </a:p>
          <a:p>
            <a:pPr marL="365760" indent="-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Take a trip to Europe for 1 week.</a:t>
            </a:r>
          </a:p>
          <a:p>
            <a:pPr marL="365760" indent="-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Buy a new Bike.</a:t>
            </a:r>
          </a:p>
          <a:p>
            <a:pPr marL="365760" indent="-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Go to build schools in Africa for a summer.</a:t>
            </a:r>
          </a:p>
          <a:p>
            <a:pPr marL="365760" indent="-18288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opportunity cost of your vacation is the satisfaction lost from your next best choice.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I.e..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unhappy you are for not having that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vacation.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9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Whichever Choice you Make it depends on your values and the facts that you have been presented or determined to affect the choice you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20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Economists are NO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FFCC"/>
                </a:solidFill>
              </a:rPr>
              <a:t>Analytical Economics: </a:t>
            </a:r>
            <a:r>
              <a:rPr lang="en-US" dirty="0" smtClean="0"/>
              <a:t>Branch of economics that deals with facts and direct observations about the world around you. </a:t>
            </a:r>
          </a:p>
          <a:p>
            <a:r>
              <a:rPr lang="en-US" dirty="0" smtClean="0">
                <a:solidFill>
                  <a:srgbClr val="CCFFCC"/>
                </a:solidFill>
              </a:rPr>
              <a:t>Descriptive Statements: 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charset="0"/>
              </a:rPr>
              <a:t>Portrays things as they are in the present or as they have been in the past.</a:t>
            </a:r>
          </a:p>
          <a:p>
            <a:r>
              <a:rPr lang="en-US" dirty="0" smtClean="0">
                <a:solidFill>
                  <a:srgbClr val="CCFFCC"/>
                </a:solidFill>
              </a:rPr>
              <a:t>Conditional Statements: </a:t>
            </a:r>
            <a:r>
              <a:rPr lang="en-US" dirty="0" smtClean="0"/>
              <a:t>Uses analysis to determine what will happen in the future based on past facts and patterns. i.e. “If x happens then y will follow”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09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592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Opportunity Cost</vt:lpstr>
      <vt:lpstr>Effective and Efficient</vt:lpstr>
      <vt:lpstr>Desired Results</vt:lpstr>
      <vt:lpstr>Opportunity Cost</vt:lpstr>
      <vt:lpstr>Ceteris paribus </vt:lpstr>
      <vt:lpstr>Decision Making:</vt:lpstr>
      <vt:lpstr>What do you choose and Why?</vt:lpstr>
      <vt:lpstr>Your Choices</vt:lpstr>
      <vt:lpstr>Economists are NO Different</vt:lpstr>
      <vt:lpstr>Normative Economics</vt:lpstr>
      <vt:lpstr>Judge the Following Statements</vt:lpstr>
    </vt:vector>
  </TitlesOfParts>
  <Company>Taylor's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Opportunity Cost</dc:title>
  <dc:creator>Taylor's College</dc:creator>
  <cp:lastModifiedBy>Gordon Laffin</cp:lastModifiedBy>
  <cp:revision>5</cp:revision>
  <dcterms:created xsi:type="dcterms:W3CDTF">2012-01-09T05:19:15Z</dcterms:created>
  <dcterms:modified xsi:type="dcterms:W3CDTF">2016-12-31T21:45:55Z</dcterms:modified>
</cp:coreProperties>
</file>