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9"/>
  </p:normalViewPr>
  <p:slideViewPr>
    <p:cSldViewPr snapToGrid="0" snapToObjects="1">
      <p:cViewPr varScale="1">
        <p:scale>
          <a:sx n="103" d="100"/>
          <a:sy n="103" d="100"/>
        </p:scale>
        <p:origin x="680"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AA203F-E7A9-4E88-AA89-09579F667B32}" type="doc">
      <dgm:prSet loTypeId="urn:microsoft.com/office/officeart/2018/5/layout/IconLeaf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39E453D1-AEBD-4317-BA41-245EFE827626}">
      <dgm:prSet custT="1"/>
      <dgm:spPr/>
      <dgm:t>
        <a:bodyPr/>
        <a:lstStyle/>
        <a:p>
          <a:pPr>
            <a:defRPr cap="all"/>
          </a:pPr>
          <a:r>
            <a:rPr lang="en-US" sz="1600" dirty="0"/>
            <a:t>A more passive investment. Expert fund managers lump together the investment dollars of many clients and create a diverse portfolio of investments and then manage this fund on behalf of clients. </a:t>
          </a:r>
        </a:p>
      </dgm:t>
    </dgm:pt>
    <dgm:pt modelId="{90FBE1AC-2CDE-4240-B841-D1C28B2D2F97}" type="parTrans" cxnId="{C52007DE-9EBA-48FC-9DA7-99EE85DFAB68}">
      <dgm:prSet/>
      <dgm:spPr/>
      <dgm:t>
        <a:bodyPr/>
        <a:lstStyle/>
        <a:p>
          <a:endParaRPr lang="en-US"/>
        </a:p>
      </dgm:t>
    </dgm:pt>
    <dgm:pt modelId="{587808FB-369A-45CA-A59B-F6DEFEE8C50E}" type="sibTrans" cxnId="{C52007DE-9EBA-48FC-9DA7-99EE85DFAB68}">
      <dgm:prSet/>
      <dgm:spPr/>
      <dgm:t>
        <a:bodyPr/>
        <a:lstStyle/>
        <a:p>
          <a:endParaRPr lang="en-US"/>
        </a:p>
      </dgm:t>
    </dgm:pt>
    <dgm:pt modelId="{05AA94DE-55E2-42BB-8FF1-6355CEDEB700}">
      <dgm:prSet/>
      <dgm:spPr/>
      <dgm:t>
        <a:bodyPr/>
        <a:lstStyle/>
        <a:p>
          <a:pPr>
            <a:defRPr cap="all"/>
          </a:pPr>
          <a:r>
            <a:rPr lang="en-US"/>
            <a:t>Usually a much more long – term investment and way to trade stock.</a:t>
          </a:r>
        </a:p>
      </dgm:t>
    </dgm:pt>
    <dgm:pt modelId="{5E486A5F-B49F-43E6-A510-3034AD2210AA}" type="parTrans" cxnId="{71FDFB98-1D42-48F8-A055-955AD40FDE38}">
      <dgm:prSet/>
      <dgm:spPr/>
      <dgm:t>
        <a:bodyPr/>
        <a:lstStyle/>
        <a:p>
          <a:endParaRPr lang="en-US"/>
        </a:p>
      </dgm:t>
    </dgm:pt>
    <dgm:pt modelId="{667D4910-3751-4015-9E2D-27DD1D823451}" type="sibTrans" cxnId="{71FDFB98-1D42-48F8-A055-955AD40FDE38}">
      <dgm:prSet/>
      <dgm:spPr/>
      <dgm:t>
        <a:bodyPr/>
        <a:lstStyle/>
        <a:p>
          <a:endParaRPr lang="en-US"/>
        </a:p>
      </dgm:t>
    </dgm:pt>
    <dgm:pt modelId="{C46231D3-9B2A-4C79-956C-F1BA38BA7464}" type="pres">
      <dgm:prSet presAssocID="{C8AA203F-E7A9-4E88-AA89-09579F667B32}" presName="root" presStyleCnt="0">
        <dgm:presLayoutVars>
          <dgm:dir/>
          <dgm:resizeHandles val="exact"/>
        </dgm:presLayoutVars>
      </dgm:prSet>
      <dgm:spPr/>
    </dgm:pt>
    <dgm:pt modelId="{1E242A4A-59B2-45A8-9415-519E893588D5}" type="pres">
      <dgm:prSet presAssocID="{39E453D1-AEBD-4317-BA41-245EFE827626}" presName="compNode" presStyleCnt="0"/>
      <dgm:spPr/>
    </dgm:pt>
    <dgm:pt modelId="{A3160EF3-9C07-448A-B3C2-EFFACCBAD637}" type="pres">
      <dgm:prSet presAssocID="{39E453D1-AEBD-4317-BA41-245EFE827626}" presName="iconBgRect" presStyleLbl="bgShp" presStyleIdx="0" presStyleCnt="2"/>
      <dgm:spPr>
        <a:prstGeom prst="round2DiagRect">
          <a:avLst>
            <a:gd name="adj1" fmla="val 29727"/>
            <a:gd name="adj2" fmla="val 0"/>
          </a:avLst>
        </a:prstGeom>
      </dgm:spPr>
    </dgm:pt>
    <dgm:pt modelId="{F20797E5-FB76-40A7-B481-AB6CF5A6CAB9}" type="pres">
      <dgm:prSet presAssocID="{39E453D1-AEBD-4317-BA41-245EFE82762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2489FF04-2EC0-4E53-8EEF-A05CEF600984}" type="pres">
      <dgm:prSet presAssocID="{39E453D1-AEBD-4317-BA41-245EFE827626}" presName="spaceRect" presStyleCnt="0"/>
      <dgm:spPr/>
    </dgm:pt>
    <dgm:pt modelId="{B3566E9D-026B-4C16-AFC1-4BEB46AD0B21}" type="pres">
      <dgm:prSet presAssocID="{39E453D1-AEBD-4317-BA41-245EFE827626}" presName="textRect" presStyleLbl="revTx" presStyleIdx="0" presStyleCnt="2">
        <dgm:presLayoutVars>
          <dgm:chMax val="1"/>
          <dgm:chPref val="1"/>
        </dgm:presLayoutVars>
      </dgm:prSet>
      <dgm:spPr/>
    </dgm:pt>
    <dgm:pt modelId="{EFE4F79D-7137-4E05-9BB8-0145A39D9B6E}" type="pres">
      <dgm:prSet presAssocID="{587808FB-369A-45CA-A59B-F6DEFEE8C50E}" presName="sibTrans" presStyleCnt="0"/>
      <dgm:spPr/>
    </dgm:pt>
    <dgm:pt modelId="{318C2F77-79FA-4302-8924-E1F330FDF130}" type="pres">
      <dgm:prSet presAssocID="{05AA94DE-55E2-42BB-8FF1-6355CEDEB700}" presName="compNode" presStyleCnt="0"/>
      <dgm:spPr/>
    </dgm:pt>
    <dgm:pt modelId="{6E8FFED3-9CC1-413F-BF6E-91CBF7777AA4}" type="pres">
      <dgm:prSet presAssocID="{05AA94DE-55E2-42BB-8FF1-6355CEDEB700}" presName="iconBgRect" presStyleLbl="bgShp" presStyleIdx="1" presStyleCnt="2"/>
      <dgm:spPr>
        <a:prstGeom prst="round2DiagRect">
          <a:avLst>
            <a:gd name="adj1" fmla="val 29727"/>
            <a:gd name="adj2" fmla="val 0"/>
          </a:avLst>
        </a:prstGeom>
      </dgm:spPr>
    </dgm:pt>
    <dgm:pt modelId="{56B3A69F-0CEB-49F6-ADCE-D596E18E9A84}" type="pres">
      <dgm:prSet presAssocID="{05AA94DE-55E2-42BB-8FF1-6355CEDEB70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Graph with Upward Trend"/>
        </a:ext>
      </dgm:extLst>
    </dgm:pt>
    <dgm:pt modelId="{7A9EFE3A-2360-4B37-B552-C663BFA56D2C}" type="pres">
      <dgm:prSet presAssocID="{05AA94DE-55E2-42BB-8FF1-6355CEDEB700}" presName="spaceRect" presStyleCnt="0"/>
      <dgm:spPr/>
    </dgm:pt>
    <dgm:pt modelId="{97C5DAEF-88F3-4D6E-80EF-47169E1F1AF3}" type="pres">
      <dgm:prSet presAssocID="{05AA94DE-55E2-42BB-8FF1-6355CEDEB700}" presName="textRect" presStyleLbl="revTx" presStyleIdx="1" presStyleCnt="2">
        <dgm:presLayoutVars>
          <dgm:chMax val="1"/>
          <dgm:chPref val="1"/>
        </dgm:presLayoutVars>
      </dgm:prSet>
      <dgm:spPr/>
    </dgm:pt>
  </dgm:ptLst>
  <dgm:cxnLst>
    <dgm:cxn modelId="{B9E98709-DA46-491E-A2F4-7FEC985A4B40}" type="presOf" srcId="{05AA94DE-55E2-42BB-8FF1-6355CEDEB700}" destId="{97C5DAEF-88F3-4D6E-80EF-47169E1F1AF3}" srcOrd="0" destOrd="0" presId="urn:microsoft.com/office/officeart/2018/5/layout/IconLeafLabelList"/>
    <dgm:cxn modelId="{2BF2A82C-A593-46CD-AA79-7A85568A8EDC}" type="presOf" srcId="{39E453D1-AEBD-4317-BA41-245EFE827626}" destId="{B3566E9D-026B-4C16-AFC1-4BEB46AD0B21}" srcOrd="0" destOrd="0" presId="urn:microsoft.com/office/officeart/2018/5/layout/IconLeafLabelList"/>
    <dgm:cxn modelId="{71FDFB98-1D42-48F8-A055-955AD40FDE38}" srcId="{C8AA203F-E7A9-4E88-AA89-09579F667B32}" destId="{05AA94DE-55E2-42BB-8FF1-6355CEDEB700}" srcOrd="1" destOrd="0" parTransId="{5E486A5F-B49F-43E6-A510-3034AD2210AA}" sibTransId="{667D4910-3751-4015-9E2D-27DD1D823451}"/>
    <dgm:cxn modelId="{5C8488D3-716C-4CED-93A8-4A3A2CDBDAC7}" type="presOf" srcId="{C8AA203F-E7A9-4E88-AA89-09579F667B32}" destId="{C46231D3-9B2A-4C79-956C-F1BA38BA7464}" srcOrd="0" destOrd="0" presId="urn:microsoft.com/office/officeart/2018/5/layout/IconLeafLabelList"/>
    <dgm:cxn modelId="{C52007DE-9EBA-48FC-9DA7-99EE85DFAB68}" srcId="{C8AA203F-E7A9-4E88-AA89-09579F667B32}" destId="{39E453D1-AEBD-4317-BA41-245EFE827626}" srcOrd="0" destOrd="0" parTransId="{90FBE1AC-2CDE-4240-B841-D1C28B2D2F97}" sibTransId="{587808FB-369A-45CA-A59B-F6DEFEE8C50E}"/>
    <dgm:cxn modelId="{17EA7031-782A-404E-BF82-F711A1C4D5F0}" type="presParOf" srcId="{C46231D3-9B2A-4C79-956C-F1BA38BA7464}" destId="{1E242A4A-59B2-45A8-9415-519E893588D5}" srcOrd="0" destOrd="0" presId="urn:microsoft.com/office/officeart/2018/5/layout/IconLeafLabelList"/>
    <dgm:cxn modelId="{14941014-B010-40F2-9238-5A588F6554B4}" type="presParOf" srcId="{1E242A4A-59B2-45A8-9415-519E893588D5}" destId="{A3160EF3-9C07-448A-B3C2-EFFACCBAD637}" srcOrd="0" destOrd="0" presId="urn:microsoft.com/office/officeart/2018/5/layout/IconLeafLabelList"/>
    <dgm:cxn modelId="{37AB3FFB-43B0-4F3D-B986-20A7493B6B10}" type="presParOf" srcId="{1E242A4A-59B2-45A8-9415-519E893588D5}" destId="{F20797E5-FB76-40A7-B481-AB6CF5A6CAB9}" srcOrd="1" destOrd="0" presId="urn:microsoft.com/office/officeart/2018/5/layout/IconLeafLabelList"/>
    <dgm:cxn modelId="{E6A09DEA-9C72-464F-89AF-7778EB4E2015}" type="presParOf" srcId="{1E242A4A-59B2-45A8-9415-519E893588D5}" destId="{2489FF04-2EC0-4E53-8EEF-A05CEF600984}" srcOrd="2" destOrd="0" presId="urn:microsoft.com/office/officeart/2018/5/layout/IconLeafLabelList"/>
    <dgm:cxn modelId="{1FFF4F39-633D-4625-9C0E-7C34B1D4276D}" type="presParOf" srcId="{1E242A4A-59B2-45A8-9415-519E893588D5}" destId="{B3566E9D-026B-4C16-AFC1-4BEB46AD0B21}" srcOrd="3" destOrd="0" presId="urn:microsoft.com/office/officeart/2018/5/layout/IconLeafLabelList"/>
    <dgm:cxn modelId="{B1871AED-3F51-44F2-A050-9FACD049A071}" type="presParOf" srcId="{C46231D3-9B2A-4C79-956C-F1BA38BA7464}" destId="{EFE4F79D-7137-4E05-9BB8-0145A39D9B6E}" srcOrd="1" destOrd="0" presId="urn:microsoft.com/office/officeart/2018/5/layout/IconLeafLabelList"/>
    <dgm:cxn modelId="{D3EC2AD2-D368-4570-8ABE-CB332AD48913}" type="presParOf" srcId="{C46231D3-9B2A-4C79-956C-F1BA38BA7464}" destId="{318C2F77-79FA-4302-8924-E1F330FDF130}" srcOrd="2" destOrd="0" presId="urn:microsoft.com/office/officeart/2018/5/layout/IconLeafLabelList"/>
    <dgm:cxn modelId="{EAE2B0F2-7759-4780-9F36-1C83B50998B4}" type="presParOf" srcId="{318C2F77-79FA-4302-8924-E1F330FDF130}" destId="{6E8FFED3-9CC1-413F-BF6E-91CBF7777AA4}" srcOrd="0" destOrd="0" presId="urn:microsoft.com/office/officeart/2018/5/layout/IconLeafLabelList"/>
    <dgm:cxn modelId="{B7CBA4C4-EE73-4507-B0FC-A5DDD5BE321D}" type="presParOf" srcId="{318C2F77-79FA-4302-8924-E1F330FDF130}" destId="{56B3A69F-0CEB-49F6-ADCE-D596E18E9A84}" srcOrd="1" destOrd="0" presId="urn:microsoft.com/office/officeart/2018/5/layout/IconLeafLabelList"/>
    <dgm:cxn modelId="{3E6B6183-DC86-4F5C-9BBD-7AFDC0EC5D47}" type="presParOf" srcId="{318C2F77-79FA-4302-8924-E1F330FDF130}" destId="{7A9EFE3A-2360-4B37-B552-C663BFA56D2C}" srcOrd="2" destOrd="0" presId="urn:microsoft.com/office/officeart/2018/5/layout/IconLeafLabelList"/>
    <dgm:cxn modelId="{172FAC87-992C-4295-8FAF-065933551FDA}" type="presParOf" srcId="{318C2F77-79FA-4302-8924-E1F330FDF130}" destId="{97C5DAEF-88F3-4D6E-80EF-47169E1F1AF3}"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D2B70C-C31B-40D2-8442-04F1AD6C540A}"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4AA170A9-E72B-4AB4-9D29-F7F3E269D264}">
      <dgm:prSet custT="1"/>
      <dgm:spPr/>
      <dgm:t>
        <a:bodyPr/>
        <a:lstStyle/>
        <a:p>
          <a:pPr>
            <a:lnSpc>
              <a:spcPct val="100000"/>
            </a:lnSpc>
          </a:pPr>
          <a:r>
            <a:rPr lang="en-US" sz="1800" dirty="0"/>
            <a:t>Trading raw or semi – processed goods.</a:t>
          </a:r>
        </a:p>
      </dgm:t>
    </dgm:pt>
    <dgm:pt modelId="{D2EDB8DF-074D-4B47-BB1A-23AF1AB8225C}" type="parTrans" cxnId="{5853B6B3-7BE2-4EA0-9473-8D48FA25F29D}">
      <dgm:prSet/>
      <dgm:spPr/>
      <dgm:t>
        <a:bodyPr/>
        <a:lstStyle/>
        <a:p>
          <a:endParaRPr lang="en-US"/>
        </a:p>
      </dgm:t>
    </dgm:pt>
    <dgm:pt modelId="{B002014A-A74F-4EBA-B30F-239C506DA232}" type="sibTrans" cxnId="{5853B6B3-7BE2-4EA0-9473-8D48FA25F29D}">
      <dgm:prSet/>
      <dgm:spPr/>
      <dgm:t>
        <a:bodyPr/>
        <a:lstStyle/>
        <a:p>
          <a:endParaRPr lang="en-US"/>
        </a:p>
      </dgm:t>
    </dgm:pt>
    <dgm:pt modelId="{D8422519-90A1-4B23-A9FF-0315EFE72E9B}">
      <dgm:prSet custT="1"/>
      <dgm:spPr/>
      <dgm:t>
        <a:bodyPr/>
        <a:lstStyle/>
        <a:p>
          <a:pPr>
            <a:lnSpc>
              <a:spcPct val="100000"/>
            </a:lnSpc>
          </a:pPr>
          <a:r>
            <a:rPr lang="en-US" sz="1800" dirty="0"/>
            <a:t>Most investors do not intend on every receiving the product</a:t>
          </a:r>
        </a:p>
      </dgm:t>
    </dgm:pt>
    <dgm:pt modelId="{88D60D59-FCB5-46B9-94AD-53D8D1152F60}" type="parTrans" cxnId="{CFDB01B2-337D-48AC-93A0-0E2C2CC1FD4C}">
      <dgm:prSet/>
      <dgm:spPr/>
      <dgm:t>
        <a:bodyPr/>
        <a:lstStyle/>
        <a:p>
          <a:endParaRPr lang="en-US"/>
        </a:p>
      </dgm:t>
    </dgm:pt>
    <dgm:pt modelId="{266664C7-C1C2-4829-B19F-59F5AFF99EED}" type="sibTrans" cxnId="{CFDB01B2-337D-48AC-93A0-0E2C2CC1FD4C}">
      <dgm:prSet/>
      <dgm:spPr/>
      <dgm:t>
        <a:bodyPr/>
        <a:lstStyle/>
        <a:p>
          <a:endParaRPr lang="en-US"/>
        </a:p>
      </dgm:t>
    </dgm:pt>
    <dgm:pt modelId="{7490ED89-44A8-4CA3-B4A5-8846460CD720}">
      <dgm:prSet custT="1"/>
      <dgm:spPr/>
      <dgm:t>
        <a:bodyPr/>
        <a:lstStyle/>
        <a:p>
          <a:pPr>
            <a:lnSpc>
              <a:spcPct val="100000"/>
            </a:lnSpc>
          </a:pPr>
          <a:r>
            <a:rPr lang="en-US" sz="1800" dirty="0"/>
            <a:t>They mostly trade futures or options.</a:t>
          </a:r>
        </a:p>
      </dgm:t>
    </dgm:pt>
    <dgm:pt modelId="{7DD21FB5-FB3B-4182-ABA1-AD0896EF5CD6}" type="parTrans" cxnId="{7190E08F-358F-4580-B78E-7992016861AE}">
      <dgm:prSet/>
      <dgm:spPr/>
      <dgm:t>
        <a:bodyPr/>
        <a:lstStyle/>
        <a:p>
          <a:endParaRPr lang="en-US"/>
        </a:p>
      </dgm:t>
    </dgm:pt>
    <dgm:pt modelId="{697AB56C-CEEE-40E6-9D7E-DC46CFE1CC97}" type="sibTrans" cxnId="{7190E08F-358F-4580-B78E-7992016861AE}">
      <dgm:prSet/>
      <dgm:spPr/>
      <dgm:t>
        <a:bodyPr/>
        <a:lstStyle/>
        <a:p>
          <a:endParaRPr lang="en-US"/>
        </a:p>
      </dgm:t>
    </dgm:pt>
    <dgm:pt modelId="{0DD54928-D403-41DB-9955-1B4ADA96F67C}">
      <dgm:prSet custT="1"/>
      <dgm:spPr/>
      <dgm:t>
        <a:bodyPr/>
        <a:lstStyle/>
        <a:p>
          <a:pPr>
            <a:lnSpc>
              <a:spcPct val="100000"/>
            </a:lnSpc>
          </a:pPr>
          <a:r>
            <a:rPr lang="en-US" sz="1800" dirty="0"/>
            <a:t>Futures markets are full of risk and highly speculative </a:t>
          </a:r>
        </a:p>
      </dgm:t>
    </dgm:pt>
    <dgm:pt modelId="{53C22E61-99DB-4AD9-93DC-D8EA2DE6A715}" type="parTrans" cxnId="{9BB90304-ADD9-4262-B0D6-F90581B38524}">
      <dgm:prSet/>
      <dgm:spPr/>
      <dgm:t>
        <a:bodyPr/>
        <a:lstStyle/>
        <a:p>
          <a:endParaRPr lang="en-US"/>
        </a:p>
      </dgm:t>
    </dgm:pt>
    <dgm:pt modelId="{8A853708-8E3B-4F18-83B3-E595389692D1}" type="sibTrans" cxnId="{9BB90304-ADD9-4262-B0D6-F90581B38524}">
      <dgm:prSet/>
      <dgm:spPr/>
      <dgm:t>
        <a:bodyPr/>
        <a:lstStyle/>
        <a:p>
          <a:endParaRPr lang="en-US"/>
        </a:p>
      </dgm:t>
    </dgm:pt>
    <dgm:pt modelId="{5CC87664-06EA-49A0-91F3-ECA5EAD20DD9}" type="pres">
      <dgm:prSet presAssocID="{9CD2B70C-C31B-40D2-8442-04F1AD6C540A}" presName="root" presStyleCnt="0">
        <dgm:presLayoutVars>
          <dgm:dir/>
          <dgm:resizeHandles val="exact"/>
        </dgm:presLayoutVars>
      </dgm:prSet>
      <dgm:spPr/>
    </dgm:pt>
    <dgm:pt modelId="{2186BC16-85CB-4768-B86C-98AFBBD90684}" type="pres">
      <dgm:prSet presAssocID="{4AA170A9-E72B-4AB4-9D29-F7F3E269D264}" presName="compNode" presStyleCnt="0"/>
      <dgm:spPr/>
    </dgm:pt>
    <dgm:pt modelId="{72205708-B0AF-4D1F-92B0-3FAEB09B4E85}" type="pres">
      <dgm:prSet presAssocID="{4AA170A9-E72B-4AB4-9D29-F7F3E269D26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actory"/>
        </a:ext>
      </dgm:extLst>
    </dgm:pt>
    <dgm:pt modelId="{2A3506E7-F35C-4FF5-AB49-1D492FFD0017}" type="pres">
      <dgm:prSet presAssocID="{4AA170A9-E72B-4AB4-9D29-F7F3E269D264}" presName="spaceRect" presStyleCnt="0"/>
      <dgm:spPr/>
    </dgm:pt>
    <dgm:pt modelId="{ADD69E8F-2DE4-44DC-98A2-17E92EEB771F}" type="pres">
      <dgm:prSet presAssocID="{4AA170A9-E72B-4AB4-9D29-F7F3E269D264}" presName="textRect" presStyleLbl="revTx" presStyleIdx="0" presStyleCnt="4">
        <dgm:presLayoutVars>
          <dgm:chMax val="1"/>
          <dgm:chPref val="1"/>
        </dgm:presLayoutVars>
      </dgm:prSet>
      <dgm:spPr/>
    </dgm:pt>
    <dgm:pt modelId="{D3A4D91C-D6DD-47EA-AC0C-F9374DBA4C17}" type="pres">
      <dgm:prSet presAssocID="{B002014A-A74F-4EBA-B30F-239C506DA232}" presName="sibTrans" presStyleCnt="0"/>
      <dgm:spPr/>
    </dgm:pt>
    <dgm:pt modelId="{072A3F38-39CF-488F-BB74-F21B487B0A58}" type="pres">
      <dgm:prSet presAssocID="{D8422519-90A1-4B23-A9FF-0315EFE72E9B}" presName="compNode" presStyleCnt="0"/>
      <dgm:spPr/>
    </dgm:pt>
    <dgm:pt modelId="{8CCDD8D1-639B-4ACB-9453-AAF485D89F2D}" type="pres">
      <dgm:prSet presAssocID="{D8422519-90A1-4B23-A9FF-0315EFE72E9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E708E00A-D7A3-4C7A-A00D-6D45E253A2FC}" type="pres">
      <dgm:prSet presAssocID="{D8422519-90A1-4B23-A9FF-0315EFE72E9B}" presName="spaceRect" presStyleCnt="0"/>
      <dgm:spPr/>
    </dgm:pt>
    <dgm:pt modelId="{FBB08A9B-D35E-4CDD-B920-2BBF9A440FCA}" type="pres">
      <dgm:prSet presAssocID="{D8422519-90A1-4B23-A9FF-0315EFE72E9B}" presName="textRect" presStyleLbl="revTx" presStyleIdx="1" presStyleCnt="4">
        <dgm:presLayoutVars>
          <dgm:chMax val="1"/>
          <dgm:chPref val="1"/>
        </dgm:presLayoutVars>
      </dgm:prSet>
      <dgm:spPr/>
    </dgm:pt>
    <dgm:pt modelId="{B106691B-670A-4CF3-A13B-A8B17D4A4B92}" type="pres">
      <dgm:prSet presAssocID="{266664C7-C1C2-4829-B19F-59F5AFF99EED}" presName="sibTrans" presStyleCnt="0"/>
      <dgm:spPr/>
    </dgm:pt>
    <dgm:pt modelId="{69C3C808-57FA-4AEE-912A-5CD41A828B9B}" type="pres">
      <dgm:prSet presAssocID="{7490ED89-44A8-4CA3-B4A5-8846460CD720}" presName="compNode" presStyleCnt="0"/>
      <dgm:spPr/>
    </dgm:pt>
    <dgm:pt modelId="{96730309-EF16-4357-8BDD-6EF8E24D637F}" type="pres">
      <dgm:prSet presAssocID="{7490ED89-44A8-4CA3-B4A5-8846460CD72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uble"/>
        </a:ext>
      </dgm:extLst>
    </dgm:pt>
    <dgm:pt modelId="{B40CF089-CB57-45BF-ABBF-ADBF969EA172}" type="pres">
      <dgm:prSet presAssocID="{7490ED89-44A8-4CA3-B4A5-8846460CD720}" presName="spaceRect" presStyleCnt="0"/>
      <dgm:spPr/>
    </dgm:pt>
    <dgm:pt modelId="{734C341E-E733-4FF8-8228-FFDE8A7E8F69}" type="pres">
      <dgm:prSet presAssocID="{7490ED89-44A8-4CA3-B4A5-8846460CD720}" presName="textRect" presStyleLbl="revTx" presStyleIdx="2" presStyleCnt="4">
        <dgm:presLayoutVars>
          <dgm:chMax val="1"/>
          <dgm:chPref val="1"/>
        </dgm:presLayoutVars>
      </dgm:prSet>
      <dgm:spPr/>
    </dgm:pt>
    <dgm:pt modelId="{E2CDD87E-218A-49A5-A10A-55D23AFD0936}" type="pres">
      <dgm:prSet presAssocID="{697AB56C-CEEE-40E6-9D7E-DC46CFE1CC97}" presName="sibTrans" presStyleCnt="0"/>
      <dgm:spPr/>
    </dgm:pt>
    <dgm:pt modelId="{ABDB5281-9066-413D-888E-54063B06C584}" type="pres">
      <dgm:prSet presAssocID="{0DD54928-D403-41DB-9955-1B4ADA96F67C}" presName="compNode" presStyleCnt="0"/>
      <dgm:spPr/>
    </dgm:pt>
    <dgm:pt modelId="{1A1F4F7A-9EC8-4908-B5B3-AE5D3D5DA880}" type="pres">
      <dgm:prSet presAssocID="{0DD54928-D403-41DB-9955-1B4ADA96F67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Upward trend"/>
        </a:ext>
      </dgm:extLst>
    </dgm:pt>
    <dgm:pt modelId="{63B40017-AF5C-41D6-AAB4-8D505B09DCBC}" type="pres">
      <dgm:prSet presAssocID="{0DD54928-D403-41DB-9955-1B4ADA96F67C}" presName="spaceRect" presStyleCnt="0"/>
      <dgm:spPr/>
    </dgm:pt>
    <dgm:pt modelId="{4074A6D3-FD63-4C0E-A77A-2A1114917502}" type="pres">
      <dgm:prSet presAssocID="{0DD54928-D403-41DB-9955-1B4ADA96F67C}" presName="textRect" presStyleLbl="revTx" presStyleIdx="3" presStyleCnt="4">
        <dgm:presLayoutVars>
          <dgm:chMax val="1"/>
          <dgm:chPref val="1"/>
        </dgm:presLayoutVars>
      </dgm:prSet>
      <dgm:spPr/>
    </dgm:pt>
  </dgm:ptLst>
  <dgm:cxnLst>
    <dgm:cxn modelId="{9BB90304-ADD9-4262-B0D6-F90581B38524}" srcId="{9CD2B70C-C31B-40D2-8442-04F1AD6C540A}" destId="{0DD54928-D403-41DB-9955-1B4ADA96F67C}" srcOrd="3" destOrd="0" parTransId="{53C22E61-99DB-4AD9-93DC-D8EA2DE6A715}" sibTransId="{8A853708-8E3B-4F18-83B3-E595389692D1}"/>
    <dgm:cxn modelId="{11F0284E-7A62-4451-B1B8-8ADC9977326A}" type="presOf" srcId="{0DD54928-D403-41DB-9955-1B4ADA96F67C}" destId="{4074A6D3-FD63-4C0E-A77A-2A1114917502}" srcOrd="0" destOrd="0" presId="urn:microsoft.com/office/officeart/2018/2/layout/IconLabelList"/>
    <dgm:cxn modelId="{23DCAA53-A486-486C-B887-27726CFD2F7C}" type="presOf" srcId="{9CD2B70C-C31B-40D2-8442-04F1AD6C540A}" destId="{5CC87664-06EA-49A0-91F3-ECA5EAD20DD9}" srcOrd="0" destOrd="0" presId="urn:microsoft.com/office/officeart/2018/2/layout/IconLabelList"/>
    <dgm:cxn modelId="{7190E08F-358F-4580-B78E-7992016861AE}" srcId="{9CD2B70C-C31B-40D2-8442-04F1AD6C540A}" destId="{7490ED89-44A8-4CA3-B4A5-8846460CD720}" srcOrd="2" destOrd="0" parTransId="{7DD21FB5-FB3B-4182-ABA1-AD0896EF5CD6}" sibTransId="{697AB56C-CEEE-40E6-9D7E-DC46CFE1CC97}"/>
    <dgm:cxn modelId="{CFDB01B2-337D-48AC-93A0-0E2C2CC1FD4C}" srcId="{9CD2B70C-C31B-40D2-8442-04F1AD6C540A}" destId="{D8422519-90A1-4B23-A9FF-0315EFE72E9B}" srcOrd="1" destOrd="0" parTransId="{88D60D59-FCB5-46B9-94AD-53D8D1152F60}" sibTransId="{266664C7-C1C2-4829-B19F-59F5AFF99EED}"/>
    <dgm:cxn modelId="{5853B6B3-7BE2-4EA0-9473-8D48FA25F29D}" srcId="{9CD2B70C-C31B-40D2-8442-04F1AD6C540A}" destId="{4AA170A9-E72B-4AB4-9D29-F7F3E269D264}" srcOrd="0" destOrd="0" parTransId="{D2EDB8DF-074D-4B47-BB1A-23AF1AB8225C}" sibTransId="{B002014A-A74F-4EBA-B30F-239C506DA232}"/>
    <dgm:cxn modelId="{9D20EAD1-4A6F-4A48-A4CA-B6D35C075EA9}" type="presOf" srcId="{D8422519-90A1-4B23-A9FF-0315EFE72E9B}" destId="{FBB08A9B-D35E-4CDD-B920-2BBF9A440FCA}" srcOrd="0" destOrd="0" presId="urn:microsoft.com/office/officeart/2018/2/layout/IconLabelList"/>
    <dgm:cxn modelId="{E7A7BFD4-7D27-454E-8A52-09B57996AD7A}" type="presOf" srcId="{7490ED89-44A8-4CA3-B4A5-8846460CD720}" destId="{734C341E-E733-4FF8-8228-FFDE8A7E8F69}" srcOrd="0" destOrd="0" presId="urn:microsoft.com/office/officeart/2018/2/layout/IconLabelList"/>
    <dgm:cxn modelId="{E2062AD6-922C-487C-9625-195B67532B80}" type="presOf" srcId="{4AA170A9-E72B-4AB4-9D29-F7F3E269D264}" destId="{ADD69E8F-2DE4-44DC-98A2-17E92EEB771F}" srcOrd="0" destOrd="0" presId="urn:microsoft.com/office/officeart/2018/2/layout/IconLabelList"/>
    <dgm:cxn modelId="{9899FAF9-CFFA-4F03-B298-FEA5B79F76BC}" type="presParOf" srcId="{5CC87664-06EA-49A0-91F3-ECA5EAD20DD9}" destId="{2186BC16-85CB-4768-B86C-98AFBBD90684}" srcOrd="0" destOrd="0" presId="urn:microsoft.com/office/officeart/2018/2/layout/IconLabelList"/>
    <dgm:cxn modelId="{F82B017F-86E3-4229-B66C-9C341B530E0C}" type="presParOf" srcId="{2186BC16-85CB-4768-B86C-98AFBBD90684}" destId="{72205708-B0AF-4D1F-92B0-3FAEB09B4E85}" srcOrd="0" destOrd="0" presId="urn:microsoft.com/office/officeart/2018/2/layout/IconLabelList"/>
    <dgm:cxn modelId="{B835824C-AEF6-4C9A-8F5E-43B1E8524104}" type="presParOf" srcId="{2186BC16-85CB-4768-B86C-98AFBBD90684}" destId="{2A3506E7-F35C-4FF5-AB49-1D492FFD0017}" srcOrd="1" destOrd="0" presId="urn:microsoft.com/office/officeart/2018/2/layout/IconLabelList"/>
    <dgm:cxn modelId="{36648375-5032-40F3-A9CA-1E48286B79C8}" type="presParOf" srcId="{2186BC16-85CB-4768-B86C-98AFBBD90684}" destId="{ADD69E8F-2DE4-44DC-98A2-17E92EEB771F}" srcOrd="2" destOrd="0" presId="urn:microsoft.com/office/officeart/2018/2/layout/IconLabelList"/>
    <dgm:cxn modelId="{408E4E41-754B-41E8-B4C6-F7B17FE85B39}" type="presParOf" srcId="{5CC87664-06EA-49A0-91F3-ECA5EAD20DD9}" destId="{D3A4D91C-D6DD-47EA-AC0C-F9374DBA4C17}" srcOrd="1" destOrd="0" presId="urn:microsoft.com/office/officeart/2018/2/layout/IconLabelList"/>
    <dgm:cxn modelId="{CAEB95DD-2AF2-45B9-B8C6-908FD98A5214}" type="presParOf" srcId="{5CC87664-06EA-49A0-91F3-ECA5EAD20DD9}" destId="{072A3F38-39CF-488F-BB74-F21B487B0A58}" srcOrd="2" destOrd="0" presId="urn:microsoft.com/office/officeart/2018/2/layout/IconLabelList"/>
    <dgm:cxn modelId="{C47A64D2-5D82-42BD-973E-04BAA91F88D1}" type="presParOf" srcId="{072A3F38-39CF-488F-BB74-F21B487B0A58}" destId="{8CCDD8D1-639B-4ACB-9453-AAF485D89F2D}" srcOrd="0" destOrd="0" presId="urn:microsoft.com/office/officeart/2018/2/layout/IconLabelList"/>
    <dgm:cxn modelId="{17CAF9EC-C463-4E72-BF89-AEE7BCFAD1F5}" type="presParOf" srcId="{072A3F38-39CF-488F-BB74-F21B487B0A58}" destId="{E708E00A-D7A3-4C7A-A00D-6D45E253A2FC}" srcOrd="1" destOrd="0" presId="urn:microsoft.com/office/officeart/2018/2/layout/IconLabelList"/>
    <dgm:cxn modelId="{F11A3866-1CCD-410D-B611-36AA2CE58A66}" type="presParOf" srcId="{072A3F38-39CF-488F-BB74-F21B487B0A58}" destId="{FBB08A9B-D35E-4CDD-B920-2BBF9A440FCA}" srcOrd="2" destOrd="0" presId="urn:microsoft.com/office/officeart/2018/2/layout/IconLabelList"/>
    <dgm:cxn modelId="{A8F46B02-30A3-4BF1-8421-72D95706FF54}" type="presParOf" srcId="{5CC87664-06EA-49A0-91F3-ECA5EAD20DD9}" destId="{B106691B-670A-4CF3-A13B-A8B17D4A4B92}" srcOrd="3" destOrd="0" presId="urn:microsoft.com/office/officeart/2018/2/layout/IconLabelList"/>
    <dgm:cxn modelId="{CC962A3F-FAE2-4CDC-8659-CB88EA60C8EC}" type="presParOf" srcId="{5CC87664-06EA-49A0-91F3-ECA5EAD20DD9}" destId="{69C3C808-57FA-4AEE-912A-5CD41A828B9B}" srcOrd="4" destOrd="0" presId="urn:microsoft.com/office/officeart/2018/2/layout/IconLabelList"/>
    <dgm:cxn modelId="{871667FB-6620-415A-B9A3-1CFE9E60E62A}" type="presParOf" srcId="{69C3C808-57FA-4AEE-912A-5CD41A828B9B}" destId="{96730309-EF16-4357-8BDD-6EF8E24D637F}" srcOrd="0" destOrd="0" presId="urn:microsoft.com/office/officeart/2018/2/layout/IconLabelList"/>
    <dgm:cxn modelId="{8ECFCB82-DA25-44C9-9268-E066371A6916}" type="presParOf" srcId="{69C3C808-57FA-4AEE-912A-5CD41A828B9B}" destId="{B40CF089-CB57-45BF-ABBF-ADBF969EA172}" srcOrd="1" destOrd="0" presId="urn:microsoft.com/office/officeart/2018/2/layout/IconLabelList"/>
    <dgm:cxn modelId="{C146063C-441D-4EF5-8F22-FD8D8D9A87F8}" type="presParOf" srcId="{69C3C808-57FA-4AEE-912A-5CD41A828B9B}" destId="{734C341E-E733-4FF8-8228-FFDE8A7E8F69}" srcOrd="2" destOrd="0" presId="urn:microsoft.com/office/officeart/2018/2/layout/IconLabelList"/>
    <dgm:cxn modelId="{C4C66BB8-5A25-4F6B-A4A0-A73740132E90}" type="presParOf" srcId="{5CC87664-06EA-49A0-91F3-ECA5EAD20DD9}" destId="{E2CDD87E-218A-49A5-A10A-55D23AFD0936}" srcOrd="5" destOrd="0" presId="urn:microsoft.com/office/officeart/2018/2/layout/IconLabelList"/>
    <dgm:cxn modelId="{192D2124-2FD3-4F45-B5CF-8C8590703244}" type="presParOf" srcId="{5CC87664-06EA-49A0-91F3-ECA5EAD20DD9}" destId="{ABDB5281-9066-413D-888E-54063B06C584}" srcOrd="6" destOrd="0" presId="urn:microsoft.com/office/officeart/2018/2/layout/IconLabelList"/>
    <dgm:cxn modelId="{3D2A7F71-D6DC-48DE-A31B-8632CE05AAB1}" type="presParOf" srcId="{ABDB5281-9066-413D-888E-54063B06C584}" destId="{1A1F4F7A-9EC8-4908-B5B3-AE5D3D5DA880}" srcOrd="0" destOrd="0" presId="urn:microsoft.com/office/officeart/2018/2/layout/IconLabelList"/>
    <dgm:cxn modelId="{2A3008FC-5210-4936-B5F0-D1C8C709C5AE}" type="presParOf" srcId="{ABDB5281-9066-413D-888E-54063B06C584}" destId="{63B40017-AF5C-41D6-AAB4-8D505B09DCBC}" srcOrd="1" destOrd="0" presId="urn:microsoft.com/office/officeart/2018/2/layout/IconLabelList"/>
    <dgm:cxn modelId="{601504DE-00FA-4BE3-B4D5-8B92B4ED617E}" type="presParOf" srcId="{ABDB5281-9066-413D-888E-54063B06C584}" destId="{4074A6D3-FD63-4C0E-A77A-2A1114917502}"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C001F5-2DCA-4069-A44D-00FFAC19CA6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180F9E2-630A-44F2-A79F-7BEB3BAD6654}">
      <dgm:prSet custT="1"/>
      <dgm:spPr/>
      <dgm:t>
        <a:bodyPr/>
        <a:lstStyle/>
        <a:p>
          <a:pPr>
            <a:lnSpc>
              <a:spcPct val="100000"/>
            </a:lnSpc>
          </a:pPr>
          <a:r>
            <a:rPr lang="en-US" sz="2200" dirty="0"/>
            <a:t>Housing is just like the stock market. People buy houses or condos and hope that the price will increase so that when they sell them that they will make a profit.</a:t>
          </a:r>
        </a:p>
      </dgm:t>
    </dgm:pt>
    <dgm:pt modelId="{3DB489A4-B1A4-45D9-96CD-969BA0A2428E}" type="parTrans" cxnId="{06677818-B2B7-49C7-BE41-D0D4DAAE7912}">
      <dgm:prSet/>
      <dgm:spPr/>
      <dgm:t>
        <a:bodyPr/>
        <a:lstStyle/>
        <a:p>
          <a:endParaRPr lang="en-US"/>
        </a:p>
      </dgm:t>
    </dgm:pt>
    <dgm:pt modelId="{CE6B6BD5-0389-4B18-AAB8-4B24CC70DCC7}" type="sibTrans" cxnId="{06677818-B2B7-49C7-BE41-D0D4DAAE7912}">
      <dgm:prSet/>
      <dgm:spPr/>
      <dgm:t>
        <a:bodyPr/>
        <a:lstStyle/>
        <a:p>
          <a:endParaRPr lang="en-US"/>
        </a:p>
      </dgm:t>
    </dgm:pt>
    <dgm:pt modelId="{3BD07337-6CA8-4B8D-9576-463F6A2FF19A}">
      <dgm:prSet custT="1"/>
      <dgm:spPr/>
      <dgm:t>
        <a:bodyPr/>
        <a:lstStyle/>
        <a:p>
          <a:pPr>
            <a:lnSpc>
              <a:spcPct val="100000"/>
            </a:lnSpc>
          </a:pPr>
          <a:r>
            <a:rPr lang="en-US" sz="2200" dirty="0"/>
            <a:t>Real estate is generally more stable though.</a:t>
          </a:r>
        </a:p>
      </dgm:t>
    </dgm:pt>
    <dgm:pt modelId="{B50B819F-3B76-4696-8B15-60D6579B853F}" type="parTrans" cxnId="{0C99A6B9-618A-4421-826C-DA4E02AA80A8}">
      <dgm:prSet/>
      <dgm:spPr/>
      <dgm:t>
        <a:bodyPr/>
        <a:lstStyle/>
        <a:p>
          <a:endParaRPr lang="en-US"/>
        </a:p>
      </dgm:t>
    </dgm:pt>
    <dgm:pt modelId="{8F7A716E-3D39-468E-B07C-A44C83A0C286}" type="sibTrans" cxnId="{0C99A6B9-618A-4421-826C-DA4E02AA80A8}">
      <dgm:prSet/>
      <dgm:spPr/>
      <dgm:t>
        <a:bodyPr/>
        <a:lstStyle/>
        <a:p>
          <a:endParaRPr lang="en-US"/>
        </a:p>
      </dgm:t>
    </dgm:pt>
    <dgm:pt modelId="{A6D2C628-7E1D-4C1B-8855-55B32BBEA006}" type="pres">
      <dgm:prSet presAssocID="{03C001F5-2DCA-4069-A44D-00FFAC19CA68}" presName="root" presStyleCnt="0">
        <dgm:presLayoutVars>
          <dgm:dir/>
          <dgm:resizeHandles val="exact"/>
        </dgm:presLayoutVars>
      </dgm:prSet>
      <dgm:spPr/>
    </dgm:pt>
    <dgm:pt modelId="{03652FD1-D9D3-4A08-B197-B27046074DB2}" type="pres">
      <dgm:prSet presAssocID="{4180F9E2-630A-44F2-A79F-7BEB3BAD6654}" presName="compNode" presStyleCnt="0"/>
      <dgm:spPr/>
    </dgm:pt>
    <dgm:pt modelId="{07E99493-2C6F-424F-8DAA-4CAD8BD98EAF}" type="pres">
      <dgm:prSet presAssocID="{4180F9E2-630A-44F2-A79F-7BEB3BAD6654}" presName="bgRect" presStyleLbl="bgShp" presStyleIdx="0" presStyleCnt="2"/>
      <dgm:spPr/>
    </dgm:pt>
    <dgm:pt modelId="{F4B92171-C976-45AF-8B97-A9A02BBA0D88}" type="pres">
      <dgm:prSet presAssocID="{4180F9E2-630A-44F2-A79F-7BEB3BAD665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ouse"/>
        </a:ext>
      </dgm:extLst>
    </dgm:pt>
    <dgm:pt modelId="{859BBDC9-D809-4BFC-B2E5-4CA5890FF14A}" type="pres">
      <dgm:prSet presAssocID="{4180F9E2-630A-44F2-A79F-7BEB3BAD6654}" presName="spaceRect" presStyleCnt="0"/>
      <dgm:spPr/>
    </dgm:pt>
    <dgm:pt modelId="{D09F0455-21EB-4D12-B85F-841E619FEBE1}" type="pres">
      <dgm:prSet presAssocID="{4180F9E2-630A-44F2-A79F-7BEB3BAD6654}" presName="parTx" presStyleLbl="revTx" presStyleIdx="0" presStyleCnt="2">
        <dgm:presLayoutVars>
          <dgm:chMax val="0"/>
          <dgm:chPref val="0"/>
        </dgm:presLayoutVars>
      </dgm:prSet>
      <dgm:spPr/>
    </dgm:pt>
    <dgm:pt modelId="{064EE935-B9FF-456C-A1F0-C2841B29C2DF}" type="pres">
      <dgm:prSet presAssocID="{CE6B6BD5-0389-4B18-AAB8-4B24CC70DCC7}" presName="sibTrans" presStyleCnt="0"/>
      <dgm:spPr/>
    </dgm:pt>
    <dgm:pt modelId="{27FBD69D-3595-47DB-B07A-FF94FED59849}" type="pres">
      <dgm:prSet presAssocID="{3BD07337-6CA8-4B8D-9576-463F6A2FF19A}" presName="compNode" presStyleCnt="0"/>
      <dgm:spPr/>
    </dgm:pt>
    <dgm:pt modelId="{C70C11FE-B1CE-49A4-979A-7EA8D9F4A6B1}" type="pres">
      <dgm:prSet presAssocID="{3BD07337-6CA8-4B8D-9576-463F6A2FF19A}" presName="bgRect" presStyleLbl="bgShp" presStyleIdx="1" presStyleCnt="2"/>
      <dgm:spPr/>
    </dgm:pt>
    <dgm:pt modelId="{751E7D5D-4B55-4DF4-85C5-F35C8F79BE75}" type="pres">
      <dgm:prSet presAssocID="{3BD07337-6CA8-4B8D-9576-463F6A2FF19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uburban scene"/>
        </a:ext>
      </dgm:extLst>
    </dgm:pt>
    <dgm:pt modelId="{94900633-5DD3-4E5A-990F-A7E31FAEA9F9}" type="pres">
      <dgm:prSet presAssocID="{3BD07337-6CA8-4B8D-9576-463F6A2FF19A}" presName="spaceRect" presStyleCnt="0"/>
      <dgm:spPr/>
    </dgm:pt>
    <dgm:pt modelId="{401B28F5-D800-4E6F-AF55-7CCD67CEBEEC}" type="pres">
      <dgm:prSet presAssocID="{3BD07337-6CA8-4B8D-9576-463F6A2FF19A}" presName="parTx" presStyleLbl="revTx" presStyleIdx="1" presStyleCnt="2">
        <dgm:presLayoutVars>
          <dgm:chMax val="0"/>
          <dgm:chPref val="0"/>
        </dgm:presLayoutVars>
      </dgm:prSet>
      <dgm:spPr/>
    </dgm:pt>
  </dgm:ptLst>
  <dgm:cxnLst>
    <dgm:cxn modelId="{26BA9017-CF8C-462A-8275-5F8BE885FC07}" type="presOf" srcId="{03C001F5-2DCA-4069-A44D-00FFAC19CA68}" destId="{A6D2C628-7E1D-4C1B-8855-55B32BBEA006}" srcOrd="0" destOrd="0" presId="urn:microsoft.com/office/officeart/2018/2/layout/IconVerticalSolidList"/>
    <dgm:cxn modelId="{06677818-B2B7-49C7-BE41-D0D4DAAE7912}" srcId="{03C001F5-2DCA-4069-A44D-00FFAC19CA68}" destId="{4180F9E2-630A-44F2-A79F-7BEB3BAD6654}" srcOrd="0" destOrd="0" parTransId="{3DB489A4-B1A4-45D9-96CD-969BA0A2428E}" sibTransId="{CE6B6BD5-0389-4B18-AAB8-4B24CC70DCC7}"/>
    <dgm:cxn modelId="{3DE54BA0-0970-478A-B565-AAD093340A9E}" type="presOf" srcId="{3BD07337-6CA8-4B8D-9576-463F6A2FF19A}" destId="{401B28F5-D800-4E6F-AF55-7CCD67CEBEEC}" srcOrd="0" destOrd="0" presId="urn:microsoft.com/office/officeart/2018/2/layout/IconVerticalSolidList"/>
    <dgm:cxn modelId="{D4E31EAC-3C9E-43F5-92E4-8CCD4A3EC4E1}" type="presOf" srcId="{4180F9E2-630A-44F2-A79F-7BEB3BAD6654}" destId="{D09F0455-21EB-4D12-B85F-841E619FEBE1}" srcOrd="0" destOrd="0" presId="urn:microsoft.com/office/officeart/2018/2/layout/IconVerticalSolidList"/>
    <dgm:cxn modelId="{0C99A6B9-618A-4421-826C-DA4E02AA80A8}" srcId="{03C001F5-2DCA-4069-A44D-00FFAC19CA68}" destId="{3BD07337-6CA8-4B8D-9576-463F6A2FF19A}" srcOrd="1" destOrd="0" parTransId="{B50B819F-3B76-4696-8B15-60D6579B853F}" sibTransId="{8F7A716E-3D39-468E-B07C-A44C83A0C286}"/>
    <dgm:cxn modelId="{60420067-DE7A-475E-A8E3-75FAA776E37B}" type="presParOf" srcId="{A6D2C628-7E1D-4C1B-8855-55B32BBEA006}" destId="{03652FD1-D9D3-4A08-B197-B27046074DB2}" srcOrd="0" destOrd="0" presId="urn:microsoft.com/office/officeart/2018/2/layout/IconVerticalSolidList"/>
    <dgm:cxn modelId="{886FAACF-AFBC-4B68-92BF-135746A1988A}" type="presParOf" srcId="{03652FD1-D9D3-4A08-B197-B27046074DB2}" destId="{07E99493-2C6F-424F-8DAA-4CAD8BD98EAF}" srcOrd="0" destOrd="0" presId="urn:microsoft.com/office/officeart/2018/2/layout/IconVerticalSolidList"/>
    <dgm:cxn modelId="{F258D1C3-46E9-459A-951D-E893F48D557B}" type="presParOf" srcId="{03652FD1-D9D3-4A08-B197-B27046074DB2}" destId="{F4B92171-C976-45AF-8B97-A9A02BBA0D88}" srcOrd="1" destOrd="0" presId="urn:microsoft.com/office/officeart/2018/2/layout/IconVerticalSolidList"/>
    <dgm:cxn modelId="{EA7A3A63-3552-4F71-A2F3-27FB31EF6E42}" type="presParOf" srcId="{03652FD1-D9D3-4A08-B197-B27046074DB2}" destId="{859BBDC9-D809-4BFC-B2E5-4CA5890FF14A}" srcOrd="2" destOrd="0" presId="urn:microsoft.com/office/officeart/2018/2/layout/IconVerticalSolidList"/>
    <dgm:cxn modelId="{6C95AB1B-3EBE-461E-A9E7-2C16F880A3F2}" type="presParOf" srcId="{03652FD1-D9D3-4A08-B197-B27046074DB2}" destId="{D09F0455-21EB-4D12-B85F-841E619FEBE1}" srcOrd="3" destOrd="0" presId="urn:microsoft.com/office/officeart/2018/2/layout/IconVerticalSolidList"/>
    <dgm:cxn modelId="{AA8EFFA1-14D1-444C-9184-DF4FD5315B4F}" type="presParOf" srcId="{A6D2C628-7E1D-4C1B-8855-55B32BBEA006}" destId="{064EE935-B9FF-456C-A1F0-C2841B29C2DF}" srcOrd="1" destOrd="0" presId="urn:microsoft.com/office/officeart/2018/2/layout/IconVerticalSolidList"/>
    <dgm:cxn modelId="{434C832C-FC6C-45D5-A436-D31A985656D9}" type="presParOf" srcId="{A6D2C628-7E1D-4C1B-8855-55B32BBEA006}" destId="{27FBD69D-3595-47DB-B07A-FF94FED59849}" srcOrd="2" destOrd="0" presId="urn:microsoft.com/office/officeart/2018/2/layout/IconVerticalSolidList"/>
    <dgm:cxn modelId="{123132A6-9ADE-470F-A7E6-F6A00D32F197}" type="presParOf" srcId="{27FBD69D-3595-47DB-B07A-FF94FED59849}" destId="{C70C11FE-B1CE-49A4-979A-7EA8D9F4A6B1}" srcOrd="0" destOrd="0" presId="urn:microsoft.com/office/officeart/2018/2/layout/IconVerticalSolidList"/>
    <dgm:cxn modelId="{43FEA55A-3751-4863-800A-E09C60FDE7B0}" type="presParOf" srcId="{27FBD69D-3595-47DB-B07A-FF94FED59849}" destId="{751E7D5D-4B55-4DF4-85C5-F35C8F79BE75}" srcOrd="1" destOrd="0" presId="urn:microsoft.com/office/officeart/2018/2/layout/IconVerticalSolidList"/>
    <dgm:cxn modelId="{C672B0CD-565F-463A-A8E4-9884DE36CA00}" type="presParOf" srcId="{27FBD69D-3595-47DB-B07A-FF94FED59849}" destId="{94900633-5DD3-4E5A-990F-A7E31FAEA9F9}" srcOrd="2" destOrd="0" presId="urn:microsoft.com/office/officeart/2018/2/layout/IconVerticalSolidList"/>
    <dgm:cxn modelId="{3799B4CD-5D83-4168-B555-8C95A927BBF6}" type="presParOf" srcId="{27FBD69D-3595-47DB-B07A-FF94FED59849}" destId="{401B28F5-D800-4E6F-AF55-7CCD67CEBEE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60EF3-9C07-448A-B3C2-EFFACCBAD637}">
      <dsp:nvSpPr>
        <dsp:cNvPr id="0" name=""/>
        <dsp:cNvSpPr/>
      </dsp:nvSpPr>
      <dsp:spPr>
        <a:xfrm>
          <a:off x="730349" y="60668"/>
          <a:ext cx="2196000" cy="21960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0797E5-FB76-40A7-B481-AB6CF5A6CAB9}">
      <dsp:nvSpPr>
        <dsp:cNvPr id="0" name=""/>
        <dsp:cNvSpPr/>
      </dsp:nvSpPr>
      <dsp:spPr>
        <a:xfrm>
          <a:off x="1198349" y="528669"/>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3566E9D-026B-4C16-AFC1-4BEB46AD0B21}">
      <dsp:nvSpPr>
        <dsp:cNvPr id="0" name=""/>
        <dsp:cNvSpPr/>
      </dsp:nvSpPr>
      <dsp:spPr>
        <a:xfrm>
          <a:off x="28349" y="2940669"/>
          <a:ext cx="3600000" cy="135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defRPr cap="all"/>
          </a:pPr>
          <a:r>
            <a:rPr lang="en-US" sz="1600" kern="1200" dirty="0"/>
            <a:t>A more passive investment. Expert fund managers lump together the investment dollars of many clients and create a diverse portfolio of investments and then manage this fund on behalf of clients. </a:t>
          </a:r>
        </a:p>
      </dsp:txBody>
      <dsp:txXfrm>
        <a:off x="28349" y="2940669"/>
        <a:ext cx="3600000" cy="1350000"/>
      </dsp:txXfrm>
    </dsp:sp>
    <dsp:sp modelId="{6E8FFED3-9CC1-413F-BF6E-91CBF7777AA4}">
      <dsp:nvSpPr>
        <dsp:cNvPr id="0" name=""/>
        <dsp:cNvSpPr/>
      </dsp:nvSpPr>
      <dsp:spPr>
        <a:xfrm>
          <a:off x="4960350" y="60668"/>
          <a:ext cx="2196000" cy="21960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B3A69F-0CEB-49F6-ADCE-D596E18E9A84}">
      <dsp:nvSpPr>
        <dsp:cNvPr id="0" name=""/>
        <dsp:cNvSpPr/>
      </dsp:nvSpPr>
      <dsp:spPr>
        <a:xfrm>
          <a:off x="5428350" y="528669"/>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7C5DAEF-88F3-4D6E-80EF-47169E1F1AF3}">
      <dsp:nvSpPr>
        <dsp:cNvPr id="0" name=""/>
        <dsp:cNvSpPr/>
      </dsp:nvSpPr>
      <dsp:spPr>
        <a:xfrm>
          <a:off x="4258350" y="2940669"/>
          <a:ext cx="3600000" cy="135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a:t>Usually a much more long – term investment and way to trade stock.</a:t>
          </a:r>
        </a:p>
      </dsp:txBody>
      <dsp:txXfrm>
        <a:off x="4258350" y="2940669"/>
        <a:ext cx="3600000" cy="135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205708-B0AF-4D1F-92B0-3FAEB09B4E85}">
      <dsp:nvSpPr>
        <dsp:cNvPr id="0" name=""/>
        <dsp:cNvSpPr/>
      </dsp:nvSpPr>
      <dsp:spPr>
        <a:xfrm>
          <a:off x="537299" y="425354"/>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D69E8F-2DE4-44DC-98A2-17E92EEB771F}">
      <dsp:nvSpPr>
        <dsp:cNvPr id="0" name=""/>
        <dsp:cNvSpPr/>
      </dsp:nvSpPr>
      <dsp:spPr>
        <a:xfrm>
          <a:off x="42299" y="1576434"/>
          <a:ext cx="1800000" cy="1122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Trading raw or semi – processed goods.</a:t>
          </a:r>
        </a:p>
      </dsp:txBody>
      <dsp:txXfrm>
        <a:off x="42299" y="1576434"/>
        <a:ext cx="1800000" cy="1122187"/>
      </dsp:txXfrm>
    </dsp:sp>
    <dsp:sp modelId="{8CCDD8D1-639B-4ACB-9453-AAF485D89F2D}">
      <dsp:nvSpPr>
        <dsp:cNvPr id="0" name=""/>
        <dsp:cNvSpPr/>
      </dsp:nvSpPr>
      <dsp:spPr>
        <a:xfrm>
          <a:off x="2652300" y="425354"/>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B08A9B-D35E-4CDD-B920-2BBF9A440FCA}">
      <dsp:nvSpPr>
        <dsp:cNvPr id="0" name=""/>
        <dsp:cNvSpPr/>
      </dsp:nvSpPr>
      <dsp:spPr>
        <a:xfrm>
          <a:off x="2157300" y="1576434"/>
          <a:ext cx="1800000" cy="1122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Most investors do not intend on every receiving the product</a:t>
          </a:r>
        </a:p>
      </dsp:txBody>
      <dsp:txXfrm>
        <a:off x="2157300" y="1576434"/>
        <a:ext cx="1800000" cy="1122187"/>
      </dsp:txXfrm>
    </dsp:sp>
    <dsp:sp modelId="{96730309-EF16-4357-8BDD-6EF8E24D637F}">
      <dsp:nvSpPr>
        <dsp:cNvPr id="0" name=""/>
        <dsp:cNvSpPr/>
      </dsp:nvSpPr>
      <dsp:spPr>
        <a:xfrm>
          <a:off x="4767300" y="425354"/>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C341E-E733-4FF8-8228-FFDE8A7E8F69}">
      <dsp:nvSpPr>
        <dsp:cNvPr id="0" name=""/>
        <dsp:cNvSpPr/>
      </dsp:nvSpPr>
      <dsp:spPr>
        <a:xfrm>
          <a:off x="4272300" y="1576434"/>
          <a:ext cx="1800000" cy="1122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They mostly trade futures or options.</a:t>
          </a:r>
        </a:p>
      </dsp:txBody>
      <dsp:txXfrm>
        <a:off x="4272300" y="1576434"/>
        <a:ext cx="1800000" cy="1122187"/>
      </dsp:txXfrm>
    </dsp:sp>
    <dsp:sp modelId="{1A1F4F7A-9EC8-4908-B5B3-AE5D3D5DA880}">
      <dsp:nvSpPr>
        <dsp:cNvPr id="0" name=""/>
        <dsp:cNvSpPr/>
      </dsp:nvSpPr>
      <dsp:spPr>
        <a:xfrm>
          <a:off x="6882300" y="425354"/>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74A6D3-FD63-4C0E-A77A-2A1114917502}">
      <dsp:nvSpPr>
        <dsp:cNvPr id="0" name=""/>
        <dsp:cNvSpPr/>
      </dsp:nvSpPr>
      <dsp:spPr>
        <a:xfrm>
          <a:off x="6387300" y="1576434"/>
          <a:ext cx="1800000" cy="1122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dirty="0"/>
            <a:t>Futures markets are full of risk and highly speculative </a:t>
          </a:r>
        </a:p>
      </dsp:txBody>
      <dsp:txXfrm>
        <a:off x="6387300" y="1576434"/>
        <a:ext cx="1800000" cy="11221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E99493-2C6F-424F-8DAA-4CAD8BD98EAF}">
      <dsp:nvSpPr>
        <dsp:cNvPr id="0" name=""/>
        <dsp:cNvSpPr/>
      </dsp:nvSpPr>
      <dsp:spPr>
        <a:xfrm>
          <a:off x="0" y="186"/>
          <a:ext cx="8990733" cy="102914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B92171-C976-45AF-8B97-A9A02BBA0D88}">
      <dsp:nvSpPr>
        <dsp:cNvPr id="0" name=""/>
        <dsp:cNvSpPr/>
      </dsp:nvSpPr>
      <dsp:spPr>
        <a:xfrm>
          <a:off x="311315" y="231743"/>
          <a:ext cx="566027" cy="5660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9F0455-21EB-4D12-B85F-841E619FEBE1}">
      <dsp:nvSpPr>
        <dsp:cNvPr id="0" name=""/>
        <dsp:cNvSpPr/>
      </dsp:nvSpPr>
      <dsp:spPr>
        <a:xfrm>
          <a:off x="1188658" y="186"/>
          <a:ext cx="7646293" cy="1029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917" tIns="108917" rIns="108917" bIns="108917" numCol="1" spcCol="1270" anchor="ctr" anchorCtr="0">
          <a:noAutofit/>
        </a:bodyPr>
        <a:lstStyle/>
        <a:p>
          <a:pPr marL="0" lvl="0" indent="0" algn="l" defTabSz="977900">
            <a:lnSpc>
              <a:spcPct val="100000"/>
            </a:lnSpc>
            <a:spcBef>
              <a:spcPct val="0"/>
            </a:spcBef>
            <a:spcAft>
              <a:spcPct val="35000"/>
            </a:spcAft>
            <a:buNone/>
          </a:pPr>
          <a:r>
            <a:rPr lang="en-US" sz="2200" kern="1200" dirty="0"/>
            <a:t>Housing is just like the stock market. People buy houses or condos and hope that the price will increase so that when they sell them that they will make a profit.</a:t>
          </a:r>
        </a:p>
      </dsp:txBody>
      <dsp:txXfrm>
        <a:off x="1188658" y="186"/>
        <a:ext cx="7646293" cy="1029141"/>
      </dsp:txXfrm>
    </dsp:sp>
    <dsp:sp modelId="{C70C11FE-B1CE-49A4-979A-7EA8D9F4A6B1}">
      <dsp:nvSpPr>
        <dsp:cNvPr id="0" name=""/>
        <dsp:cNvSpPr/>
      </dsp:nvSpPr>
      <dsp:spPr>
        <a:xfrm>
          <a:off x="0" y="1157970"/>
          <a:ext cx="8990733" cy="102914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1E7D5D-4B55-4DF4-85C5-F35C8F79BE75}">
      <dsp:nvSpPr>
        <dsp:cNvPr id="0" name=""/>
        <dsp:cNvSpPr/>
      </dsp:nvSpPr>
      <dsp:spPr>
        <a:xfrm>
          <a:off x="311315" y="1389527"/>
          <a:ext cx="566027" cy="5660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1B28F5-D800-4E6F-AF55-7CCD67CEBEEC}">
      <dsp:nvSpPr>
        <dsp:cNvPr id="0" name=""/>
        <dsp:cNvSpPr/>
      </dsp:nvSpPr>
      <dsp:spPr>
        <a:xfrm>
          <a:off x="1188658" y="1157970"/>
          <a:ext cx="7646293" cy="10291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917" tIns="108917" rIns="108917" bIns="108917" numCol="1" spcCol="1270" anchor="ctr" anchorCtr="0">
          <a:noAutofit/>
        </a:bodyPr>
        <a:lstStyle/>
        <a:p>
          <a:pPr marL="0" lvl="0" indent="0" algn="l" defTabSz="977900">
            <a:lnSpc>
              <a:spcPct val="100000"/>
            </a:lnSpc>
            <a:spcBef>
              <a:spcPct val="0"/>
            </a:spcBef>
            <a:spcAft>
              <a:spcPct val="35000"/>
            </a:spcAft>
            <a:buNone/>
          </a:pPr>
          <a:r>
            <a:rPr lang="en-US" sz="2200" kern="1200" dirty="0"/>
            <a:t>Real estate is generally more stable though.</a:t>
          </a:r>
        </a:p>
      </dsp:txBody>
      <dsp:txXfrm>
        <a:off x="1188658" y="1157970"/>
        <a:ext cx="7646293" cy="1029141"/>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775C2555-0E61-1F4B-A0CD-8B7D23047540}" type="datetimeFigureOut">
              <a:rPr lang="en-US" smtClean="0"/>
              <a:t>3/28/22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05E4D1-9722-2E43-856E-41AD69CC15CD}" type="slidenum">
              <a:rPr lang="en-US" smtClean="0"/>
              <a:t>‹#›</a:t>
            </a:fld>
            <a:endParaRPr lang="en-US"/>
          </a:p>
        </p:txBody>
      </p:sp>
    </p:spTree>
    <p:extLst>
      <p:ext uri="{BB962C8B-B14F-4D97-AF65-F5344CB8AC3E}">
        <p14:creationId xmlns:p14="http://schemas.microsoft.com/office/powerpoint/2010/main" val="814218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775C2555-0E61-1F4B-A0CD-8B7D23047540}" type="datetimeFigureOut">
              <a:rPr lang="en-US" smtClean="0"/>
              <a:t>3/28/22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05E4D1-9722-2E43-856E-41AD69CC15CD}" type="slidenum">
              <a:rPr lang="en-US" smtClean="0"/>
              <a:t>‹#›</a:t>
            </a:fld>
            <a:endParaRPr lang="en-US"/>
          </a:p>
        </p:txBody>
      </p:sp>
    </p:spTree>
    <p:extLst>
      <p:ext uri="{BB962C8B-B14F-4D97-AF65-F5344CB8AC3E}">
        <p14:creationId xmlns:p14="http://schemas.microsoft.com/office/powerpoint/2010/main" val="1687997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775C2555-0E61-1F4B-A0CD-8B7D23047540}" type="datetimeFigureOut">
              <a:rPr lang="en-US" smtClean="0"/>
              <a:t>3/28/22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05E4D1-9722-2E43-856E-41AD69CC15CD}" type="slidenum">
              <a:rPr lang="en-US" smtClean="0"/>
              <a:t>‹#›</a:t>
            </a:fld>
            <a:endParaRPr lang="en-US"/>
          </a:p>
        </p:txBody>
      </p:sp>
    </p:spTree>
    <p:extLst>
      <p:ext uri="{BB962C8B-B14F-4D97-AF65-F5344CB8AC3E}">
        <p14:creationId xmlns:p14="http://schemas.microsoft.com/office/powerpoint/2010/main" val="1097417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775C2555-0E61-1F4B-A0CD-8B7D23047540}" type="datetimeFigureOut">
              <a:rPr lang="en-US" smtClean="0"/>
              <a:t>3/28/22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05E4D1-9722-2E43-856E-41AD69CC15CD}" type="slidenum">
              <a:rPr lang="en-US" smtClean="0"/>
              <a:t>‹#›</a:t>
            </a:fld>
            <a:endParaRPr lang="en-US"/>
          </a:p>
        </p:txBody>
      </p:sp>
    </p:spTree>
    <p:extLst>
      <p:ext uri="{BB962C8B-B14F-4D97-AF65-F5344CB8AC3E}">
        <p14:creationId xmlns:p14="http://schemas.microsoft.com/office/powerpoint/2010/main" val="1868241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775C2555-0E61-1F4B-A0CD-8B7D23047540}" type="datetimeFigureOut">
              <a:rPr lang="en-US" smtClean="0"/>
              <a:t>3/28/22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05E4D1-9722-2E43-856E-41AD69CC15CD}" type="slidenum">
              <a:rPr lang="en-US" smtClean="0"/>
              <a:t>‹#›</a:t>
            </a:fld>
            <a:endParaRPr lang="en-US"/>
          </a:p>
        </p:txBody>
      </p:sp>
    </p:spTree>
    <p:extLst>
      <p:ext uri="{BB962C8B-B14F-4D97-AF65-F5344CB8AC3E}">
        <p14:creationId xmlns:p14="http://schemas.microsoft.com/office/powerpoint/2010/main" val="2933328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775C2555-0E61-1F4B-A0CD-8B7D23047540}" type="datetimeFigureOut">
              <a:rPr lang="en-US" smtClean="0"/>
              <a:t>3/28/22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05E4D1-9722-2E43-856E-41AD69CC15CD}" type="slidenum">
              <a:rPr lang="en-US" smtClean="0"/>
              <a:t>‹#›</a:t>
            </a:fld>
            <a:endParaRPr lang="en-US"/>
          </a:p>
        </p:txBody>
      </p:sp>
    </p:spTree>
    <p:extLst>
      <p:ext uri="{BB962C8B-B14F-4D97-AF65-F5344CB8AC3E}">
        <p14:creationId xmlns:p14="http://schemas.microsoft.com/office/powerpoint/2010/main" val="2872281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775C2555-0E61-1F4B-A0CD-8B7D23047540}" type="datetimeFigureOut">
              <a:rPr lang="en-US" smtClean="0"/>
              <a:t>3/28/22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05E4D1-9722-2E43-856E-41AD69CC15CD}" type="slidenum">
              <a:rPr lang="en-US" smtClean="0"/>
              <a:t>‹#›</a:t>
            </a:fld>
            <a:endParaRPr lang="en-US"/>
          </a:p>
        </p:txBody>
      </p:sp>
    </p:spTree>
    <p:extLst>
      <p:ext uri="{BB962C8B-B14F-4D97-AF65-F5344CB8AC3E}">
        <p14:creationId xmlns:p14="http://schemas.microsoft.com/office/powerpoint/2010/main" val="3711214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775C2555-0E61-1F4B-A0CD-8B7D23047540}" type="datetimeFigureOut">
              <a:rPr lang="en-US" smtClean="0"/>
              <a:t>3/28/22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05E4D1-9722-2E43-856E-41AD69CC15CD}" type="slidenum">
              <a:rPr lang="en-US" smtClean="0"/>
              <a:t>‹#›</a:t>
            </a:fld>
            <a:endParaRPr lang="en-US"/>
          </a:p>
        </p:txBody>
      </p:sp>
    </p:spTree>
    <p:extLst>
      <p:ext uri="{BB962C8B-B14F-4D97-AF65-F5344CB8AC3E}">
        <p14:creationId xmlns:p14="http://schemas.microsoft.com/office/powerpoint/2010/main" val="3938485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5C2555-0E61-1F4B-A0CD-8B7D23047540}" type="datetimeFigureOut">
              <a:rPr lang="en-US" smtClean="0"/>
              <a:t>3/28/22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05E4D1-9722-2E43-856E-41AD69CC15CD}" type="slidenum">
              <a:rPr lang="en-US" smtClean="0"/>
              <a:t>‹#›</a:t>
            </a:fld>
            <a:endParaRPr lang="en-US"/>
          </a:p>
        </p:txBody>
      </p:sp>
    </p:spTree>
    <p:extLst>
      <p:ext uri="{BB962C8B-B14F-4D97-AF65-F5344CB8AC3E}">
        <p14:creationId xmlns:p14="http://schemas.microsoft.com/office/powerpoint/2010/main" val="4181213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775C2555-0E61-1F4B-A0CD-8B7D23047540}" type="datetimeFigureOut">
              <a:rPr lang="en-US" smtClean="0"/>
              <a:t>3/28/22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05E4D1-9722-2E43-856E-41AD69CC15CD}" type="slidenum">
              <a:rPr lang="en-US" smtClean="0"/>
              <a:t>‹#›</a:t>
            </a:fld>
            <a:endParaRPr lang="en-US"/>
          </a:p>
        </p:txBody>
      </p:sp>
    </p:spTree>
    <p:extLst>
      <p:ext uri="{BB962C8B-B14F-4D97-AF65-F5344CB8AC3E}">
        <p14:creationId xmlns:p14="http://schemas.microsoft.com/office/powerpoint/2010/main" val="3548348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775C2555-0E61-1F4B-A0CD-8B7D23047540}" type="datetimeFigureOut">
              <a:rPr lang="en-US" smtClean="0"/>
              <a:t>3/28/22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05E4D1-9722-2E43-856E-41AD69CC15CD}" type="slidenum">
              <a:rPr lang="en-US" smtClean="0"/>
              <a:t>‹#›</a:t>
            </a:fld>
            <a:endParaRPr lang="en-US"/>
          </a:p>
        </p:txBody>
      </p:sp>
    </p:spTree>
    <p:extLst>
      <p:ext uri="{BB962C8B-B14F-4D97-AF65-F5344CB8AC3E}">
        <p14:creationId xmlns:p14="http://schemas.microsoft.com/office/powerpoint/2010/main" val="3547846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5C2555-0E61-1F4B-A0CD-8B7D23047540}" type="datetimeFigureOut">
              <a:rPr lang="en-US" smtClean="0"/>
              <a:t>3/28/22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05E4D1-9722-2E43-856E-41AD69CC15CD}" type="slidenum">
              <a:rPr lang="en-US" smtClean="0"/>
              <a:t>‹#›</a:t>
            </a:fld>
            <a:endParaRPr lang="en-US"/>
          </a:p>
        </p:txBody>
      </p:sp>
    </p:spTree>
    <p:extLst>
      <p:ext uri="{BB962C8B-B14F-4D97-AF65-F5344CB8AC3E}">
        <p14:creationId xmlns:p14="http://schemas.microsoft.com/office/powerpoint/2010/main" val="3192030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kraken.com/prices?quote=CAD" TargetMode="External"/><Relationship Id="rId2" Type="http://schemas.openxmlformats.org/officeDocument/2006/relationships/hyperlink" Target="https://www.kraken.com/learn" TargetMode="Externa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5.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moneysense.ca/save/investing/wealthsimple-review/"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reaching for a paper on a table full of paper and sticky notes">
            <a:extLst>
              <a:ext uri="{FF2B5EF4-FFF2-40B4-BE49-F238E27FC236}">
                <a16:creationId xmlns:a16="http://schemas.microsoft.com/office/drawing/2014/main" id="{FB2743E3-D1CD-9F9F-EFDA-F9C8DE46C3CE}"/>
              </a:ext>
            </a:extLst>
          </p:cNvPr>
          <p:cNvPicPr>
            <a:picLocks noChangeAspect="1"/>
          </p:cNvPicPr>
          <p:nvPr/>
        </p:nvPicPr>
        <p:blipFill rotWithShape="1">
          <a:blip r:embed="rId2"/>
          <a:srcRect l="5003" r="5996" b="-1"/>
          <a:stretch/>
        </p:blipFill>
        <p:spPr>
          <a:xfrm>
            <a:off x="-2285" y="10"/>
            <a:ext cx="9143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22960" y="325550"/>
            <a:ext cx="7543800" cy="3574778"/>
          </a:xfrm>
          <a:effectLst>
            <a:outerShdw blurRad="50800" dist="38100" dir="2700000" algn="tl" rotWithShape="0">
              <a:prstClr val="black">
                <a:alpha val="40000"/>
              </a:prstClr>
            </a:outerShdw>
          </a:effectLst>
        </p:spPr>
        <p:txBody>
          <a:bodyPr>
            <a:normAutofit/>
          </a:bodyPr>
          <a:lstStyle/>
          <a:p>
            <a:r>
              <a:rPr lang="en-US" sz="4500">
                <a:solidFill>
                  <a:srgbClr val="FFFFFF"/>
                </a:solidFill>
              </a:rPr>
              <a:t>Applications of Supply and Demand</a:t>
            </a:r>
          </a:p>
        </p:txBody>
      </p:sp>
      <p:sp>
        <p:nvSpPr>
          <p:cNvPr id="3" name="Subtitle 2"/>
          <p:cNvSpPr>
            <a:spLocks noGrp="1"/>
          </p:cNvSpPr>
          <p:nvPr>
            <p:ph type="subTitle" idx="1"/>
          </p:nvPr>
        </p:nvSpPr>
        <p:spPr>
          <a:xfrm>
            <a:off x="825038" y="4072043"/>
            <a:ext cx="7543800" cy="1282707"/>
          </a:xfrm>
          <a:effectLst>
            <a:outerShdw blurRad="50800" dist="38100" dir="2700000" algn="tl" rotWithShape="0">
              <a:prstClr val="black">
                <a:alpha val="40000"/>
              </a:prstClr>
            </a:outerShdw>
          </a:effectLst>
        </p:spPr>
        <p:txBody>
          <a:bodyPr>
            <a:normAutofit/>
          </a:bodyPr>
          <a:lstStyle/>
          <a:p>
            <a:r>
              <a:rPr lang="en-US" b="1">
                <a:ln w="10541" cmpd="sng">
                  <a:solidFill>
                    <a:schemeClr val="accent1">
                      <a:shade val="88000"/>
                      <a:satMod val="110000"/>
                    </a:schemeClr>
                  </a:solidFill>
                  <a:prstDash val="solid"/>
                </a:ln>
                <a:solidFill>
                  <a:srgbClr val="FFFFFF"/>
                </a:solidFill>
              </a:rPr>
              <a:t>The Stock Market, Cryptocurrency and Real Estate </a:t>
            </a:r>
            <a:r>
              <a:rPr lang="mr-IN" b="1">
                <a:ln w="10541" cmpd="sng">
                  <a:solidFill>
                    <a:schemeClr val="accent1">
                      <a:shade val="88000"/>
                      <a:satMod val="110000"/>
                    </a:schemeClr>
                  </a:solidFill>
                  <a:prstDash val="solid"/>
                </a:ln>
                <a:solidFill>
                  <a:srgbClr val="FFFFFF"/>
                </a:solidFill>
              </a:rPr>
              <a:t>–</a:t>
            </a:r>
            <a:r>
              <a:rPr lang="en-US" b="1">
                <a:ln w="10541" cmpd="sng">
                  <a:solidFill>
                    <a:schemeClr val="accent1">
                      <a:shade val="88000"/>
                      <a:satMod val="110000"/>
                    </a:schemeClr>
                  </a:solidFill>
                  <a:prstDash val="solid"/>
                </a:ln>
                <a:solidFill>
                  <a:srgbClr val="FFFFFF"/>
                </a:solidFill>
              </a:rPr>
              <a:t> Investments for Your Future</a:t>
            </a:r>
          </a:p>
        </p:txBody>
      </p:sp>
    </p:spTree>
    <p:extLst>
      <p:ext uri="{BB962C8B-B14F-4D97-AF65-F5344CB8AC3E}">
        <p14:creationId xmlns:p14="http://schemas.microsoft.com/office/powerpoint/2010/main" val="926088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err="1"/>
              <a:t>Cryptocurrency</a:t>
            </a:r>
            <a:endParaRPr lang="en-US" dirty="0"/>
          </a:p>
        </p:txBody>
      </p:sp>
      <p:sp>
        <p:nvSpPr>
          <p:cNvPr id="8" name="Content Placeholder 7"/>
          <p:cNvSpPr>
            <a:spLocks noGrp="1"/>
          </p:cNvSpPr>
          <p:nvPr>
            <p:ph idx="1"/>
          </p:nvPr>
        </p:nvSpPr>
        <p:spPr>
          <a:xfrm>
            <a:off x="457200" y="1600200"/>
            <a:ext cx="8229600" cy="2537588"/>
          </a:xfrm>
        </p:spPr>
        <p:txBody>
          <a:bodyPr>
            <a:normAutofit fontScale="85000" lnSpcReduction="10000"/>
          </a:bodyPr>
          <a:lstStyle/>
          <a:p>
            <a:r>
              <a:rPr lang="en-US" dirty="0"/>
              <a:t>Together we will begin by watching the short explanation of </a:t>
            </a:r>
            <a:r>
              <a:rPr lang="en-US" dirty="0" err="1"/>
              <a:t>cryptocurrency</a:t>
            </a:r>
            <a:r>
              <a:rPr lang="en-US" dirty="0"/>
              <a:t>.</a:t>
            </a:r>
          </a:p>
          <a:p>
            <a:r>
              <a:rPr lang="en-US" dirty="0"/>
              <a:t>Then we will watch the Kraken </a:t>
            </a:r>
            <a:r>
              <a:rPr lang="en-US" dirty="0" err="1"/>
              <a:t>Cryptocurrency</a:t>
            </a:r>
            <a:r>
              <a:rPr lang="en-US" dirty="0"/>
              <a:t> Exchange video </a:t>
            </a:r>
            <a:r>
              <a:rPr lang="en-US" dirty="0">
                <a:hlinkClick r:id="rId2"/>
              </a:rPr>
              <a:t>here</a:t>
            </a:r>
            <a:endParaRPr lang="en-US" dirty="0"/>
          </a:p>
          <a:p>
            <a:r>
              <a:rPr lang="en-US" dirty="0"/>
              <a:t>Then visit the Kraken </a:t>
            </a:r>
            <a:r>
              <a:rPr lang="en-US" dirty="0">
                <a:hlinkClick r:id="rId3"/>
              </a:rPr>
              <a:t>link</a:t>
            </a:r>
            <a:r>
              <a:rPr lang="en-US" dirty="0"/>
              <a:t> and check the prices of the different currencies. Click the “Classic Chart View”</a:t>
            </a:r>
          </a:p>
          <a:p>
            <a:endParaRPr lang="en-US" dirty="0"/>
          </a:p>
        </p:txBody>
      </p:sp>
      <p:pic>
        <p:nvPicPr>
          <p:cNvPr id="9" name="Picture 8" descr="cryptocurrency-accepte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847" y="4350242"/>
            <a:ext cx="4458417" cy="2332613"/>
          </a:xfrm>
          <a:prstGeom prst="rect">
            <a:avLst/>
          </a:prstGeom>
        </p:spPr>
      </p:pic>
      <p:sp>
        <p:nvSpPr>
          <p:cNvPr id="10" name="TextBox 9"/>
          <p:cNvSpPr txBox="1"/>
          <p:nvPr/>
        </p:nvSpPr>
        <p:spPr>
          <a:xfrm>
            <a:off x="4948325" y="4350242"/>
            <a:ext cx="3547028" cy="1846659"/>
          </a:xfrm>
          <a:prstGeom prst="rect">
            <a:avLst/>
          </a:prstGeom>
          <a:noFill/>
        </p:spPr>
        <p:txBody>
          <a:bodyPr wrap="square" rtlCol="0">
            <a:spAutoFit/>
          </a:bodyPr>
          <a:lstStyle/>
          <a:p>
            <a:r>
              <a:rPr lang="en-US" sz="2400" dirty="0"/>
              <a:t>How is crypto currency a perfect example of market capitalism and supply and demand economics?</a:t>
            </a:r>
          </a:p>
          <a:p>
            <a:endParaRPr lang="en-US" dirty="0"/>
          </a:p>
        </p:txBody>
      </p:sp>
    </p:spTree>
    <p:extLst>
      <p:ext uri="{BB962C8B-B14F-4D97-AF65-F5344CB8AC3E}">
        <p14:creationId xmlns:p14="http://schemas.microsoft.com/office/powerpoint/2010/main" val="268299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387"/>
            <a:ext cx="8229600" cy="1143000"/>
          </a:xfrm>
        </p:spPr>
        <p:txBody>
          <a:bodyPr/>
          <a:lstStyle/>
          <a:p>
            <a:r>
              <a:rPr lang="en-US" dirty="0"/>
              <a:t>Real Estate</a:t>
            </a:r>
          </a:p>
        </p:txBody>
      </p:sp>
      <p:graphicFrame>
        <p:nvGraphicFramePr>
          <p:cNvPr id="7" name="Content Placeholder 2">
            <a:extLst>
              <a:ext uri="{FF2B5EF4-FFF2-40B4-BE49-F238E27FC236}">
                <a16:creationId xmlns:a16="http://schemas.microsoft.com/office/drawing/2014/main" id="{FE6B5FB7-C194-0576-E922-164EE03FE1C7}"/>
              </a:ext>
            </a:extLst>
          </p:cNvPr>
          <p:cNvGraphicFramePr>
            <a:graphicFrameLocks noGrp="1"/>
          </p:cNvGraphicFramePr>
          <p:nvPr>
            <p:ph idx="1"/>
            <p:extLst>
              <p:ext uri="{D42A27DB-BD31-4B8C-83A1-F6EECF244321}">
                <p14:modId xmlns:p14="http://schemas.microsoft.com/office/powerpoint/2010/main" val="2441877675"/>
              </p:ext>
            </p:extLst>
          </p:nvPr>
        </p:nvGraphicFramePr>
        <p:xfrm>
          <a:off x="153267" y="1052875"/>
          <a:ext cx="8990733" cy="2187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toronto-real-estate-market-crash-main-1024x69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 y="3252220"/>
            <a:ext cx="5213666" cy="3518207"/>
          </a:xfrm>
          <a:prstGeom prst="rect">
            <a:avLst/>
          </a:prstGeom>
        </p:spPr>
      </p:pic>
      <p:sp>
        <p:nvSpPr>
          <p:cNvPr id="5" name="TextBox 4"/>
          <p:cNvSpPr txBox="1"/>
          <p:nvPr/>
        </p:nvSpPr>
        <p:spPr>
          <a:xfrm>
            <a:off x="5802241" y="3396738"/>
            <a:ext cx="3232284" cy="3170099"/>
          </a:xfrm>
          <a:prstGeom prst="rect">
            <a:avLst/>
          </a:prstGeom>
          <a:noFill/>
        </p:spPr>
        <p:txBody>
          <a:bodyPr wrap="square" rtlCol="0">
            <a:spAutoFit/>
          </a:bodyPr>
          <a:lstStyle/>
          <a:p>
            <a:r>
              <a:rPr lang="en-US" sz="2000" b="1" dirty="0">
                <a:solidFill>
                  <a:srgbClr val="1F497D"/>
                </a:solidFill>
              </a:rPr>
              <a:t>According to the most recent statistics released in December 2020 the average house price rose to $989,001 in Toronto.</a:t>
            </a:r>
          </a:p>
          <a:p>
            <a:endParaRPr lang="en-US" sz="2000" b="1" dirty="0">
              <a:solidFill>
                <a:srgbClr val="1F497D"/>
              </a:solidFill>
            </a:endParaRPr>
          </a:p>
          <a:p>
            <a:r>
              <a:rPr lang="en-US" sz="2000" b="1" dirty="0">
                <a:solidFill>
                  <a:srgbClr val="1F497D"/>
                </a:solidFill>
              </a:rPr>
              <a:t>If you bought a house in 1995, and sold it today, how much on average would you have made?</a:t>
            </a:r>
          </a:p>
        </p:txBody>
      </p:sp>
    </p:spTree>
    <p:extLst>
      <p:ext uri="{BB962C8B-B14F-4D97-AF65-F5344CB8AC3E}">
        <p14:creationId xmlns:p14="http://schemas.microsoft.com/office/powerpoint/2010/main" val="1234898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4">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6">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66927" y="3399769"/>
            <a:ext cx="7980565" cy="775845"/>
          </a:xfrm>
        </p:spPr>
        <p:txBody>
          <a:bodyPr vert="horz" lIns="91440" tIns="45720" rIns="91440" bIns="45720" rtlCol="0" anchor="b">
            <a:normAutofit/>
          </a:bodyPr>
          <a:lstStyle/>
          <a:p>
            <a:pPr defTabSz="914400">
              <a:lnSpc>
                <a:spcPct val="90000"/>
              </a:lnSpc>
            </a:pPr>
            <a:r>
              <a:rPr lang="en-US" sz="3500" kern="1200">
                <a:solidFill>
                  <a:schemeClr val="tx2"/>
                </a:solidFill>
                <a:latin typeface="+mj-lt"/>
                <a:ea typeface="+mj-ea"/>
                <a:cs typeface="+mj-cs"/>
              </a:rPr>
              <a:t>Reflect: Overall</a:t>
            </a:r>
          </a:p>
        </p:txBody>
      </p:sp>
      <p:sp>
        <p:nvSpPr>
          <p:cNvPr id="3" name="Content Placeholder 2"/>
          <p:cNvSpPr>
            <a:spLocks noGrp="1"/>
          </p:cNvSpPr>
          <p:nvPr>
            <p:ph idx="1"/>
          </p:nvPr>
        </p:nvSpPr>
        <p:spPr>
          <a:xfrm>
            <a:off x="1135590" y="4171528"/>
            <a:ext cx="6872818" cy="450447"/>
          </a:xfrm>
        </p:spPr>
        <p:txBody>
          <a:bodyPr vert="horz" lIns="91440" tIns="45720" rIns="91440" bIns="45720" rtlCol="0" anchor="ctr">
            <a:normAutofit/>
          </a:bodyPr>
          <a:lstStyle/>
          <a:p>
            <a:pPr marL="0" indent="0" algn="ctr" defTabSz="914400">
              <a:lnSpc>
                <a:spcPct val="90000"/>
              </a:lnSpc>
              <a:spcBef>
                <a:spcPts val="1000"/>
              </a:spcBef>
              <a:buNone/>
            </a:pPr>
            <a:r>
              <a:rPr lang="en-US" sz="1700" b="1" kern="1200">
                <a:solidFill>
                  <a:schemeClr val="tx2"/>
                </a:solidFill>
                <a:latin typeface="+mn-lt"/>
                <a:ea typeface="+mn-ea"/>
                <a:cs typeface="+mn-cs"/>
              </a:rPr>
              <a:t>What have you learned about investments?</a:t>
            </a:r>
          </a:p>
        </p:txBody>
      </p:sp>
      <p:grpSp>
        <p:nvGrpSpPr>
          <p:cNvPr id="31" name="Group 18">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7257560" y="0"/>
            <a:ext cx="1886211" cy="2174333"/>
            <a:chOff x="-305" y="-4155"/>
            <a:chExt cx="2514948" cy="2174333"/>
          </a:xfrm>
        </p:grpSpPr>
        <p:sp>
          <p:nvSpPr>
            <p:cNvPr id="20" name="Freeform: Shape 19">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20">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3" name="Freeform: Shape 22">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Graphic 6" descr="Questionnaire">
            <a:extLst>
              <a:ext uri="{FF2B5EF4-FFF2-40B4-BE49-F238E27FC236}">
                <a16:creationId xmlns:a16="http://schemas.microsoft.com/office/drawing/2014/main" id="{B2B6E25F-BB45-F268-8C9C-60A7717612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30671" y="320231"/>
            <a:ext cx="2836567" cy="2836567"/>
          </a:xfrm>
          <a:prstGeom prst="rect">
            <a:avLst/>
          </a:prstGeom>
        </p:spPr>
      </p:pic>
      <p:grpSp>
        <p:nvGrpSpPr>
          <p:cNvPr id="25" name="Group 24">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228" y="4322879"/>
            <a:ext cx="2533818" cy="2535121"/>
            <a:chOff x="-305" y="-1"/>
            <a:chExt cx="3832880" cy="2876136"/>
          </a:xfrm>
        </p:grpSpPr>
        <p:sp>
          <p:nvSpPr>
            <p:cNvPr id="26" name="Freeform: Shape 25">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94515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986118" y="735106"/>
            <a:ext cx="7540322" cy="2928470"/>
          </a:xfrm>
        </p:spPr>
        <p:txBody>
          <a:bodyPr vert="horz" lIns="91440" tIns="45720" rIns="91440" bIns="45720" rtlCol="0" anchor="b">
            <a:normAutofit/>
          </a:bodyPr>
          <a:lstStyle/>
          <a:p>
            <a:pPr algn="l" defTabSz="914400">
              <a:lnSpc>
                <a:spcPct val="90000"/>
              </a:lnSpc>
            </a:pPr>
            <a:r>
              <a:rPr lang="en-US" sz="4200" kern="1200">
                <a:solidFill>
                  <a:srgbClr val="FFFFFF"/>
                </a:solidFill>
                <a:latin typeface="+mj-lt"/>
                <a:ea typeface="+mj-ea"/>
                <a:cs typeface="+mj-cs"/>
              </a:rPr>
              <a:t>Introduction to Stocks</a:t>
            </a:r>
          </a:p>
        </p:txBody>
      </p:sp>
      <p:sp>
        <p:nvSpPr>
          <p:cNvPr id="3" name="Content Placeholder 2"/>
          <p:cNvSpPr>
            <a:spLocks noGrp="1"/>
          </p:cNvSpPr>
          <p:nvPr>
            <p:ph idx="1"/>
          </p:nvPr>
        </p:nvSpPr>
        <p:spPr>
          <a:xfrm>
            <a:off x="1013011" y="4870824"/>
            <a:ext cx="7504463" cy="1458258"/>
          </a:xfrm>
        </p:spPr>
        <p:txBody>
          <a:bodyPr vert="horz" lIns="91440" tIns="45720" rIns="91440" bIns="45720" rtlCol="0" anchor="ctr">
            <a:normAutofit/>
          </a:bodyPr>
          <a:lstStyle/>
          <a:p>
            <a:pPr marL="0" indent="0" defTabSz="914400">
              <a:lnSpc>
                <a:spcPct val="90000"/>
              </a:lnSpc>
              <a:spcBef>
                <a:spcPts val="1000"/>
              </a:spcBef>
              <a:buNone/>
            </a:pPr>
            <a:r>
              <a:rPr lang="en-US" sz="2400" kern="1200">
                <a:solidFill>
                  <a:schemeClr val="tx1"/>
                </a:solidFill>
                <a:latin typeface="+mn-lt"/>
                <a:ea typeface="+mn-ea"/>
                <a:cs typeface="+mn-cs"/>
              </a:rPr>
              <a:t>Together we will watch the short</a:t>
            </a:r>
            <a:r>
              <a:rPr lang="en-US" sz="2400" b="1" i="1" kern="1200">
                <a:ln w="10541" cmpd="sng">
                  <a:solidFill>
                    <a:schemeClr val="accent1">
                      <a:shade val="88000"/>
                      <a:satMod val="110000"/>
                    </a:schemeClr>
                  </a:solidFill>
                  <a:prstDash val="solid"/>
                </a:ln>
                <a:solidFill>
                  <a:schemeClr val="tx1"/>
                </a:solidFill>
                <a:latin typeface="+mn-lt"/>
                <a:ea typeface="+mn-ea"/>
                <a:cs typeface="+mn-cs"/>
              </a:rPr>
              <a:t> Netflix Explained </a:t>
            </a:r>
            <a:r>
              <a:rPr lang="en-US" sz="2400" kern="1200">
                <a:solidFill>
                  <a:schemeClr val="tx1"/>
                </a:solidFill>
                <a:latin typeface="+mn-lt"/>
                <a:ea typeface="+mn-ea"/>
                <a:cs typeface="+mn-cs"/>
              </a:rPr>
              <a:t>episode on the stock market.</a:t>
            </a:r>
          </a:p>
        </p:txBody>
      </p:sp>
    </p:spTree>
    <p:extLst>
      <p:ext uri="{BB962C8B-B14F-4D97-AF65-F5344CB8AC3E}">
        <p14:creationId xmlns:p14="http://schemas.microsoft.com/office/powerpoint/2010/main" val="141951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D1248EE-67D1-4BDE-AB0E-01D7CD8DD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1" y="4996329"/>
            <a:ext cx="8207566" cy="1035982"/>
          </a:xfrm>
        </p:spPr>
        <p:txBody>
          <a:bodyPr anchor="t">
            <a:normAutofit/>
          </a:bodyPr>
          <a:lstStyle/>
          <a:p>
            <a:pPr algn="r"/>
            <a:r>
              <a:rPr lang="en-US" sz="3500"/>
              <a:t>Securities</a:t>
            </a:r>
          </a:p>
        </p:txBody>
      </p:sp>
      <p:sp>
        <p:nvSpPr>
          <p:cNvPr id="3" name="Content Placeholder 2"/>
          <p:cNvSpPr>
            <a:spLocks noGrp="1"/>
          </p:cNvSpPr>
          <p:nvPr>
            <p:ph idx="1"/>
          </p:nvPr>
        </p:nvSpPr>
        <p:spPr>
          <a:xfrm>
            <a:off x="0" y="0"/>
            <a:ext cx="3028950" cy="6400373"/>
          </a:xfrm>
        </p:spPr>
        <p:txBody>
          <a:bodyPr anchor="b">
            <a:normAutofit lnSpcReduction="10000"/>
          </a:bodyPr>
          <a:lstStyle/>
          <a:p>
            <a:pPr marL="0" indent="0">
              <a:lnSpc>
                <a:spcPct val="90000"/>
              </a:lnSpc>
              <a:buNone/>
            </a:pPr>
            <a:r>
              <a:rPr lang="en-US" sz="1800" b="1" dirty="0"/>
              <a:t>Bonds</a:t>
            </a:r>
          </a:p>
          <a:p>
            <a:pPr>
              <a:lnSpc>
                <a:spcPct val="90000"/>
              </a:lnSpc>
              <a:buFontTx/>
              <a:buChar char="-"/>
            </a:pPr>
            <a:r>
              <a:rPr lang="en-US" sz="1800" dirty="0"/>
              <a:t>A fixed debt that the corporation borrows from a buyer and must pay back at a fixed date</a:t>
            </a:r>
          </a:p>
          <a:p>
            <a:pPr>
              <a:lnSpc>
                <a:spcPct val="90000"/>
              </a:lnSpc>
              <a:buFontTx/>
              <a:buChar char="-"/>
            </a:pPr>
            <a:r>
              <a:rPr lang="en-US" sz="1800" dirty="0"/>
              <a:t>The longer the period of borrow the higher the payment (interest) that the company must pay the buyer</a:t>
            </a:r>
          </a:p>
          <a:p>
            <a:pPr>
              <a:lnSpc>
                <a:spcPct val="90000"/>
              </a:lnSpc>
              <a:buFontTx/>
              <a:buChar char="-"/>
            </a:pPr>
            <a:r>
              <a:rPr lang="en-US" sz="1800" dirty="0"/>
              <a:t>The corporation pays interest usually every six months to the buyer </a:t>
            </a:r>
          </a:p>
          <a:p>
            <a:pPr>
              <a:lnSpc>
                <a:spcPct val="90000"/>
              </a:lnSpc>
              <a:buFontTx/>
              <a:buChar char="-"/>
            </a:pPr>
            <a:r>
              <a:rPr lang="en-US" sz="1800" dirty="0"/>
              <a:t>The corporation usually then pays the principal back to the investor at the end of the period</a:t>
            </a:r>
          </a:p>
          <a:p>
            <a:pPr>
              <a:lnSpc>
                <a:spcPct val="90000"/>
              </a:lnSpc>
              <a:buFontTx/>
              <a:buChar char="-"/>
            </a:pPr>
            <a:r>
              <a:rPr lang="en-US" sz="1800" dirty="0"/>
              <a:t>The bondholder can re-sell the bond with all its conditions at anytime at whatever the market will bear</a:t>
            </a:r>
          </a:p>
          <a:p>
            <a:pPr>
              <a:lnSpc>
                <a:spcPct val="90000"/>
              </a:lnSpc>
              <a:buFontTx/>
              <a:buChar char="-"/>
            </a:pPr>
            <a:r>
              <a:rPr lang="en-US" sz="1800" dirty="0"/>
              <a:t>The bondholder does not own a piece of the company, but is a creditor before shareholders if the company fails</a:t>
            </a:r>
          </a:p>
        </p:txBody>
      </p:sp>
      <p:pic>
        <p:nvPicPr>
          <p:cNvPr id="5" name="Picture 4" descr="White calculator">
            <a:extLst>
              <a:ext uri="{FF2B5EF4-FFF2-40B4-BE49-F238E27FC236}">
                <a16:creationId xmlns:a16="http://schemas.microsoft.com/office/drawing/2014/main" id="{41D07CAF-B4EC-552A-9CB3-431554B9BF9B}"/>
              </a:ext>
            </a:extLst>
          </p:cNvPr>
          <p:cNvPicPr>
            <a:picLocks noChangeAspect="1"/>
          </p:cNvPicPr>
          <p:nvPr/>
        </p:nvPicPr>
        <p:blipFill rotWithShape="1">
          <a:blip r:embed="rId2"/>
          <a:srcRect r="16751" b="-2"/>
          <a:stretch/>
        </p:blipFill>
        <p:spPr>
          <a:xfrm>
            <a:off x="3028950" y="-431"/>
            <a:ext cx="5772150" cy="4628272"/>
          </a:xfrm>
          <a:prstGeom prst="rect">
            <a:avLst/>
          </a:prstGeom>
        </p:spPr>
      </p:pic>
      <p:sp>
        <p:nvSpPr>
          <p:cNvPr id="11" name="Rectangle 10">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2726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2297" y="178865"/>
            <a:ext cx="3719703" cy="686893"/>
          </a:xfrm>
        </p:spPr>
        <p:txBody>
          <a:bodyPr anchor="b">
            <a:normAutofit/>
          </a:bodyPr>
          <a:lstStyle/>
          <a:p>
            <a:r>
              <a:rPr lang="en-US" sz="3500" dirty="0"/>
              <a:t>Stocks</a:t>
            </a:r>
          </a:p>
        </p:txBody>
      </p:sp>
      <p:sp>
        <p:nvSpPr>
          <p:cNvPr id="3" name="Content Placeholder 2"/>
          <p:cNvSpPr>
            <a:spLocks noGrp="1"/>
          </p:cNvSpPr>
          <p:nvPr>
            <p:ph idx="1"/>
          </p:nvPr>
        </p:nvSpPr>
        <p:spPr>
          <a:xfrm>
            <a:off x="222423" y="865758"/>
            <a:ext cx="4349578" cy="5411474"/>
          </a:xfrm>
        </p:spPr>
        <p:txBody>
          <a:bodyPr anchor="t">
            <a:normAutofit/>
          </a:bodyPr>
          <a:lstStyle/>
          <a:p>
            <a:pPr>
              <a:lnSpc>
                <a:spcPct val="90000"/>
              </a:lnSpc>
            </a:pPr>
            <a:r>
              <a:rPr lang="en-US" sz="2000" dirty="0"/>
              <a:t>Shares of ownership of a company</a:t>
            </a:r>
          </a:p>
          <a:p>
            <a:pPr>
              <a:lnSpc>
                <a:spcPct val="90000"/>
              </a:lnSpc>
            </a:pPr>
            <a:r>
              <a:rPr lang="en-US" sz="2000" dirty="0"/>
              <a:t>Common or Preferred (preferred do not usually give shareholders voting rights while common does)</a:t>
            </a:r>
          </a:p>
          <a:p>
            <a:pPr>
              <a:lnSpc>
                <a:spcPct val="90000"/>
              </a:lnSpc>
            </a:pPr>
            <a:r>
              <a:rPr lang="en-US" sz="2000" dirty="0"/>
              <a:t>Asset Value: a portion of the company’s net worth</a:t>
            </a:r>
          </a:p>
          <a:p>
            <a:pPr>
              <a:lnSpc>
                <a:spcPct val="90000"/>
              </a:lnSpc>
            </a:pPr>
            <a:r>
              <a:rPr lang="en-US" sz="2000" dirty="0"/>
              <a:t>Sold through a stockbroker who is a part of the exchange (they pay a fee to be able to do this) OR Through the Internet and trading apps like </a:t>
            </a:r>
            <a:r>
              <a:rPr lang="en-US" sz="2000" dirty="0">
                <a:hlinkClick r:id="rId2"/>
              </a:rPr>
              <a:t>Wealthsimple</a:t>
            </a:r>
            <a:r>
              <a:rPr lang="en-US" sz="2000" dirty="0"/>
              <a:t>. Go to the link and list your Top Pro and Top Con of trading with online companies like </a:t>
            </a:r>
            <a:r>
              <a:rPr lang="en-US" sz="2000" dirty="0" err="1"/>
              <a:t>Wealthsimple</a:t>
            </a:r>
            <a:r>
              <a:rPr lang="en-US" sz="2000" dirty="0"/>
              <a:t>.</a:t>
            </a:r>
          </a:p>
          <a:p>
            <a:pPr>
              <a:lnSpc>
                <a:spcPct val="90000"/>
              </a:lnSpc>
            </a:pPr>
            <a:r>
              <a:rPr lang="en-US" sz="2000" dirty="0"/>
              <a:t>The actual price of a share is whatever it will fetch in the market (supply vs. Demand</a:t>
            </a:r>
            <a:r>
              <a:rPr lang="en-US" sz="1400" dirty="0"/>
              <a:t>)</a:t>
            </a:r>
          </a:p>
        </p:txBody>
      </p:sp>
      <p:pic>
        <p:nvPicPr>
          <p:cNvPr id="4" name="Picture 3" descr="Wealthsimple-Trad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331" y="2032388"/>
            <a:ext cx="3900767" cy="2379467"/>
          </a:xfrm>
          <a:prstGeom prst="rect">
            <a:avLst/>
          </a:prstGeom>
        </p:spPr>
      </p:pic>
      <p:sp>
        <p:nvSpPr>
          <p:cNvPr id="11"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3923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Changes in Supply and Demand of Stock</a:t>
            </a:r>
          </a:p>
        </p:txBody>
      </p:sp>
      <p:sp>
        <p:nvSpPr>
          <p:cNvPr id="3" name="Content Placeholder 2"/>
          <p:cNvSpPr>
            <a:spLocks noGrp="1"/>
          </p:cNvSpPr>
          <p:nvPr>
            <p:ph idx="1"/>
          </p:nvPr>
        </p:nvSpPr>
        <p:spPr>
          <a:xfrm>
            <a:off x="457200" y="1600201"/>
            <a:ext cx="8229600" cy="720464"/>
          </a:xfrm>
        </p:spPr>
        <p:txBody>
          <a:bodyPr/>
          <a:lstStyle/>
          <a:p>
            <a:r>
              <a:rPr lang="en-US" dirty="0"/>
              <a:t>Look at the following graph and explain it.</a:t>
            </a:r>
          </a:p>
        </p:txBody>
      </p:sp>
      <p:pic>
        <p:nvPicPr>
          <p:cNvPr id="4" name="Picture 3" descr="Shares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0800" y="2320665"/>
            <a:ext cx="4826000" cy="4318000"/>
          </a:xfrm>
          <a:prstGeom prst="rect">
            <a:avLst/>
          </a:prstGeom>
        </p:spPr>
      </p:pic>
      <p:sp>
        <p:nvSpPr>
          <p:cNvPr id="5" name="TextBox 4"/>
          <p:cNvSpPr txBox="1"/>
          <p:nvPr/>
        </p:nvSpPr>
        <p:spPr>
          <a:xfrm>
            <a:off x="218952" y="3108814"/>
            <a:ext cx="3641848" cy="1077218"/>
          </a:xfrm>
          <a:prstGeom prst="rect">
            <a:avLst/>
          </a:prstGeom>
          <a:noFill/>
        </p:spPr>
        <p:txBody>
          <a:bodyPr wrap="square" rtlCol="0">
            <a:spAutoFit/>
          </a:bodyPr>
          <a:lstStyle/>
          <a:p>
            <a:r>
              <a:rPr lang="en-US" sz="3200" dirty="0"/>
              <a:t>What might have caused this change? </a:t>
            </a:r>
          </a:p>
        </p:txBody>
      </p:sp>
    </p:spTree>
    <p:extLst>
      <p:ext uri="{BB962C8B-B14F-4D97-AF65-F5344CB8AC3E}">
        <p14:creationId xmlns:p14="http://schemas.microsoft.com/office/powerpoint/2010/main" val="1560401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82600" y="321734"/>
            <a:ext cx="8178799" cy="1135737"/>
          </a:xfrm>
        </p:spPr>
        <p:txBody>
          <a:bodyPr>
            <a:normAutofit/>
          </a:bodyPr>
          <a:lstStyle/>
          <a:p>
            <a:r>
              <a:rPr lang="en-US" sz="3100"/>
              <a:t>Mutual Funds</a:t>
            </a:r>
          </a:p>
        </p:txBody>
      </p:sp>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9C049D2-E3A3-AA54-33B8-2CEDDF7C5031}"/>
              </a:ext>
            </a:extLst>
          </p:cNvPr>
          <p:cNvGraphicFramePr>
            <a:graphicFrameLocks noGrp="1"/>
          </p:cNvGraphicFramePr>
          <p:nvPr>
            <p:ph idx="1"/>
            <p:extLst>
              <p:ext uri="{D42A27DB-BD31-4B8C-83A1-F6EECF244321}">
                <p14:modId xmlns:p14="http://schemas.microsoft.com/office/powerpoint/2010/main" val="3628153290"/>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3271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Commodities </a:t>
            </a:r>
          </a:p>
        </p:txBody>
      </p:sp>
      <p:graphicFrame>
        <p:nvGraphicFramePr>
          <p:cNvPr id="8" name="Content Placeholder 2">
            <a:extLst>
              <a:ext uri="{FF2B5EF4-FFF2-40B4-BE49-F238E27FC236}">
                <a16:creationId xmlns:a16="http://schemas.microsoft.com/office/drawing/2014/main" id="{3E408BF7-C24A-F19B-FDFB-89B3A6E4DD79}"/>
              </a:ext>
            </a:extLst>
          </p:cNvPr>
          <p:cNvGraphicFramePr>
            <a:graphicFrameLocks noGrp="1"/>
          </p:cNvGraphicFramePr>
          <p:nvPr>
            <p:ph idx="1"/>
            <p:extLst>
              <p:ext uri="{D42A27DB-BD31-4B8C-83A1-F6EECF244321}">
                <p14:modId xmlns:p14="http://schemas.microsoft.com/office/powerpoint/2010/main" val="1358829950"/>
              </p:ext>
            </p:extLst>
          </p:nvPr>
        </p:nvGraphicFramePr>
        <p:xfrm>
          <a:off x="457200" y="1370658"/>
          <a:ext cx="8229600" cy="3123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fleetowner_38466_070119_commodities.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34683" y="4444291"/>
            <a:ext cx="4252117" cy="2391816"/>
          </a:xfrm>
          <a:prstGeom prst="rect">
            <a:avLst/>
          </a:prstGeom>
        </p:spPr>
      </p:pic>
      <p:sp>
        <p:nvSpPr>
          <p:cNvPr id="5" name="TextBox 4"/>
          <p:cNvSpPr txBox="1"/>
          <p:nvPr/>
        </p:nvSpPr>
        <p:spPr>
          <a:xfrm>
            <a:off x="0" y="5407585"/>
            <a:ext cx="3089829" cy="461665"/>
          </a:xfrm>
          <a:prstGeom prst="rect">
            <a:avLst/>
          </a:prstGeom>
          <a:noFill/>
        </p:spPr>
        <p:txBody>
          <a:bodyPr wrap="square" rtlCol="0">
            <a:spAutoFit/>
          </a:bodyPr>
          <a:lstStyle/>
          <a:p>
            <a:r>
              <a:rPr lang="en-US" sz="2400" dirty="0">
                <a:solidFill>
                  <a:schemeClr val="tx2"/>
                </a:solidFill>
              </a:rPr>
              <a:t>Name the commodities </a:t>
            </a:r>
          </a:p>
        </p:txBody>
      </p:sp>
      <p:sp>
        <p:nvSpPr>
          <p:cNvPr id="6" name="Right Arrow 5"/>
          <p:cNvSpPr/>
          <p:nvPr/>
        </p:nvSpPr>
        <p:spPr>
          <a:xfrm>
            <a:off x="3089829" y="5499918"/>
            <a:ext cx="1253613" cy="3693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8703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Trading </a:t>
            </a:r>
            <a:r>
              <a:rPr lang="mr-IN" dirty="0"/>
              <a:t>–</a:t>
            </a:r>
            <a:r>
              <a:rPr lang="en-US" dirty="0"/>
              <a:t> Call and Put</a:t>
            </a:r>
          </a:p>
        </p:txBody>
      </p:sp>
      <p:sp>
        <p:nvSpPr>
          <p:cNvPr id="4" name="Text Placeholder 3"/>
          <p:cNvSpPr>
            <a:spLocks noGrp="1"/>
          </p:cNvSpPr>
          <p:nvPr>
            <p:ph type="body" idx="1"/>
          </p:nvPr>
        </p:nvSpPr>
        <p:spPr>
          <a:xfrm>
            <a:off x="457200" y="1338076"/>
            <a:ext cx="4040188" cy="639762"/>
          </a:xfrm>
        </p:spPr>
        <p:txBody>
          <a:bodyPr/>
          <a:lstStyle/>
          <a:p>
            <a:r>
              <a:rPr lang="en-US" dirty="0"/>
              <a:t>Call (buyer)</a:t>
            </a:r>
          </a:p>
        </p:txBody>
      </p:sp>
      <p:sp>
        <p:nvSpPr>
          <p:cNvPr id="3" name="Content Placeholder 2"/>
          <p:cNvSpPr>
            <a:spLocks noGrp="1"/>
          </p:cNvSpPr>
          <p:nvPr>
            <p:ph sz="half" idx="2"/>
          </p:nvPr>
        </p:nvSpPr>
        <p:spPr>
          <a:xfrm>
            <a:off x="457200" y="2064862"/>
            <a:ext cx="4040188" cy="2882421"/>
          </a:xfrm>
        </p:spPr>
        <p:txBody>
          <a:bodyPr/>
          <a:lstStyle/>
          <a:p>
            <a:r>
              <a:rPr lang="en-US" dirty="0"/>
              <a:t>Both parties are committed to a transaction on a fixed price on a fixed date. A Call Option is giving the holder the right but not obligation to buy at a pre arranged price and date.</a:t>
            </a:r>
          </a:p>
          <a:p>
            <a:endParaRPr lang="en-US" dirty="0"/>
          </a:p>
          <a:p>
            <a:endParaRPr lang="en-US" dirty="0"/>
          </a:p>
        </p:txBody>
      </p:sp>
      <p:sp>
        <p:nvSpPr>
          <p:cNvPr id="5" name="Text Placeholder 4"/>
          <p:cNvSpPr>
            <a:spLocks noGrp="1"/>
          </p:cNvSpPr>
          <p:nvPr>
            <p:ph type="body" sz="quarter" idx="3"/>
          </p:nvPr>
        </p:nvSpPr>
        <p:spPr>
          <a:xfrm>
            <a:off x="4645025" y="1417638"/>
            <a:ext cx="4041775" cy="639762"/>
          </a:xfrm>
        </p:spPr>
        <p:txBody>
          <a:bodyPr/>
          <a:lstStyle/>
          <a:p>
            <a:r>
              <a:rPr lang="en-US" dirty="0"/>
              <a:t>Put (seller)</a:t>
            </a:r>
          </a:p>
        </p:txBody>
      </p:sp>
      <p:sp>
        <p:nvSpPr>
          <p:cNvPr id="6" name="Content Placeholder 5"/>
          <p:cNvSpPr>
            <a:spLocks noGrp="1"/>
          </p:cNvSpPr>
          <p:nvPr>
            <p:ph sz="quarter" idx="4"/>
          </p:nvPr>
        </p:nvSpPr>
        <p:spPr>
          <a:xfrm>
            <a:off x="4645025" y="2064862"/>
            <a:ext cx="4041775" cy="2882421"/>
          </a:xfrm>
        </p:spPr>
        <p:txBody>
          <a:bodyPr/>
          <a:lstStyle/>
          <a:p>
            <a:r>
              <a:rPr lang="en-US" dirty="0"/>
              <a:t>A contract giving the right but not the obligation to sell at a pre arranged date and price</a:t>
            </a:r>
          </a:p>
        </p:txBody>
      </p:sp>
      <p:sp>
        <p:nvSpPr>
          <p:cNvPr id="7" name="TextBox 6"/>
          <p:cNvSpPr txBox="1"/>
          <p:nvPr/>
        </p:nvSpPr>
        <p:spPr>
          <a:xfrm>
            <a:off x="153266" y="4728901"/>
            <a:ext cx="8779991" cy="1785104"/>
          </a:xfrm>
          <a:prstGeom prst="rect">
            <a:avLst/>
          </a:prstGeom>
          <a:noFill/>
        </p:spPr>
        <p:txBody>
          <a:bodyPr wrap="square" rtlCol="0">
            <a:spAutoFit/>
          </a:bodyPr>
          <a:lstStyle/>
          <a:p>
            <a:r>
              <a:rPr lang="en-US" sz="2200" i="1" dirty="0"/>
              <a:t>The difference between the contract price and market price on the day the contract matures is paid by one party to the futures market. The futures market transfers this into the account of the other party to satisfy the contract. If the market price is above the contract price the buyer profits; if the market price is below the contract price the seller profits.</a:t>
            </a:r>
          </a:p>
        </p:txBody>
      </p:sp>
    </p:spTree>
    <p:extLst>
      <p:ext uri="{BB962C8B-B14F-4D97-AF65-F5344CB8AC3E}">
        <p14:creationId xmlns:p14="http://schemas.microsoft.com/office/powerpoint/2010/main" val="343002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Bears and Bulls</a:t>
            </a:r>
          </a:p>
        </p:txBody>
      </p:sp>
      <p:sp>
        <p:nvSpPr>
          <p:cNvPr id="3" name="Text Placeholder 2"/>
          <p:cNvSpPr>
            <a:spLocks noGrp="1"/>
          </p:cNvSpPr>
          <p:nvPr>
            <p:ph type="body" idx="1"/>
          </p:nvPr>
        </p:nvSpPr>
        <p:spPr/>
        <p:txBody>
          <a:bodyPr/>
          <a:lstStyle/>
          <a:p>
            <a:r>
              <a:rPr lang="en-US" dirty="0"/>
              <a:t>Bears</a:t>
            </a:r>
          </a:p>
        </p:txBody>
      </p:sp>
      <p:sp>
        <p:nvSpPr>
          <p:cNvPr id="4" name="Content Placeholder 3"/>
          <p:cNvSpPr>
            <a:spLocks noGrp="1"/>
          </p:cNvSpPr>
          <p:nvPr>
            <p:ph sz="half" idx="2"/>
          </p:nvPr>
        </p:nvSpPr>
        <p:spPr>
          <a:xfrm>
            <a:off x="457200" y="2174875"/>
            <a:ext cx="4040188" cy="1481265"/>
          </a:xfrm>
        </p:spPr>
        <p:txBody>
          <a:bodyPr/>
          <a:lstStyle/>
          <a:p>
            <a:r>
              <a:rPr lang="en-US" dirty="0"/>
              <a:t>A stock market under the influence of traders who expect prices to fall.</a:t>
            </a:r>
          </a:p>
        </p:txBody>
      </p:sp>
      <p:sp>
        <p:nvSpPr>
          <p:cNvPr id="5" name="Text Placeholder 4"/>
          <p:cNvSpPr>
            <a:spLocks noGrp="1"/>
          </p:cNvSpPr>
          <p:nvPr>
            <p:ph type="body" sz="quarter" idx="3"/>
          </p:nvPr>
        </p:nvSpPr>
        <p:spPr/>
        <p:txBody>
          <a:bodyPr/>
          <a:lstStyle/>
          <a:p>
            <a:r>
              <a:rPr lang="en-US" dirty="0"/>
              <a:t>Bulls</a:t>
            </a:r>
          </a:p>
        </p:txBody>
      </p:sp>
      <p:sp>
        <p:nvSpPr>
          <p:cNvPr id="6" name="Content Placeholder 5"/>
          <p:cNvSpPr>
            <a:spLocks noGrp="1"/>
          </p:cNvSpPr>
          <p:nvPr>
            <p:ph sz="quarter" idx="4"/>
          </p:nvPr>
        </p:nvSpPr>
        <p:spPr>
          <a:xfrm>
            <a:off x="4645025" y="2174875"/>
            <a:ext cx="4041775" cy="1481265"/>
          </a:xfrm>
        </p:spPr>
        <p:txBody>
          <a:bodyPr/>
          <a:lstStyle/>
          <a:p>
            <a:r>
              <a:rPr lang="en-US" dirty="0"/>
              <a:t>A stock market influenced by investors expecting prices in increase.</a:t>
            </a:r>
          </a:p>
        </p:txBody>
      </p:sp>
      <p:pic>
        <p:nvPicPr>
          <p:cNvPr id="7" name="Picture 6" descr="1*uD_lzJArERjM0o58XXkGv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7134" y="3656140"/>
            <a:ext cx="3779666" cy="2834750"/>
          </a:xfrm>
          <a:prstGeom prst="rect">
            <a:avLst/>
          </a:prstGeom>
        </p:spPr>
      </p:pic>
      <p:pic>
        <p:nvPicPr>
          <p:cNvPr id="8" name="Picture 7" descr="201202162545-jon-aars-polar-bears-2-super-teas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388" y="3656140"/>
            <a:ext cx="4191000" cy="2358390"/>
          </a:xfrm>
          <a:prstGeom prst="rect">
            <a:avLst/>
          </a:prstGeom>
        </p:spPr>
      </p:pic>
    </p:spTree>
    <p:extLst>
      <p:ext uri="{BB962C8B-B14F-4D97-AF65-F5344CB8AC3E}">
        <p14:creationId xmlns:p14="http://schemas.microsoft.com/office/powerpoint/2010/main" val="30423495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119</TotalTime>
  <Words>681</Words>
  <Application>Microsoft Macintosh PowerPoint</Application>
  <PresentationFormat>On-screen Show (4:3)</PresentationFormat>
  <Paragraphs>54</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Applications of Supply and Demand</vt:lpstr>
      <vt:lpstr>Introduction to Stocks</vt:lpstr>
      <vt:lpstr>Securities</vt:lpstr>
      <vt:lpstr>Stocks</vt:lpstr>
      <vt:lpstr>Changes in Supply and Demand of Stock</vt:lpstr>
      <vt:lpstr>Mutual Funds</vt:lpstr>
      <vt:lpstr>Commodities </vt:lpstr>
      <vt:lpstr>Trading – Call and Put</vt:lpstr>
      <vt:lpstr>Bears and Bulls</vt:lpstr>
      <vt:lpstr>Cryptocurrency</vt:lpstr>
      <vt:lpstr>Real Estate</vt:lpstr>
      <vt:lpstr>Reflect: Overall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Applications of Supply and Demand</dc:title>
  <dc:creator>Gordon Laffin</dc:creator>
  <cp:lastModifiedBy>Gord Gord</cp:lastModifiedBy>
  <cp:revision>13</cp:revision>
  <dcterms:created xsi:type="dcterms:W3CDTF">2020-12-10T15:28:19Z</dcterms:created>
  <dcterms:modified xsi:type="dcterms:W3CDTF">2022-03-28T12:22:59Z</dcterms:modified>
</cp:coreProperties>
</file>