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7" r:id="rId3"/>
    <p:sldId id="259" r:id="rId4"/>
    <p:sldId id="262" r:id="rId5"/>
    <p:sldId id="260" r:id="rId6"/>
    <p:sldId id="261" r:id="rId7"/>
    <p:sldId id="263" r:id="rId8"/>
    <p:sldId id="264" r:id="rId9"/>
    <p:sldId id="258" r:id="rId10"/>
    <p:sldId id="265" r:id="rId11"/>
    <p:sldId id="266" r:id="rId12"/>
    <p:sldId id="267" r:id="rId13"/>
    <p:sldId id="268" r:id="rId14"/>
    <p:sldId id="269" r:id="rId15"/>
    <p:sldId id="270" r:id="rId16"/>
    <p:sldId id="272" r:id="rId17"/>
    <p:sldId id="273"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0"/>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0T22:39:41.535"/>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31T01:43:57.163"/>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August 29,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4182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August 29,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469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August 29,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4758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August 29,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6277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August 29,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751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August 29,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15946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August 29,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454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August 29,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48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August 29,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53219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August 29,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25014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August 29,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425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August 29,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mc:Choice xmlns:p14="http://schemas.microsoft.com/office/powerpoint/2010/main"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408844378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88" r:id="rId7"/>
    <p:sldLayoutId id="2147483689" r:id="rId8"/>
    <p:sldLayoutId id="2147483690" r:id="rId9"/>
    <p:sldLayoutId id="2147483691" r:id="rId10"/>
    <p:sldLayoutId id="2147483698"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otebook and ballpen">
            <a:extLst>
              <a:ext uri="{FF2B5EF4-FFF2-40B4-BE49-F238E27FC236}">
                <a16:creationId xmlns:a16="http://schemas.microsoft.com/office/drawing/2014/main" id="{2190D23C-0478-EAA9-72C9-F44AE1E39E73}"/>
              </a:ext>
            </a:extLst>
          </p:cNvPr>
          <p:cNvPicPr>
            <a:picLocks noChangeAspect="1"/>
          </p:cNvPicPr>
          <p:nvPr/>
        </p:nvPicPr>
        <p:blipFill rotWithShape="1">
          <a:blip r:embed="rId2"/>
          <a:srcRect l="16385" r="2" b="2"/>
          <a:stretch/>
        </p:blipFill>
        <p:spPr>
          <a:xfrm>
            <a:off x="3584196" y="-1"/>
            <a:ext cx="8607807" cy="6871647"/>
          </a:xfrm>
          <a:custGeom>
            <a:avLst/>
            <a:gdLst/>
            <a:ahLst/>
            <a:cxnLst/>
            <a:rect l="l" t="t" r="r" b="b"/>
            <a:pathLst>
              <a:path w="8607807" h="6858000">
                <a:moveTo>
                  <a:pt x="8607807" y="0"/>
                </a:moveTo>
                <a:lnTo>
                  <a:pt x="8607807" y="6858000"/>
                </a:lnTo>
                <a:lnTo>
                  <a:pt x="2049693" y="6858000"/>
                </a:lnTo>
                <a:lnTo>
                  <a:pt x="1546051" y="6858000"/>
                </a:lnTo>
                <a:lnTo>
                  <a:pt x="1535751" y="6815348"/>
                </a:lnTo>
                <a:cubicBezTo>
                  <a:pt x="1530460" y="6761684"/>
                  <a:pt x="1515370" y="6604898"/>
                  <a:pt x="1514301" y="6536022"/>
                </a:cubicBezTo>
                <a:cubicBezTo>
                  <a:pt x="1518045" y="6478504"/>
                  <a:pt x="1528503" y="6437797"/>
                  <a:pt x="1529339" y="6402088"/>
                </a:cubicBezTo>
                <a:cubicBezTo>
                  <a:pt x="1525062" y="6346650"/>
                  <a:pt x="1502062" y="6294623"/>
                  <a:pt x="1493941" y="6256398"/>
                </a:cubicBezTo>
                <a:cubicBezTo>
                  <a:pt x="1502669" y="6241770"/>
                  <a:pt x="1469920" y="6187857"/>
                  <a:pt x="1480613" y="6172741"/>
                </a:cubicBezTo>
                <a:cubicBezTo>
                  <a:pt x="1481020" y="6152279"/>
                  <a:pt x="1458164" y="6048753"/>
                  <a:pt x="1443364" y="6006407"/>
                </a:cubicBezTo>
                <a:cubicBezTo>
                  <a:pt x="1426694" y="5958900"/>
                  <a:pt x="1390307" y="5908317"/>
                  <a:pt x="1380584" y="5887691"/>
                </a:cubicBezTo>
                <a:cubicBezTo>
                  <a:pt x="1370860" y="5867065"/>
                  <a:pt x="1392244" y="5909118"/>
                  <a:pt x="1385023" y="5882650"/>
                </a:cubicBezTo>
                <a:cubicBezTo>
                  <a:pt x="1377800" y="5856181"/>
                  <a:pt x="1345702" y="5759038"/>
                  <a:pt x="1337254" y="5728879"/>
                </a:cubicBezTo>
                <a:cubicBezTo>
                  <a:pt x="1353956" y="5727462"/>
                  <a:pt x="1323673" y="5710676"/>
                  <a:pt x="1334321" y="5701696"/>
                </a:cubicBezTo>
                <a:cubicBezTo>
                  <a:pt x="1343675" y="5695367"/>
                  <a:pt x="1336672" y="5688797"/>
                  <a:pt x="1335877" y="5681564"/>
                </a:cubicBezTo>
                <a:cubicBezTo>
                  <a:pt x="1343201" y="5672524"/>
                  <a:pt x="1329617" y="5640839"/>
                  <a:pt x="1319978" y="5632219"/>
                </a:cubicBezTo>
                <a:cubicBezTo>
                  <a:pt x="1286551" y="5611011"/>
                  <a:pt x="1310947" y="5568721"/>
                  <a:pt x="1285321" y="5551224"/>
                </a:cubicBezTo>
                <a:cubicBezTo>
                  <a:pt x="1281540" y="5545203"/>
                  <a:pt x="1279983" y="5539432"/>
                  <a:pt x="1279815" y="5533855"/>
                </a:cubicBezTo>
                <a:lnTo>
                  <a:pt x="1282507" y="5518422"/>
                </a:lnTo>
                <a:lnTo>
                  <a:pt x="1289604" y="5514404"/>
                </a:lnTo>
                <a:lnTo>
                  <a:pt x="1287766" y="5504772"/>
                </a:lnTo>
                <a:lnTo>
                  <a:pt x="1288829" y="5502102"/>
                </a:lnTo>
                <a:cubicBezTo>
                  <a:pt x="1290896" y="5497007"/>
                  <a:pt x="1292688" y="5491968"/>
                  <a:pt x="1293373" y="5486914"/>
                </a:cubicBezTo>
                <a:cubicBezTo>
                  <a:pt x="1288690" y="5472938"/>
                  <a:pt x="1272696" y="5448436"/>
                  <a:pt x="1260736" y="5418245"/>
                </a:cubicBezTo>
                <a:cubicBezTo>
                  <a:pt x="1238579" y="5385699"/>
                  <a:pt x="1238884" y="5340972"/>
                  <a:pt x="1221610" y="5305770"/>
                </a:cubicBezTo>
                <a:lnTo>
                  <a:pt x="1216099" y="5298785"/>
                </a:lnTo>
                <a:lnTo>
                  <a:pt x="1217278" y="5268992"/>
                </a:lnTo>
                <a:cubicBezTo>
                  <a:pt x="1221588" y="5263843"/>
                  <a:pt x="1222716" y="5256480"/>
                  <a:pt x="1218469" y="5250149"/>
                </a:cubicBezTo>
                <a:lnTo>
                  <a:pt x="1206220" y="5142322"/>
                </a:lnTo>
                <a:cubicBezTo>
                  <a:pt x="1205294" y="5106716"/>
                  <a:pt x="1196908" y="5091595"/>
                  <a:pt x="1212921" y="5036513"/>
                </a:cubicBezTo>
                <a:cubicBezTo>
                  <a:pt x="1234138" y="4978012"/>
                  <a:pt x="1204801" y="4893378"/>
                  <a:pt x="1212183" y="4827738"/>
                </a:cubicBezTo>
                <a:cubicBezTo>
                  <a:pt x="1183151" y="4792886"/>
                  <a:pt x="1209228" y="4811487"/>
                  <a:pt x="1202048" y="4774693"/>
                </a:cubicBezTo>
                <a:cubicBezTo>
                  <a:pt x="1202483" y="4751423"/>
                  <a:pt x="1202919" y="4728152"/>
                  <a:pt x="1203354" y="4704882"/>
                </a:cubicBezTo>
                <a:lnTo>
                  <a:pt x="1201502" y="4691500"/>
                </a:lnTo>
                <a:lnTo>
                  <a:pt x="1194919" y="4687895"/>
                </a:lnTo>
                <a:lnTo>
                  <a:pt x="1187792" y="4667873"/>
                </a:lnTo>
                <a:cubicBezTo>
                  <a:pt x="1186060" y="4660351"/>
                  <a:pt x="1185291" y="4652220"/>
                  <a:pt x="1186080" y="4643189"/>
                </a:cubicBezTo>
                <a:cubicBezTo>
                  <a:pt x="1199189" y="4613276"/>
                  <a:pt x="1167081" y="4562691"/>
                  <a:pt x="1184722" y="4525834"/>
                </a:cubicBezTo>
                <a:cubicBezTo>
                  <a:pt x="1182407" y="4490142"/>
                  <a:pt x="1175424" y="4451369"/>
                  <a:pt x="1172188" y="4429037"/>
                </a:cubicBezTo>
                <a:cubicBezTo>
                  <a:pt x="1161331" y="4419671"/>
                  <a:pt x="1178123" y="4389539"/>
                  <a:pt x="1165306" y="4391841"/>
                </a:cubicBezTo>
                <a:cubicBezTo>
                  <a:pt x="1171061" y="4381101"/>
                  <a:pt x="1173552" y="4338138"/>
                  <a:pt x="1168602" y="4327040"/>
                </a:cubicBezTo>
                <a:lnTo>
                  <a:pt x="1178384" y="4271714"/>
                </a:lnTo>
                <a:lnTo>
                  <a:pt x="1177294" y="4266170"/>
                </a:lnTo>
                <a:cubicBezTo>
                  <a:pt x="1177138" y="4260404"/>
                  <a:pt x="1177520" y="4242660"/>
                  <a:pt x="1177448" y="4237120"/>
                </a:cubicBezTo>
                <a:cubicBezTo>
                  <a:pt x="1177252" y="4235726"/>
                  <a:pt x="1177058" y="4234331"/>
                  <a:pt x="1176863" y="4232937"/>
                </a:cubicBezTo>
                <a:lnTo>
                  <a:pt x="1162386" y="4198811"/>
                </a:lnTo>
                <a:cubicBezTo>
                  <a:pt x="1162950" y="4194190"/>
                  <a:pt x="1174655" y="4191224"/>
                  <a:pt x="1174343" y="4184054"/>
                </a:cubicBezTo>
                <a:lnTo>
                  <a:pt x="1160516" y="4155792"/>
                </a:lnTo>
                <a:lnTo>
                  <a:pt x="1161365" y="4150364"/>
                </a:lnTo>
                <a:lnTo>
                  <a:pt x="1144878" y="4068165"/>
                </a:lnTo>
                <a:lnTo>
                  <a:pt x="1123687" y="3997737"/>
                </a:lnTo>
                <a:lnTo>
                  <a:pt x="1096720" y="3746801"/>
                </a:lnTo>
                <a:cubicBezTo>
                  <a:pt x="1083618" y="3632695"/>
                  <a:pt x="1064313" y="3629437"/>
                  <a:pt x="1047682" y="3510652"/>
                </a:cubicBezTo>
                <a:cubicBezTo>
                  <a:pt x="1048550" y="3470281"/>
                  <a:pt x="1049418" y="3429910"/>
                  <a:pt x="1050285" y="3389539"/>
                </a:cubicBezTo>
                <a:lnTo>
                  <a:pt x="1030166" y="3314219"/>
                </a:lnTo>
                <a:lnTo>
                  <a:pt x="1034128" y="3253967"/>
                </a:lnTo>
                <a:lnTo>
                  <a:pt x="1007751" y="3192563"/>
                </a:lnTo>
                <a:cubicBezTo>
                  <a:pt x="1003323" y="3186732"/>
                  <a:pt x="1001150" y="3181063"/>
                  <a:pt x="1000384" y="3175520"/>
                </a:cubicBezTo>
                <a:cubicBezTo>
                  <a:pt x="1000734" y="3170366"/>
                  <a:pt x="1001085" y="3165212"/>
                  <a:pt x="1001435" y="3160058"/>
                </a:cubicBezTo>
                <a:lnTo>
                  <a:pt x="968918" y="3106456"/>
                </a:lnTo>
                <a:cubicBezTo>
                  <a:pt x="957125" y="3086347"/>
                  <a:pt x="955617" y="3059144"/>
                  <a:pt x="934483" y="3025607"/>
                </a:cubicBezTo>
                <a:cubicBezTo>
                  <a:pt x="914631" y="2991085"/>
                  <a:pt x="908933" y="2999692"/>
                  <a:pt x="879229" y="2942341"/>
                </a:cubicBezTo>
                <a:cubicBezTo>
                  <a:pt x="850845" y="2891400"/>
                  <a:pt x="820829" y="2801223"/>
                  <a:pt x="798666" y="2755714"/>
                </a:cubicBezTo>
                <a:cubicBezTo>
                  <a:pt x="773970" y="2709171"/>
                  <a:pt x="758278" y="2710053"/>
                  <a:pt x="746962" y="2689587"/>
                </a:cubicBezTo>
                <a:lnTo>
                  <a:pt x="712796" y="2609586"/>
                </a:lnTo>
                <a:lnTo>
                  <a:pt x="697701" y="2594856"/>
                </a:lnTo>
                <a:cubicBezTo>
                  <a:pt x="697743" y="2593626"/>
                  <a:pt x="697784" y="2592396"/>
                  <a:pt x="697823" y="2591165"/>
                </a:cubicBezTo>
                <a:lnTo>
                  <a:pt x="679645" y="2567493"/>
                </a:lnTo>
                <a:lnTo>
                  <a:pt x="680789" y="2566723"/>
                </a:lnTo>
                <a:cubicBezTo>
                  <a:pt x="682946" y="2564457"/>
                  <a:pt x="683757" y="2561765"/>
                  <a:pt x="681771" y="2558109"/>
                </a:cubicBezTo>
                <a:cubicBezTo>
                  <a:pt x="705290" y="2557210"/>
                  <a:pt x="688388" y="2553357"/>
                  <a:pt x="680456" y="2542663"/>
                </a:cubicBezTo>
                <a:cubicBezTo>
                  <a:pt x="679482" y="2529115"/>
                  <a:pt x="677183" y="2488664"/>
                  <a:pt x="675922" y="2476820"/>
                </a:cubicBezTo>
                <a:lnTo>
                  <a:pt x="672894" y="2471591"/>
                </a:lnTo>
                <a:lnTo>
                  <a:pt x="673143" y="2471379"/>
                </a:lnTo>
                <a:cubicBezTo>
                  <a:pt x="673152" y="2470017"/>
                  <a:pt x="672405" y="2468214"/>
                  <a:pt x="670567" y="2465654"/>
                </a:cubicBezTo>
                <a:lnTo>
                  <a:pt x="667369" y="2462052"/>
                </a:lnTo>
                <a:lnTo>
                  <a:pt x="661495" y="2451906"/>
                </a:lnTo>
                <a:cubicBezTo>
                  <a:pt x="661510" y="2450510"/>
                  <a:pt x="661525" y="2449113"/>
                  <a:pt x="661540" y="2447717"/>
                </a:cubicBezTo>
                <a:lnTo>
                  <a:pt x="664540" y="2445047"/>
                </a:lnTo>
                <a:lnTo>
                  <a:pt x="663581" y="2444265"/>
                </a:lnTo>
                <a:cubicBezTo>
                  <a:pt x="653014" y="2439598"/>
                  <a:pt x="642406" y="2441014"/>
                  <a:pt x="663129" y="2421760"/>
                </a:cubicBezTo>
                <a:cubicBezTo>
                  <a:pt x="643271" y="2409372"/>
                  <a:pt x="657229" y="2399993"/>
                  <a:pt x="650205" y="2375201"/>
                </a:cubicBezTo>
                <a:cubicBezTo>
                  <a:pt x="634911" y="2369643"/>
                  <a:pt x="634260" y="2360648"/>
                  <a:pt x="638008" y="2350147"/>
                </a:cubicBezTo>
                <a:cubicBezTo>
                  <a:pt x="621083" y="2329939"/>
                  <a:pt x="620949" y="2305558"/>
                  <a:pt x="609851" y="2279762"/>
                </a:cubicBezTo>
                <a:lnTo>
                  <a:pt x="585585" y="2151458"/>
                </a:lnTo>
                <a:lnTo>
                  <a:pt x="581391" y="2148616"/>
                </a:lnTo>
                <a:cubicBezTo>
                  <a:pt x="578821" y="2146496"/>
                  <a:pt x="577525" y="2144881"/>
                  <a:pt x="577083" y="2143541"/>
                </a:cubicBezTo>
                <a:lnTo>
                  <a:pt x="577251" y="2143279"/>
                </a:lnTo>
                <a:lnTo>
                  <a:pt x="546845" y="2081459"/>
                </a:lnTo>
                <a:cubicBezTo>
                  <a:pt x="538270" y="2069798"/>
                  <a:pt x="486356" y="1952009"/>
                  <a:pt x="470837" y="1927526"/>
                </a:cubicBezTo>
                <a:lnTo>
                  <a:pt x="428154" y="1653876"/>
                </a:lnTo>
                <a:lnTo>
                  <a:pt x="392797" y="1507176"/>
                </a:lnTo>
                <a:cubicBezTo>
                  <a:pt x="380165" y="1501458"/>
                  <a:pt x="369910" y="1448213"/>
                  <a:pt x="372847" y="1437646"/>
                </a:cubicBezTo>
                <a:cubicBezTo>
                  <a:pt x="369015" y="1430935"/>
                  <a:pt x="338503" y="1373479"/>
                  <a:pt x="344479" y="1364974"/>
                </a:cubicBezTo>
                <a:cubicBezTo>
                  <a:pt x="332264" y="1339484"/>
                  <a:pt x="321736" y="1307918"/>
                  <a:pt x="299558" y="1284709"/>
                </a:cubicBezTo>
                <a:cubicBezTo>
                  <a:pt x="277380" y="1261500"/>
                  <a:pt x="259203" y="1267387"/>
                  <a:pt x="243216" y="1246922"/>
                </a:cubicBezTo>
                <a:cubicBezTo>
                  <a:pt x="227230" y="1226457"/>
                  <a:pt x="218454" y="1164523"/>
                  <a:pt x="203639" y="1161920"/>
                </a:cubicBezTo>
                <a:cubicBezTo>
                  <a:pt x="192352" y="1142649"/>
                  <a:pt x="198158" y="1131546"/>
                  <a:pt x="169195" y="1085737"/>
                </a:cubicBezTo>
                <a:cubicBezTo>
                  <a:pt x="139228" y="1000958"/>
                  <a:pt x="140891" y="967704"/>
                  <a:pt x="98775" y="908263"/>
                </a:cubicBezTo>
                <a:cubicBezTo>
                  <a:pt x="45025" y="829417"/>
                  <a:pt x="34038" y="815844"/>
                  <a:pt x="43820" y="711217"/>
                </a:cubicBezTo>
                <a:cubicBezTo>
                  <a:pt x="34816" y="658186"/>
                  <a:pt x="43273" y="612368"/>
                  <a:pt x="44748" y="590072"/>
                </a:cubicBezTo>
                <a:lnTo>
                  <a:pt x="36767" y="545639"/>
                </a:lnTo>
                <a:cubicBezTo>
                  <a:pt x="36093" y="527311"/>
                  <a:pt x="35418" y="508983"/>
                  <a:pt x="34744" y="490655"/>
                </a:cubicBezTo>
                <a:cubicBezTo>
                  <a:pt x="34670" y="457530"/>
                  <a:pt x="29296" y="472114"/>
                  <a:pt x="29222" y="438989"/>
                </a:cubicBezTo>
                <a:cubicBezTo>
                  <a:pt x="29152" y="438889"/>
                  <a:pt x="2578" y="396379"/>
                  <a:pt x="2507" y="396276"/>
                </a:cubicBezTo>
                <a:cubicBezTo>
                  <a:pt x="-7796" y="384713"/>
                  <a:pt x="17492" y="336163"/>
                  <a:pt x="9810" y="316602"/>
                </a:cubicBezTo>
                <a:lnTo>
                  <a:pt x="25323" y="268307"/>
                </a:lnTo>
                <a:cubicBezTo>
                  <a:pt x="20582" y="240926"/>
                  <a:pt x="55391" y="238035"/>
                  <a:pt x="50278" y="194719"/>
                </a:cubicBezTo>
                <a:cubicBezTo>
                  <a:pt x="49891" y="157325"/>
                  <a:pt x="41873" y="124589"/>
                  <a:pt x="47653" y="93227"/>
                </a:cubicBezTo>
                <a:cubicBezTo>
                  <a:pt x="41389" y="80085"/>
                  <a:pt x="38874" y="67855"/>
                  <a:pt x="48323" y="56555"/>
                </a:cubicBezTo>
                <a:cubicBezTo>
                  <a:pt x="46028" y="30289"/>
                  <a:pt x="37896" y="18621"/>
                  <a:pt x="38423" y="5312"/>
                </a:cubicBezTo>
                <a:lnTo>
                  <a:pt x="39875" y="1"/>
                </a:lnTo>
                <a:close/>
              </a:path>
            </a:pathLst>
          </a:custGeom>
        </p:spPr>
      </p:pic>
      <p:sp>
        <p:nvSpPr>
          <p:cNvPr id="2" name="Title 1">
            <a:extLst>
              <a:ext uri="{FF2B5EF4-FFF2-40B4-BE49-F238E27FC236}">
                <a16:creationId xmlns:a16="http://schemas.microsoft.com/office/drawing/2014/main" id="{9209636D-92AA-08CA-AC51-98A894A90063}"/>
              </a:ext>
            </a:extLst>
          </p:cNvPr>
          <p:cNvSpPr>
            <a:spLocks noGrp="1"/>
          </p:cNvSpPr>
          <p:nvPr>
            <p:ph type="ctrTitle"/>
          </p:nvPr>
        </p:nvSpPr>
        <p:spPr>
          <a:xfrm>
            <a:off x="624307" y="2906973"/>
            <a:ext cx="3639828" cy="2640247"/>
          </a:xfrm>
        </p:spPr>
        <p:txBody>
          <a:bodyPr>
            <a:normAutofit/>
          </a:bodyPr>
          <a:lstStyle/>
          <a:p>
            <a:r>
              <a:rPr lang="en-US" dirty="0"/>
              <a:t>Influences in Canadian law</a:t>
            </a:r>
          </a:p>
        </p:txBody>
      </p:sp>
      <p:sp>
        <p:nvSpPr>
          <p:cNvPr id="3" name="Subtitle 2">
            <a:extLst>
              <a:ext uri="{FF2B5EF4-FFF2-40B4-BE49-F238E27FC236}">
                <a16:creationId xmlns:a16="http://schemas.microsoft.com/office/drawing/2014/main" id="{A3D17F26-E4DE-4210-3ED4-44E36494411D}"/>
              </a:ext>
            </a:extLst>
          </p:cNvPr>
          <p:cNvSpPr>
            <a:spLocks noGrp="1"/>
          </p:cNvSpPr>
          <p:nvPr>
            <p:ph type="subTitle" idx="1"/>
          </p:nvPr>
        </p:nvSpPr>
        <p:spPr>
          <a:xfrm>
            <a:off x="624305" y="5676900"/>
            <a:ext cx="3439235" cy="955315"/>
          </a:xfrm>
        </p:spPr>
        <p:txBody>
          <a:bodyPr>
            <a:normAutofit/>
          </a:bodyPr>
          <a:lstStyle/>
          <a:p>
            <a:pPr algn="l"/>
            <a:endParaRPr lang="en-US"/>
          </a:p>
        </p:txBody>
      </p:sp>
    </p:spTree>
    <p:extLst>
      <p:ext uri="{BB962C8B-B14F-4D97-AF65-F5344CB8AC3E}">
        <p14:creationId xmlns:p14="http://schemas.microsoft.com/office/powerpoint/2010/main" val="2775113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9507-2958-A270-E385-E77FE15C6456}"/>
              </a:ext>
            </a:extLst>
          </p:cNvPr>
          <p:cNvSpPr>
            <a:spLocks noGrp="1"/>
          </p:cNvSpPr>
          <p:nvPr>
            <p:ph type="title"/>
          </p:nvPr>
        </p:nvSpPr>
        <p:spPr/>
        <p:txBody>
          <a:bodyPr/>
          <a:lstStyle/>
          <a:p>
            <a:r>
              <a:rPr lang="en-US" dirty="0"/>
              <a:t>1. The constitution</a:t>
            </a:r>
          </a:p>
        </p:txBody>
      </p:sp>
      <p:sp>
        <p:nvSpPr>
          <p:cNvPr id="3" name="Content Placeholder 2">
            <a:extLst>
              <a:ext uri="{FF2B5EF4-FFF2-40B4-BE49-F238E27FC236}">
                <a16:creationId xmlns:a16="http://schemas.microsoft.com/office/drawing/2014/main" id="{F7853A49-8C3A-6E4C-06C8-53DBA73F5A6C}"/>
              </a:ext>
            </a:extLst>
          </p:cNvPr>
          <p:cNvSpPr>
            <a:spLocks noGrp="1"/>
          </p:cNvSpPr>
          <p:nvPr>
            <p:ph idx="1"/>
          </p:nvPr>
        </p:nvSpPr>
        <p:spPr/>
        <p:txBody>
          <a:bodyPr/>
          <a:lstStyle/>
          <a:p>
            <a:r>
              <a:rPr lang="en-US" dirty="0"/>
              <a:t>Constitutional Law: the body of written and unwritten laws that set out how the country will be governed. It sets out the distribution of powers between the federal government and the provinces. </a:t>
            </a:r>
          </a:p>
          <a:p>
            <a:r>
              <a:rPr lang="en-US" dirty="0"/>
              <a:t>1867 the British North American Act is the first of these documents that founded Canada as a Dominion. “Constitution similar in Principle to that of the United Kingdom.” </a:t>
            </a:r>
          </a:p>
          <a:p>
            <a:r>
              <a:rPr lang="en-US" dirty="0"/>
              <a:t>The Canadian Legal &amp; Government was created in the image of Britain </a:t>
            </a:r>
          </a:p>
        </p:txBody>
      </p:sp>
    </p:spTree>
    <p:extLst>
      <p:ext uri="{BB962C8B-B14F-4D97-AF65-F5344CB8AC3E}">
        <p14:creationId xmlns:p14="http://schemas.microsoft.com/office/powerpoint/2010/main" val="993503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2D8E-547F-F814-25A3-E020FB46DB52}"/>
              </a:ext>
            </a:extLst>
          </p:cNvPr>
          <p:cNvSpPr>
            <a:spLocks noGrp="1"/>
          </p:cNvSpPr>
          <p:nvPr>
            <p:ph type="title"/>
          </p:nvPr>
        </p:nvSpPr>
        <p:spPr/>
        <p:txBody>
          <a:bodyPr/>
          <a:lstStyle/>
          <a:p>
            <a:pPr algn="ctr"/>
            <a:r>
              <a:rPr lang="en-US" dirty="0"/>
              <a:t>Judicial Independence &amp; Parliamentary Supremacy</a:t>
            </a:r>
          </a:p>
        </p:txBody>
      </p:sp>
      <p:sp>
        <p:nvSpPr>
          <p:cNvPr id="3" name="Content Placeholder 2">
            <a:extLst>
              <a:ext uri="{FF2B5EF4-FFF2-40B4-BE49-F238E27FC236}">
                <a16:creationId xmlns:a16="http://schemas.microsoft.com/office/drawing/2014/main" id="{6C8270E5-E6F3-D35E-C5B0-8D05E5237691}"/>
              </a:ext>
            </a:extLst>
          </p:cNvPr>
          <p:cNvSpPr>
            <a:spLocks noGrp="1"/>
          </p:cNvSpPr>
          <p:nvPr>
            <p:ph idx="1"/>
          </p:nvPr>
        </p:nvSpPr>
        <p:spPr/>
        <p:txBody>
          <a:bodyPr/>
          <a:lstStyle/>
          <a:p>
            <a:r>
              <a:rPr lang="en-US" dirty="0"/>
              <a:t>The Principle of Judicial Independence asserts that judges function independently of the government.</a:t>
            </a:r>
          </a:p>
          <a:p>
            <a:r>
              <a:rPr lang="en-US" dirty="0"/>
              <a:t>The Principle of Parliamentary Supremacy asserts that Parliament has the supreme power of making Canadian Laws.</a:t>
            </a:r>
          </a:p>
        </p:txBody>
      </p:sp>
    </p:spTree>
    <p:extLst>
      <p:ext uri="{BB962C8B-B14F-4D97-AF65-F5344CB8AC3E}">
        <p14:creationId xmlns:p14="http://schemas.microsoft.com/office/powerpoint/2010/main" val="424905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E64D54-57CF-AEF1-8A07-FFBE65D12EF7}"/>
              </a:ext>
            </a:extLst>
          </p:cNvPr>
          <p:cNvSpPr>
            <a:spLocks noGrp="1"/>
          </p:cNvSpPr>
          <p:nvPr>
            <p:ph type="title"/>
          </p:nvPr>
        </p:nvSpPr>
        <p:spPr>
          <a:xfrm>
            <a:off x="1050879" y="609601"/>
            <a:ext cx="9810604" cy="1216024"/>
          </a:xfrm>
        </p:spPr>
        <p:txBody>
          <a:bodyPr>
            <a:normAutofit/>
          </a:bodyPr>
          <a:lstStyle/>
          <a:p>
            <a:r>
              <a:rPr lang="en-US" dirty="0"/>
              <a:t>Amendments to the Constitution</a:t>
            </a:r>
          </a:p>
        </p:txBody>
      </p:sp>
      <p:sp>
        <p:nvSpPr>
          <p:cNvPr id="3" name="Content Placeholder 2">
            <a:extLst>
              <a:ext uri="{FF2B5EF4-FFF2-40B4-BE49-F238E27FC236}">
                <a16:creationId xmlns:a16="http://schemas.microsoft.com/office/drawing/2014/main" id="{E646ADD6-6E71-C5BD-8177-132F17D689B0}"/>
              </a:ext>
            </a:extLst>
          </p:cNvPr>
          <p:cNvSpPr>
            <a:spLocks noGrp="1"/>
          </p:cNvSpPr>
          <p:nvPr>
            <p:ph idx="1"/>
          </p:nvPr>
        </p:nvSpPr>
        <p:spPr>
          <a:xfrm>
            <a:off x="1050879" y="2296161"/>
            <a:ext cx="4788505" cy="3846012"/>
          </a:xfrm>
        </p:spPr>
        <p:txBody>
          <a:bodyPr>
            <a:normAutofit/>
          </a:bodyPr>
          <a:lstStyle/>
          <a:p>
            <a:r>
              <a:rPr lang="en-US" dirty="0"/>
              <a:t>1982 the constitution was patriated, which means that Canada has the right to amend its own constitution, without British approval. </a:t>
            </a:r>
          </a:p>
          <a:p>
            <a:r>
              <a:rPr lang="en-US" b="1" i="1" u="sng" dirty="0">
                <a:solidFill>
                  <a:schemeClr val="accent6">
                    <a:lumMod val="75000"/>
                  </a:schemeClr>
                </a:solidFill>
              </a:rPr>
              <a:t>The Charter of Rights and Freedoms </a:t>
            </a:r>
            <a:r>
              <a:rPr lang="en-US" dirty="0"/>
              <a:t>was entrenched in 1982 with the Constitution Act as well. (</a:t>
            </a:r>
            <a:r>
              <a:rPr lang="en-US" b="1" dirty="0"/>
              <a:t>Link to this Document is on our website</a:t>
            </a:r>
            <a:r>
              <a:rPr lang="en-US" dirty="0"/>
              <a:t>) More on this in </a:t>
            </a:r>
            <a:r>
              <a:rPr lang="en-US" b="1" dirty="0">
                <a:solidFill>
                  <a:schemeClr val="accent6">
                    <a:lumMod val="75000"/>
                  </a:schemeClr>
                </a:solidFill>
              </a:rPr>
              <a:t>Unit 2</a:t>
            </a:r>
          </a:p>
          <a:p>
            <a:r>
              <a:rPr lang="en-US" b="1" dirty="0">
                <a:solidFill>
                  <a:schemeClr val="accent6">
                    <a:lumMod val="75000"/>
                  </a:schemeClr>
                </a:solidFill>
              </a:rPr>
              <a:t>Many of the Rights &amp; Freedoms we take for granted today were introduced then.</a:t>
            </a:r>
          </a:p>
        </p:txBody>
      </p:sp>
      <p:pic>
        <p:nvPicPr>
          <p:cNvPr id="5" name="Picture 4" descr="Timeline&#10;&#10;Description automatically generated">
            <a:extLst>
              <a:ext uri="{FF2B5EF4-FFF2-40B4-BE49-F238E27FC236}">
                <a16:creationId xmlns:a16="http://schemas.microsoft.com/office/drawing/2014/main" id="{22AADBF5-AF4A-F04B-6838-BE2611F4A29A}"/>
              </a:ext>
            </a:extLst>
          </p:cNvPr>
          <p:cNvPicPr>
            <a:picLocks noChangeAspect="1"/>
          </p:cNvPicPr>
          <p:nvPr/>
        </p:nvPicPr>
        <p:blipFill>
          <a:blip r:embed="rId2"/>
          <a:stretch>
            <a:fillRect/>
          </a:stretch>
        </p:blipFill>
        <p:spPr>
          <a:xfrm>
            <a:off x="6548553" y="1978172"/>
            <a:ext cx="4592251" cy="3846011"/>
          </a:xfrm>
          <a:prstGeom prst="rect">
            <a:avLst/>
          </a:prstGeom>
        </p:spPr>
      </p:pic>
      <p:sp>
        <p:nvSpPr>
          <p:cNvPr id="14"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69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34" name="Ink 33">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34" name="Ink 33">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36" name="Rectangle 35">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966440-1E83-5140-4294-7FF56962C3B8}"/>
              </a:ext>
            </a:extLst>
          </p:cNvPr>
          <p:cNvSpPr>
            <a:spLocks noGrp="1"/>
          </p:cNvSpPr>
          <p:nvPr>
            <p:ph type="title"/>
          </p:nvPr>
        </p:nvSpPr>
        <p:spPr>
          <a:xfrm>
            <a:off x="773408" y="992094"/>
            <a:ext cx="3760499" cy="2795160"/>
          </a:xfrm>
        </p:spPr>
        <p:txBody>
          <a:bodyPr vert="horz" lIns="91440" tIns="45720" rIns="91440" bIns="45720" rtlCol="0" anchor="b">
            <a:normAutofit/>
          </a:bodyPr>
          <a:lstStyle/>
          <a:p>
            <a:pPr algn="ctr"/>
            <a:r>
              <a:rPr lang="en-US" dirty="0"/>
              <a:t>Statue Law</a:t>
            </a:r>
            <a:endParaRPr lang="en-US"/>
          </a:p>
        </p:txBody>
      </p:sp>
      <p:sp>
        <p:nvSpPr>
          <p:cNvPr id="3" name="Content Placeholder 2">
            <a:extLst>
              <a:ext uri="{FF2B5EF4-FFF2-40B4-BE49-F238E27FC236}">
                <a16:creationId xmlns:a16="http://schemas.microsoft.com/office/drawing/2014/main" id="{04DA1BBF-A72D-0A1D-E171-5A3BE474365F}"/>
              </a:ext>
            </a:extLst>
          </p:cNvPr>
          <p:cNvSpPr>
            <a:spLocks noGrp="1"/>
          </p:cNvSpPr>
          <p:nvPr>
            <p:ph idx="1"/>
          </p:nvPr>
        </p:nvSpPr>
        <p:spPr>
          <a:xfrm>
            <a:off x="916994" y="4121253"/>
            <a:ext cx="3473327" cy="1136843"/>
          </a:xfrm>
        </p:spPr>
        <p:txBody>
          <a:bodyPr vert="horz" lIns="91440" tIns="45720" rIns="91440" bIns="45720" rtlCol="0">
            <a:normAutofit/>
          </a:bodyPr>
          <a:lstStyle/>
          <a:p>
            <a:pPr marL="0" indent="0" algn="ctr">
              <a:buNone/>
            </a:pPr>
            <a:r>
              <a:rPr lang="en-US" spc="160" dirty="0"/>
              <a:t>These are Laws passed by federal and provincial governments.</a:t>
            </a:r>
          </a:p>
        </p:txBody>
      </p:sp>
      <p:pic>
        <p:nvPicPr>
          <p:cNvPr id="7" name="Picture 6" descr="Diagram&#10;&#10;Description automatically generated">
            <a:extLst>
              <a:ext uri="{FF2B5EF4-FFF2-40B4-BE49-F238E27FC236}">
                <a16:creationId xmlns:a16="http://schemas.microsoft.com/office/drawing/2014/main" id="{69798154-9D2D-BEA1-F53E-94192386770D}"/>
              </a:ext>
            </a:extLst>
          </p:cNvPr>
          <p:cNvPicPr>
            <a:picLocks noChangeAspect="1"/>
          </p:cNvPicPr>
          <p:nvPr/>
        </p:nvPicPr>
        <p:blipFill>
          <a:blip r:embed="rId5"/>
          <a:stretch>
            <a:fillRect/>
          </a:stretch>
        </p:blipFill>
        <p:spPr>
          <a:xfrm>
            <a:off x="5739377" y="144558"/>
            <a:ext cx="5960398" cy="6651364"/>
          </a:xfrm>
          <a:prstGeom prst="rect">
            <a:avLst/>
          </a:prstGeom>
        </p:spPr>
      </p:pic>
    </p:spTree>
    <p:extLst>
      <p:ext uri="{BB962C8B-B14F-4D97-AF65-F5344CB8AC3E}">
        <p14:creationId xmlns:p14="http://schemas.microsoft.com/office/powerpoint/2010/main" val="241854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45186-FF14-42D2-A692-782837244EFB}"/>
              </a:ext>
            </a:extLst>
          </p:cNvPr>
          <p:cNvSpPr>
            <a:spLocks noGrp="1"/>
          </p:cNvSpPr>
          <p:nvPr>
            <p:ph type="title"/>
          </p:nvPr>
        </p:nvSpPr>
        <p:spPr>
          <a:xfrm>
            <a:off x="1050879" y="609601"/>
            <a:ext cx="4476464" cy="1216024"/>
          </a:xfrm>
        </p:spPr>
        <p:txBody>
          <a:bodyPr>
            <a:normAutofit/>
          </a:bodyPr>
          <a:lstStyle/>
          <a:p>
            <a:r>
              <a:rPr lang="en-US" dirty="0"/>
              <a:t>Ultra &amp; Intra Vires</a:t>
            </a:r>
          </a:p>
        </p:txBody>
      </p:sp>
      <p:sp>
        <p:nvSpPr>
          <p:cNvPr id="3" name="Content Placeholder 2">
            <a:extLst>
              <a:ext uri="{FF2B5EF4-FFF2-40B4-BE49-F238E27FC236}">
                <a16:creationId xmlns:a16="http://schemas.microsoft.com/office/drawing/2014/main" id="{901B7F75-A4B3-AD87-CF0A-35E05D6E41E7}"/>
              </a:ext>
            </a:extLst>
          </p:cNvPr>
          <p:cNvSpPr>
            <a:spLocks noGrp="1"/>
          </p:cNvSpPr>
          <p:nvPr>
            <p:ph idx="1"/>
          </p:nvPr>
        </p:nvSpPr>
        <p:spPr>
          <a:xfrm>
            <a:off x="1050879" y="2163685"/>
            <a:ext cx="3875963" cy="4107020"/>
          </a:xfrm>
        </p:spPr>
        <p:txBody>
          <a:bodyPr>
            <a:normAutofit/>
          </a:bodyPr>
          <a:lstStyle/>
          <a:p>
            <a:r>
              <a:rPr lang="en-US" dirty="0"/>
              <a:t>If a province passes a law that exceeds the powers like a province creating its own currency for example the federal government can say they have ultra vires or exceeded their power. </a:t>
            </a:r>
          </a:p>
          <a:p>
            <a:r>
              <a:rPr lang="en-US" dirty="0"/>
              <a:t>If a statute is within the province’s power it is intra vires.</a:t>
            </a:r>
          </a:p>
        </p:txBody>
      </p:sp>
      <p:pic>
        <p:nvPicPr>
          <p:cNvPr id="5" name="Picture 4" descr="Text, whiteboard&#10;&#10;Description automatically generated">
            <a:extLst>
              <a:ext uri="{FF2B5EF4-FFF2-40B4-BE49-F238E27FC236}">
                <a16:creationId xmlns:a16="http://schemas.microsoft.com/office/drawing/2014/main" id="{BEB4AC03-30C2-A941-197F-F4024FC50235}"/>
              </a:ext>
            </a:extLst>
          </p:cNvPr>
          <p:cNvPicPr>
            <a:picLocks noChangeAspect="1"/>
          </p:cNvPicPr>
          <p:nvPr/>
        </p:nvPicPr>
        <p:blipFill rotWithShape="1">
          <a:blip r:embed="rId2"/>
          <a:srcRect l="23660" r="19506" b="-1"/>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6649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D6F4-8B16-5501-3BFB-13AFDE11D793}"/>
              </a:ext>
            </a:extLst>
          </p:cNvPr>
          <p:cNvSpPr>
            <a:spLocks noGrp="1"/>
          </p:cNvSpPr>
          <p:nvPr>
            <p:ph type="title"/>
          </p:nvPr>
        </p:nvSpPr>
        <p:spPr/>
        <p:txBody>
          <a:bodyPr/>
          <a:lstStyle/>
          <a:p>
            <a:r>
              <a:rPr lang="en-US" dirty="0"/>
              <a:t>Case Law</a:t>
            </a:r>
          </a:p>
        </p:txBody>
      </p:sp>
      <p:sp>
        <p:nvSpPr>
          <p:cNvPr id="3" name="Content Placeholder 2">
            <a:extLst>
              <a:ext uri="{FF2B5EF4-FFF2-40B4-BE49-F238E27FC236}">
                <a16:creationId xmlns:a16="http://schemas.microsoft.com/office/drawing/2014/main" id="{2C129B67-A663-2D0F-7EE6-4871BE1303E7}"/>
              </a:ext>
            </a:extLst>
          </p:cNvPr>
          <p:cNvSpPr>
            <a:spLocks noGrp="1"/>
          </p:cNvSpPr>
          <p:nvPr>
            <p:ph idx="1"/>
          </p:nvPr>
        </p:nvSpPr>
        <p:spPr/>
        <p:txBody>
          <a:bodyPr/>
          <a:lstStyle/>
          <a:p>
            <a:r>
              <a:rPr lang="en-US" dirty="0"/>
              <a:t>In most cases judges have to render a written decision or explanation of their ruling and it is these decisions that form the basis of case law. </a:t>
            </a:r>
          </a:p>
          <a:p>
            <a:r>
              <a:rPr lang="en-US" dirty="0"/>
              <a:t>Case Law is distinct from statute law. </a:t>
            </a:r>
          </a:p>
          <a:p>
            <a:r>
              <a:rPr lang="en-US" dirty="0"/>
              <a:t>Stare decisis: to stand by the decision. This means previous decisions are taken into account when making rulings on current ones. The precent must be followed if it was set by a higher court. Sometimes precedents do not apply if it was from another province or the case circumstances were too different. </a:t>
            </a:r>
          </a:p>
          <a:p>
            <a:r>
              <a:rPr lang="en-US" dirty="0"/>
              <a:t>Lawyers and Judges prepare for cases by reading through prior case law. </a:t>
            </a:r>
          </a:p>
          <a:p>
            <a:r>
              <a:rPr lang="en-US" dirty="0"/>
              <a:t>Statutory Interpretation is how judges interpret laws through cases that are referred to them. </a:t>
            </a:r>
          </a:p>
        </p:txBody>
      </p:sp>
    </p:spTree>
    <p:extLst>
      <p:ext uri="{BB962C8B-B14F-4D97-AF65-F5344CB8AC3E}">
        <p14:creationId xmlns:p14="http://schemas.microsoft.com/office/powerpoint/2010/main" val="2350928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ED2F-1186-5493-4F68-1DB9C28690E7}"/>
              </a:ext>
            </a:extLst>
          </p:cNvPr>
          <p:cNvSpPr>
            <a:spLocks noGrp="1"/>
          </p:cNvSpPr>
          <p:nvPr>
            <p:ph type="title"/>
          </p:nvPr>
        </p:nvSpPr>
        <p:spPr/>
        <p:txBody>
          <a:bodyPr/>
          <a:lstStyle/>
          <a:p>
            <a:r>
              <a:rPr lang="en-US" dirty="0"/>
              <a:t>Part 3: Categories of Law</a:t>
            </a:r>
          </a:p>
        </p:txBody>
      </p:sp>
      <p:sp>
        <p:nvSpPr>
          <p:cNvPr id="3" name="Content Placeholder 2">
            <a:extLst>
              <a:ext uri="{FF2B5EF4-FFF2-40B4-BE49-F238E27FC236}">
                <a16:creationId xmlns:a16="http://schemas.microsoft.com/office/drawing/2014/main" id="{0B802E99-8728-5AF5-48C2-B2750DBA831E}"/>
              </a:ext>
            </a:extLst>
          </p:cNvPr>
          <p:cNvSpPr>
            <a:spLocks noGrp="1"/>
          </p:cNvSpPr>
          <p:nvPr>
            <p:ph idx="1"/>
          </p:nvPr>
        </p:nvSpPr>
        <p:spPr/>
        <p:txBody>
          <a:bodyPr/>
          <a:lstStyle/>
          <a:p>
            <a:r>
              <a:rPr lang="en-US" dirty="0"/>
              <a:t>Substantive Law: A law that identifies the rights and duties of a person or level of government.</a:t>
            </a:r>
          </a:p>
          <a:p>
            <a:r>
              <a:rPr lang="en-US" dirty="0"/>
              <a:t>Procedural Law:  A law that outlines the methods or procedures that must be followed in enforcing substantive laws. </a:t>
            </a:r>
          </a:p>
        </p:txBody>
      </p:sp>
    </p:spTree>
    <p:extLst>
      <p:ext uri="{BB962C8B-B14F-4D97-AF65-F5344CB8AC3E}">
        <p14:creationId xmlns:p14="http://schemas.microsoft.com/office/powerpoint/2010/main" val="28553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7C9E-2B30-5AB5-00CB-63AD1F2E08C6}"/>
              </a:ext>
            </a:extLst>
          </p:cNvPr>
          <p:cNvSpPr>
            <a:spLocks noGrp="1"/>
          </p:cNvSpPr>
          <p:nvPr>
            <p:ph type="title"/>
          </p:nvPr>
        </p:nvSpPr>
        <p:spPr/>
        <p:txBody>
          <a:bodyPr/>
          <a:lstStyle/>
          <a:p>
            <a:r>
              <a:rPr lang="en-US" dirty="0"/>
              <a:t>Domestic &amp; International Law</a:t>
            </a:r>
          </a:p>
        </p:txBody>
      </p:sp>
      <p:sp>
        <p:nvSpPr>
          <p:cNvPr id="3" name="Content Placeholder 2">
            <a:extLst>
              <a:ext uri="{FF2B5EF4-FFF2-40B4-BE49-F238E27FC236}">
                <a16:creationId xmlns:a16="http://schemas.microsoft.com/office/drawing/2014/main" id="{D3E02707-AF10-C889-E8A8-B06327806EB8}"/>
              </a:ext>
            </a:extLst>
          </p:cNvPr>
          <p:cNvSpPr>
            <a:spLocks noGrp="1"/>
          </p:cNvSpPr>
          <p:nvPr>
            <p:ph idx="1"/>
          </p:nvPr>
        </p:nvSpPr>
        <p:spPr/>
        <p:txBody>
          <a:bodyPr/>
          <a:lstStyle/>
          <a:p>
            <a:r>
              <a:rPr lang="en-US" b="1" dirty="0">
                <a:solidFill>
                  <a:schemeClr val="accent6">
                    <a:lumMod val="75000"/>
                  </a:schemeClr>
                </a:solidFill>
              </a:rPr>
              <a:t>Domestic Law: </a:t>
            </a:r>
            <a:r>
              <a:rPr lang="en-US" dirty="0"/>
              <a:t>A law that governs activities within a particular country. Ex. Firearms Act. It has no application outside of Canada.</a:t>
            </a:r>
          </a:p>
          <a:p>
            <a:r>
              <a:rPr lang="en-US" b="1" dirty="0">
                <a:solidFill>
                  <a:schemeClr val="accent6">
                    <a:lumMod val="75000"/>
                  </a:schemeClr>
                </a:solidFill>
              </a:rPr>
              <a:t>International Law: </a:t>
            </a:r>
            <a:r>
              <a:rPr lang="en-US" dirty="0"/>
              <a:t>A law that has jurisdiction in more than one country. Ex. Extradition Treaty.</a:t>
            </a:r>
          </a:p>
          <a:p>
            <a:pPr marL="0" indent="0">
              <a:buNone/>
            </a:pPr>
            <a:r>
              <a:rPr lang="en-US" b="1" i="1" dirty="0"/>
              <a:t>Go to our website and visit the link to the countries with and without extradition treaties.</a:t>
            </a:r>
          </a:p>
        </p:txBody>
      </p:sp>
    </p:spTree>
    <p:extLst>
      <p:ext uri="{BB962C8B-B14F-4D97-AF65-F5344CB8AC3E}">
        <p14:creationId xmlns:p14="http://schemas.microsoft.com/office/powerpoint/2010/main" val="4073739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F131-2DB7-CB78-A281-D7C3D2A438B5}"/>
              </a:ext>
            </a:extLst>
          </p:cNvPr>
          <p:cNvSpPr>
            <a:spLocks noGrp="1"/>
          </p:cNvSpPr>
          <p:nvPr>
            <p:ph type="title"/>
          </p:nvPr>
        </p:nvSpPr>
        <p:spPr>
          <a:xfrm>
            <a:off x="1050879" y="160638"/>
            <a:ext cx="9810604" cy="1216024"/>
          </a:xfrm>
        </p:spPr>
        <p:txBody>
          <a:bodyPr/>
          <a:lstStyle/>
          <a:p>
            <a:pPr algn="ctr"/>
            <a:r>
              <a:rPr lang="en-US" dirty="0"/>
              <a:t>categories OF law</a:t>
            </a:r>
          </a:p>
        </p:txBody>
      </p:sp>
      <p:sp>
        <p:nvSpPr>
          <p:cNvPr id="3" name="Content Placeholder 2">
            <a:extLst>
              <a:ext uri="{FF2B5EF4-FFF2-40B4-BE49-F238E27FC236}">
                <a16:creationId xmlns:a16="http://schemas.microsoft.com/office/drawing/2014/main" id="{2A87148B-F2AC-E76C-37F9-A3804B91CE94}"/>
              </a:ext>
            </a:extLst>
          </p:cNvPr>
          <p:cNvSpPr>
            <a:spLocks noGrp="1"/>
          </p:cNvSpPr>
          <p:nvPr>
            <p:ph idx="1"/>
          </p:nvPr>
        </p:nvSpPr>
        <p:spPr>
          <a:xfrm>
            <a:off x="259492" y="1124465"/>
            <a:ext cx="10601991" cy="5572897"/>
          </a:xfrm>
        </p:spPr>
        <p:txBody>
          <a:bodyPr>
            <a:normAutofit/>
          </a:bodyPr>
          <a:lstStyle/>
          <a:p>
            <a:r>
              <a:rPr lang="en-US" b="1" dirty="0">
                <a:solidFill>
                  <a:schemeClr val="accent6">
                    <a:lumMod val="75000"/>
                  </a:schemeClr>
                </a:solidFill>
              </a:rPr>
              <a:t>Public Law: </a:t>
            </a:r>
            <a:r>
              <a:rPr lang="en-US" i="1" dirty="0"/>
              <a:t>Area of Law that regulates activities between a state and its citizens.</a:t>
            </a:r>
          </a:p>
          <a:p>
            <a:pPr>
              <a:buFontTx/>
              <a:buChar char="-"/>
            </a:pPr>
            <a:r>
              <a:rPr lang="en-US" dirty="0"/>
              <a:t>Administrative Law</a:t>
            </a:r>
          </a:p>
          <a:p>
            <a:pPr>
              <a:buFontTx/>
              <a:buChar char="-"/>
            </a:pPr>
            <a:r>
              <a:rPr lang="en-US" dirty="0"/>
              <a:t>Criminal Law </a:t>
            </a:r>
          </a:p>
          <a:p>
            <a:r>
              <a:rPr lang="en-US" b="1" dirty="0">
                <a:solidFill>
                  <a:schemeClr val="accent6">
                    <a:lumMod val="75000"/>
                  </a:schemeClr>
                </a:solidFill>
              </a:rPr>
              <a:t>Private Law: </a:t>
            </a:r>
            <a:r>
              <a:rPr lang="en-US" i="1" dirty="0"/>
              <a:t>Area of Law that regulates disputes between individuals, businesses, or organizations sometimes referred to as Civil Law</a:t>
            </a:r>
          </a:p>
          <a:p>
            <a:pPr>
              <a:buFontTx/>
              <a:buChar char="-"/>
            </a:pPr>
            <a:r>
              <a:rPr lang="en-US" dirty="0"/>
              <a:t>Family Law</a:t>
            </a:r>
          </a:p>
          <a:p>
            <a:pPr>
              <a:buFontTx/>
              <a:buChar char="-"/>
            </a:pPr>
            <a:r>
              <a:rPr lang="en-US" dirty="0"/>
              <a:t>Contract Law</a:t>
            </a:r>
          </a:p>
          <a:p>
            <a:pPr>
              <a:buFontTx/>
              <a:buChar char="-"/>
            </a:pPr>
            <a:r>
              <a:rPr lang="en-US" dirty="0"/>
              <a:t>Tort Law</a:t>
            </a:r>
          </a:p>
          <a:p>
            <a:pPr marL="0" indent="0">
              <a:buNone/>
            </a:pPr>
            <a:endParaRPr lang="en-US" dirty="0"/>
          </a:p>
          <a:p>
            <a:pPr marL="0" indent="0">
              <a:buNone/>
            </a:pPr>
            <a:r>
              <a:rPr lang="en-US" dirty="0"/>
              <a:t>Go to our website to examine your Categories of Law </a:t>
            </a:r>
            <a:r>
              <a:rPr lang="en-US"/>
              <a:t>Presentation Assignments.</a:t>
            </a:r>
            <a:endParaRPr lang="en-US" dirty="0"/>
          </a:p>
        </p:txBody>
      </p:sp>
    </p:spTree>
    <p:extLst>
      <p:ext uri="{BB962C8B-B14F-4D97-AF65-F5344CB8AC3E}">
        <p14:creationId xmlns:p14="http://schemas.microsoft.com/office/powerpoint/2010/main" val="259007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5892-BDA6-3A4C-E19A-64866A4A6245}"/>
              </a:ext>
            </a:extLst>
          </p:cNvPr>
          <p:cNvSpPr>
            <a:spLocks noGrp="1"/>
          </p:cNvSpPr>
          <p:nvPr>
            <p:ph type="title"/>
          </p:nvPr>
        </p:nvSpPr>
        <p:spPr/>
        <p:txBody>
          <a:bodyPr/>
          <a:lstStyle/>
          <a:p>
            <a:pPr algn="ctr"/>
            <a:r>
              <a:rPr lang="en-US" b="1" dirty="0"/>
              <a:t>Part 1:</a:t>
            </a:r>
            <a:r>
              <a:rPr lang="en-US" dirty="0"/>
              <a:t>primary sources OF Canadian law</a:t>
            </a:r>
          </a:p>
        </p:txBody>
      </p:sp>
      <p:sp>
        <p:nvSpPr>
          <p:cNvPr id="3" name="Content Placeholder 2">
            <a:extLst>
              <a:ext uri="{FF2B5EF4-FFF2-40B4-BE49-F238E27FC236}">
                <a16:creationId xmlns:a16="http://schemas.microsoft.com/office/drawing/2014/main" id="{62C6FB2D-5F96-358B-E521-9BCABA7E8332}"/>
              </a:ext>
            </a:extLst>
          </p:cNvPr>
          <p:cNvSpPr>
            <a:spLocks noGrp="1"/>
          </p:cNvSpPr>
          <p:nvPr>
            <p:ph idx="1"/>
          </p:nvPr>
        </p:nvSpPr>
        <p:spPr/>
        <p:txBody>
          <a:bodyPr>
            <a:normAutofit/>
          </a:bodyPr>
          <a:lstStyle/>
          <a:p>
            <a:r>
              <a:rPr lang="en-US" sz="2400" dirty="0"/>
              <a:t>Parts of the legal system that have the longest historical development and represent the system’s cumulative values, beliefs and principles.</a:t>
            </a:r>
          </a:p>
          <a:p>
            <a:pPr marL="457200" indent="-457200">
              <a:buAutoNum type="arabicPeriod"/>
            </a:pPr>
            <a:r>
              <a:rPr lang="en-US" sz="2400" dirty="0">
                <a:solidFill>
                  <a:schemeClr val="accent6">
                    <a:lumMod val="75000"/>
                  </a:schemeClr>
                </a:solidFill>
              </a:rPr>
              <a:t>Religion and Morality</a:t>
            </a:r>
          </a:p>
          <a:p>
            <a:pPr marL="457200" indent="-457200">
              <a:buAutoNum type="arabicPeriod"/>
            </a:pPr>
            <a:r>
              <a:rPr lang="en-US" sz="2400" dirty="0">
                <a:solidFill>
                  <a:schemeClr val="accent6">
                    <a:lumMod val="75000"/>
                  </a:schemeClr>
                </a:solidFill>
              </a:rPr>
              <a:t>Historical Influences </a:t>
            </a:r>
          </a:p>
          <a:p>
            <a:pPr marL="457200" indent="-457200">
              <a:buAutoNum type="arabicPeriod"/>
            </a:pPr>
            <a:r>
              <a:rPr lang="en-US" sz="2400" dirty="0">
                <a:solidFill>
                  <a:schemeClr val="accent6">
                    <a:lumMod val="75000"/>
                  </a:schemeClr>
                </a:solidFill>
              </a:rPr>
              <a:t>Customs and Conventions</a:t>
            </a:r>
          </a:p>
        </p:txBody>
      </p:sp>
    </p:spTree>
    <p:extLst>
      <p:ext uri="{BB962C8B-B14F-4D97-AF65-F5344CB8AC3E}">
        <p14:creationId xmlns:p14="http://schemas.microsoft.com/office/powerpoint/2010/main" val="238818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3E91-9238-1DC3-A303-BDD8E826632C}"/>
              </a:ext>
            </a:extLst>
          </p:cNvPr>
          <p:cNvSpPr>
            <a:spLocks noGrp="1"/>
          </p:cNvSpPr>
          <p:nvPr>
            <p:ph type="title"/>
          </p:nvPr>
        </p:nvSpPr>
        <p:spPr>
          <a:xfrm>
            <a:off x="964382" y="147475"/>
            <a:ext cx="9810604" cy="861798"/>
          </a:xfrm>
        </p:spPr>
        <p:txBody>
          <a:bodyPr>
            <a:normAutofit fontScale="90000"/>
          </a:bodyPr>
          <a:lstStyle/>
          <a:p>
            <a:pPr algn="ctr"/>
            <a:r>
              <a:rPr lang="en-US" dirty="0"/>
              <a:t>1. Religion and MORALITY - Christianity</a:t>
            </a:r>
          </a:p>
        </p:txBody>
      </p:sp>
      <p:sp>
        <p:nvSpPr>
          <p:cNvPr id="3" name="Content Placeholder 2">
            <a:extLst>
              <a:ext uri="{FF2B5EF4-FFF2-40B4-BE49-F238E27FC236}">
                <a16:creationId xmlns:a16="http://schemas.microsoft.com/office/drawing/2014/main" id="{3E331931-9628-DBE2-6481-BD28538E2E98}"/>
              </a:ext>
            </a:extLst>
          </p:cNvPr>
          <p:cNvSpPr>
            <a:spLocks noGrp="1"/>
          </p:cNvSpPr>
          <p:nvPr>
            <p:ph idx="1"/>
          </p:nvPr>
        </p:nvSpPr>
        <p:spPr>
          <a:xfrm>
            <a:off x="172888" y="1158356"/>
            <a:ext cx="11837880" cy="1451818"/>
          </a:xfrm>
        </p:spPr>
        <p:txBody>
          <a:bodyPr>
            <a:normAutofit/>
          </a:bodyPr>
          <a:lstStyle/>
          <a:p>
            <a:r>
              <a:rPr lang="en-US" sz="1900" dirty="0"/>
              <a:t>Missionaries came to Canada in 16</a:t>
            </a:r>
            <a:r>
              <a:rPr lang="en-US" sz="1900" baseline="30000" dirty="0"/>
              <a:t>th</a:t>
            </a:r>
            <a:r>
              <a:rPr lang="en-US" sz="1900" dirty="0"/>
              <a:t> and 17</a:t>
            </a:r>
            <a:r>
              <a:rPr lang="en-US" sz="1900" baseline="30000" dirty="0"/>
              <a:t>th</a:t>
            </a:r>
            <a:r>
              <a:rPr lang="en-US" sz="1900" dirty="0"/>
              <a:t> Centuries brought with them their beliefs and practices.</a:t>
            </a:r>
          </a:p>
          <a:p>
            <a:r>
              <a:rPr lang="en-CA" sz="1900" b="1" dirty="0"/>
              <a:t>You swear (or affirm) that the evidence to be given by you touching the matters in question between the parties to this proceeding shall be the truth, the whole truth, and nothing but the truth. (</a:t>
            </a:r>
            <a:r>
              <a:rPr lang="en-CA" sz="1900" dirty="0"/>
              <a:t>you do not need a bible in Ontario for this</a:t>
            </a:r>
            <a:r>
              <a:rPr lang="en-CA" sz="1900" b="1" dirty="0"/>
              <a:t>)</a:t>
            </a:r>
            <a:endParaRPr lang="en-US" sz="1900" dirty="0"/>
          </a:p>
        </p:txBody>
      </p:sp>
      <p:graphicFrame>
        <p:nvGraphicFramePr>
          <p:cNvPr id="4" name="Table 4">
            <a:extLst>
              <a:ext uri="{FF2B5EF4-FFF2-40B4-BE49-F238E27FC236}">
                <a16:creationId xmlns:a16="http://schemas.microsoft.com/office/drawing/2014/main" id="{A1EA265F-2FD2-CECC-B024-1D8858445BAF}"/>
              </a:ext>
            </a:extLst>
          </p:cNvPr>
          <p:cNvGraphicFramePr>
            <a:graphicFrameLocks noGrp="1"/>
          </p:cNvGraphicFramePr>
          <p:nvPr>
            <p:extLst>
              <p:ext uri="{D42A27DB-BD31-4B8C-83A1-F6EECF244321}">
                <p14:modId xmlns:p14="http://schemas.microsoft.com/office/powerpoint/2010/main" val="1750576553"/>
              </p:ext>
            </p:extLst>
          </p:nvPr>
        </p:nvGraphicFramePr>
        <p:xfrm>
          <a:off x="407772" y="3168189"/>
          <a:ext cx="10602098" cy="3114040"/>
        </p:xfrm>
        <a:graphic>
          <a:graphicData uri="http://schemas.openxmlformats.org/drawingml/2006/table">
            <a:tbl>
              <a:tblPr firstRow="1" bandRow="1">
                <a:tableStyleId>{2A488322-F2BA-4B5B-9748-0D474271808F}</a:tableStyleId>
              </a:tblPr>
              <a:tblGrid>
                <a:gridCol w="5301049">
                  <a:extLst>
                    <a:ext uri="{9D8B030D-6E8A-4147-A177-3AD203B41FA5}">
                      <a16:colId xmlns:a16="http://schemas.microsoft.com/office/drawing/2014/main" val="2542801906"/>
                    </a:ext>
                  </a:extLst>
                </a:gridCol>
                <a:gridCol w="5301049">
                  <a:extLst>
                    <a:ext uri="{9D8B030D-6E8A-4147-A177-3AD203B41FA5}">
                      <a16:colId xmlns:a16="http://schemas.microsoft.com/office/drawing/2014/main" val="3102501307"/>
                    </a:ext>
                  </a:extLst>
                </a:gridCol>
              </a:tblGrid>
              <a:tr h="370840">
                <a:tc>
                  <a:txBody>
                    <a:bodyPr/>
                    <a:lstStyle/>
                    <a:p>
                      <a:r>
                        <a:rPr lang="en-US" dirty="0"/>
                        <a:t>Excepts from the 10 Commandments</a:t>
                      </a:r>
                    </a:p>
                  </a:txBody>
                  <a:tcPr/>
                </a:tc>
                <a:tc>
                  <a:txBody>
                    <a:bodyPr/>
                    <a:lstStyle/>
                    <a:p>
                      <a:r>
                        <a:rPr lang="en-US" dirty="0"/>
                        <a:t>Excerpts from Canada’s Criminal Code</a:t>
                      </a:r>
                    </a:p>
                  </a:txBody>
                  <a:tcPr/>
                </a:tc>
                <a:extLst>
                  <a:ext uri="{0D108BD9-81ED-4DB2-BD59-A6C34878D82A}">
                    <a16:rowId xmlns:a16="http://schemas.microsoft.com/office/drawing/2014/main" val="2892432760"/>
                  </a:ext>
                </a:extLst>
              </a:tr>
              <a:tr h="370840">
                <a:tc>
                  <a:txBody>
                    <a:bodyPr/>
                    <a:lstStyle/>
                    <a:p>
                      <a:r>
                        <a:rPr lang="en-US" dirty="0"/>
                        <a:t>#5 Thou shalt not kill</a:t>
                      </a:r>
                    </a:p>
                  </a:txBody>
                  <a:tcPr/>
                </a:tc>
                <a:tc>
                  <a:txBody>
                    <a:bodyPr/>
                    <a:lstStyle/>
                    <a:p>
                      <a:r>
                        <a:rPr lang="en-US" dirty="0"/>
                        <a:t>s.235(1) Every one who commits first degree murder or second degree murder is </a:t>
                      </a:r>
                      <a:r>
                        <a:rPr lang="en-US" dirty="0" err="1"/>
                        <a:t>gulty</a:t>
                      </a:r>
                      <a:r>
                        <a:rPr lang="en-US" dirty="0"/>
                        <a:t> of an indictable offence and shall be sentenced to imprisonment for life.</a:t>
                      </a:r>
                    </a:p>
                  </a:txBody>
                  <a:tcPr/>
                </a:tc>
                <a:extLst>
                  <a:ext uri="{0D108BD9-81ED-4DB2-BD59-A6C34878D82A}">
                    <a16:rowId xmlns:a16="http://schemas.microsoft.com/office/drawing/2014/main" val="3507923595"/>
                  </a:ext>
                </a:extLst>
              </a:tr>
              <a:tr h="370840">
                <a:tc>
                  <a:txBody>
                    <a:bodyPr/>
                    <a:lstStyle/>
                    <a:p>
                      <a:r>
                        <a:rPr lang="en-US" dirty="0"/>
                        <a:t>#7 Thou shalt not steal</a:t>
                      </a:r>
                    </a:p>
                  </a:txBody>
                  <a:tcPr/>
                </a:tc>
                <a:tc>
                  <a:txBody>
                    <a:bodyPr/>
                    <a:lstStyle/>
                    <a:p>
                      <a:r>
                        <a:rPr lang="en-US" dirty="0"/>
                        <a:t>s. 344 Every person who commits robbery is guilty of an indictable offence and liable…to imprisonment for life</a:t>
                      </a:r>
                    </a:p>
                  </a:txBody>
                  <a:tcPr/>
                </a:tc>
                <a:extLst>
                  <a:ext uri="{0D108BD9-81ED-4DB2-BD59-A6C34878D82A}">
                    <a16:rowId xmlns:a16="http://schemas.microsoft.com/office/drawing/2014/main" val="1573472221"/>
                  </a:ext>
                </a:extLst>
              </a:tr>
              <a:tr h="370840">
                <a:tc>
                  <a:txBody>
                    <a:bodyPr/>
                    <a:lstStyle/>
                    <a:p>
                      <a:r>
                        <a:rPr lang="en-US" dirty="0"/>
                        <a:t>#8 Thou Shalt not bear false witness against thy </a:t>
                      </a:r>
                      <a:r>
                        <a:rPr lang="en-US" dirty="0" err="1"/>
                        <a:t>neighbour</a:t>
                      </a:r>
                      <a:endParaRPr lang="en-US" dirty="0"/>
                    </a:p>
                  </a:txBody>
                  <a:tcPr/>
                </a:tc>
                <a:tc>
                  <a:txBody>
                    <a:bodyPr/>
                    <a:lstStyle/>
                    <a:p>
                      <a:r>
                        <a:rPr lang="en-US" dirty="0"/>
                        <a:t>s. 132 Every one who commits perjury is guilty of an indictable offence and liable to imprisonment for a term not exceeding fourteen years.</a:t>
                      </a:r>
                    </a:p>
                  </a:txBody>
                  <a:tcPr/>
                </a:tc>
                <a:extLst>
                  <a:ext uri="{0D108BD9-81ED-4DB2-BD59-A6C34878D82A}">
                    <a16:rowId xmlns:a16="http://schemas.microsoft.com/office/drawing/2014/main" val="3707482334"/>
                  </a:ext>
                </a:extLst>
              </a:tr>
            </a:tbl>
          </a:graphicData>
        </a:graphic>
      </p:graphicFrame>
      <p:sp>
        <p:nvSpPr>
          <p:cNvPr id="5" name="TextBox 4">
            <a:extLst>
              <a:ext uri="{FF2B5EF4-FFF2-40B4-BE49-F238E27FC236}">
                <a16:creationId xmlns:a16="http://schemas.microsoft.com/office/drawing/2014/main" id="{AA3D2B56-F6C5-D30C-54A5-872759A2C6C2}"/>
              </a:ext>
            </a:extLst>
          </p:cNvPr>
          <p:cNvSpPr txBox="1"/>
          <p:nvPr/>
        </p:nvSpPr>
        <p:spPr>
          <a:xfrm>
            <a:off x="2835822" y="2532957"/>
            <a:ext cx="5745997" cy="523220"/>
          </a:xfrm>
          <a:prstGeom prst="rect">
            <a:avLst/>
          </a:prstGeom>
          <a:noFill/>
        </p:spPr>
        <p:txBody>
          <a:bodyPr wrap="none" rtlCol="0">
            <a:spAutoFit/>
          </a:bodyPr>
          <a:lstStyle/>
          <a:p>
            <a:r>
              <a:rPr lang="en-US" sz="2800" u="sng" dirty="0"/>
              <a:t>10 Commandments and Canadian Law</a:t>
            </a:r>
          </a:p>
        </p:txBody>
      </p:sp>
    </p:spTree>
    <p:extLst>
      <p:ext uri="{BB962C8B-B14F-4D97-AF65-F5344CB8AC3E}">
        <p14:creationId xmlns:p14="http://schemas.microsoft.com/office/powerpoint/2010/main" val="265688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EC3FE92E-FF21-46DB-BE36-B3A5D4149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9DFFEE-526A-4D56-A70C-EADE7289B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34301-EB9F-2EE0-37A5-E101C3E35381}"/>
              </a:ext>
            </a:extLst>
          </p:cNvPr>
          <p:cNvSpPr>
            <a:spLocks noGrp="1"/>
          </p:cNvSpPr>
          <p:nvPr>
            <p:ph type="title"/>
          </p:nvPr>
        </p:nvSpPr>
        <p:spPr>
          <a:xfrm>
            <a:off x="1191126" y="979714"/>
            <a:ext cx="5320206" cy="2807540"/>
          </a:xfrm>
        </p:spPr>
        <p:txBody>
          <a:bodyPr vert="horz" lIns="91440" tIns="45720" rIns="91440" bIns="45720" rtlCol="0" anchor="b">
            <a:normAutofit/>
          </a:bodyPr>
          <a:lstStyle/>
          <a:p>
            <a:pPr algn="ctr"/>
            <a:r>
              <a:rPr lang="en-US" dirty="0"/>
              <a:t>Lord’s Day act</a:t>
            </a:r>
          </a:p>
        </p:txBody>
      </p:sp>
      <p:pic>
        <p:nvPicPr>
          <p:cNvPr id="5" name="Content Placeholder 4" descr="A newspaper with text&#10;&#10;Description automatically generated with low confidence">
            <a:extLst>
              <a:ext uri="{FF2B5EF4-FFF2-40B4-BE49-F238E27FC236}">
                <a16:creationId xmlns:a16="http://schemas.microsoft.com/office/drawing/2014/main" id="{D9A9CC8B-A6EA-8FF2-C224-9AA35B91A217}"/>
              </a:ext>
            </a:extLst>
          </p:cNvPr>
          <p:cNvPicPr>
            <a:picLocks noGrp="1" noChangeAspect="1"/>
          </p:cNvPicPr>
          <p:nvPr>
            <p:ph idx="1"/>
          </p:nvPr>
        </p:nvPicPr>
        <p:blipFill rotWithShape="1">
          <a:blip r:embed="rId5"/>
          <a:srcRect r="-1" b="204"/>
          <a:stretch/>
        </p:blipFill>
        <p:spPr>
          <a:xfrm>
            <a:off x="7616215" y="-23854"/>
            <a:ext cx="4575785" cy="6892740"/>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
        <p:nvSpPr>
          <p:cNvPr id="6" name="TextBox 5">
            <a:extLst>
              <a:ext uri="{FF2B5EF4-FFF2-40B4-BE49-F238E27FC236}">
                <a16:creationId xmlns:a16="http://schemas.microsoft.com/office/drawing/2014/main" id="{AFE5A4FA-8ED1-7130-8540-16F96EDBEF5C}"/>
              </a:ext>
            </a:extLst>
          </p:cNvPr>
          <p:cNvSpPr txBox="1"/>
          <p:nvPr/>
        </p:nvSpPr>
        <p:spPr>
          <a:xfrm>
            <a:off x="665131" y="4057650"/>
            <a:ext cx="6652373" cy="2031325"/>
          </a:xfrm>
          <a:prstGeom prst="rect">
            <a:avLst/>
          </a:prstGeom>
          <a:noFill/>
        </p:spPr>
        <p:txBody>
          <a:bodyPr wrap="square" rtlCol="0">
            <a:spAutoFit/>
          </a:bodyPr>
          <a:lstStyle/>
          <a:p>
            <a:r>
              <a:rPr lang="en-US" dirty="0">
                <a:solidFill>
                  <a:schemeClr val="accent6">
                    <a:lumMod val="75000"/>
                  </a:schemeClr>
                </a:solidFill>
              </a:rPr>
              <a:t>The Lord’s Day act was challenged and abolished in 1982 after the Charter of Rights and Freedoms came into affect. Clearly if you were not a Christian and were forbade from doing business based on Religion on Sundays, your rights were being violated under Section 2a of The Charter. </a:t>
            </a:r>
          </a:p>
          <a:p>
            <a:endParaRPr lang="en-US" dirty="0">
              <a:solidFill>
                <a:schemeClr val="accent6">
                  <a:lumMod val="75000"/>
                </a:schemeClr>
              </a:solidFill>
            </a:endParaRPr>
          </a:p>
          <a:p>
            <a:r>
              <a:rPr lang="en-US" dirty="0">
                <a:solidFill>
                  <a:schemeClr val="accent6">
                    <a:lumMod val="75000"/>
                  </a:schemeClr>
                </a:solidFill>
              </a:rPr>
              <a:t>- As Canada has become more diverse, laws have changed.</a:t>
            </a:r>
          </a:p>
        </p:txBody>
      </p:sp>
    </p:spTree>
    <p:extLst>
      <p:ext uri="{BB962C8B-B14F-4D97-AF65-F5344CB8AC3E}">
        <p14:creationId xmlns:p14="http://schemas.microsoft.com/office/powerpoint/2010/main" val="202446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B52E493E-0B27-4F3C-AA01-17F0A2564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042" y="1"/>
            <a:ext cx="7354956"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50BDC2-ADA5-73A4-2339-F60888DF61E6}"/>
              </a:ext>
            </a:extLst>
          </p:cNvPr>
          <p:cNvSpPr>
            <a:spLocks noGrp="1"/>
          </p:cNvSpPr>
          <p:nvPr>
            <p:ph type="title"/>
          </p:nvPr>
        </p:nvSpPr>
        <p:spPr>
          <a:xfrm>
            <a:off x="7166335" y="609601"/>
            <a:ext cx="3937094" cy="1216024"/>
          </a:xfrm>
        </p:spPr>
        <p:txBody>
          <a:bodyPr>
            <a:normAutofit fontScale="90000"/>
          </a:bodyPr>
          <a:lstStyle/>
          <a:p>
            <a:pPr algn="ctr">
              <a:lnSpc>
                <a:spcPct val="100000"/>
              </a:lnSpc>
            </a:pPr>
            <a:r>
              <a:rPr lang="en-US" sz="2200" dirty="0"/>
              <a:t>#2. historical -Indigenous Peoples and LEGAL INFLUENCE </a:t>
            </a:r>
          </a:p>
        </p:txBody>
      </p:sp>
      <p:pic>
        <p:nvPicPr>
          <p:cNvPr id="5" name="Picture 4" descr="Diagram&#10;&#10;Description automatically generated with low confidence">
            <a:extLst>
              <a:ext uri="{FF2B5EF4-FFF2-40B4-BE49-F238E27FC236}">
                <a16:creationId xmlns:a16="http://schemas.microsoft.com/office/drawing/2014/main" id="{E5C980CD-0ECA-DF89-E744-BE960DF8BF3A}"/>
              </a:ext>
            </a:extLst>
          </p:cNvPr>
          <p:cNvPicPr>
            <a:picLocks noChangeAspect="1"/>
          </p:cNvPicPr>
          <p:nvPr/>
        </p:nvPicPr>
        <p:blipFill rotWithShape="1">
          <a:blip r:embed="rId2"/>
          <a:srcRect l="16167" r="15852" b="-1"/>
          <a:stretch/>
        </p:blipFill>
        <p:spPr>
          <a:xfrm>
            <a:off x="5" y="1"/>
            <a:ext cx="6286496" cy="6857999"/>
          </a:xfrm>
          <a:custGeom>
            <a:avLst/>
            <a:gdLst/>
            <a:ahLst/>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pic>
      <p:sp>
        <p:nvSpPr>
          <p:cNvPr id="3" name="Content Placeholder 2">
            <a:extLst>
              <a:ext uri="{FF2B5EF4-FFF2-40B4-BE49-F238E27FC236}">
                <a16:creationId xmlns:a16="http://schemas.microsoft.com/office/drawing/2014/main" id="{2CE012BA-A785-FF4A-9AB3-AB9CF7DC0327}"/>
              </a:ext>
            </a:extLst>
          </p:cNvPr>
          <p:cNvSpPr>
            <a:spLocks noGrp="1"/>
          </p:cNvSpPr>
          <p:nvPr>
            <p:ph idx="1"/>
          </p:nvPr>
        </p:nvSpPr>
        <p:spPr>
          <a:xfrm>
            <a:off x="6286501" y="2141378"/>
            <a:ext cx="5643562" cy="4107021"/>
          </a:xfrm>
        </p:spPr>
        <p:txBody>
          <a:bodyPr>
            <a:normAutofit/>
          </a:bodyPr>
          <a:lstStyle/>
          <a:p>
            <a:pPr>
              <a:lnSpc>
                <a:spcPct val="90000"/>
              </a:lnSpc>
            </a:pPr>
            <a:r>
              <a:rPr lang="en-US" sz="1800" dirty="0"/>
              <a:t>Legal tradition in Indigenous communities is passed down by elders through stories.</a:t>
            </a:r>
          </a:p>
          <a:p>
            <a:pPr>
              <a:lnSpc>
                <a:spcPct val="90000"/>
              </a:lnSpc>
            </a:pPr>
            <a:r>
              <a:rPr lang="en-US" sz="1800" dirty="0"/>
              <a:t>However, they often did not write these laws down the same way Europeans did, but this did not make them any less important.</a:t>
            </a:r>
          </a:p>
          <a:p>
            <a:pPr>
              <a:lnSpc>
                <a:spcPct val="90000"/>
              </a:lnSpc>
            </a:pPr>
            <a:r>
              <a:rPr lang="en-US" sz="1800" b="1" dirty="0"/>
              <a:t>1142 CE </a:t>
            </a:r>
            <a:r>
              <a:rPr lang="en-US" sz="1800" dirty="0"/>
              <a:t>The Confederacy was established by the Mohawk, Seneca, Onondaga, and Cayuga. It took 40 years to create. The union bout together the tribes in a formal constitution called Gayanashagowa or “great binding law”. It provided checks and balances giving everyone a voice in tribal affairs and made it so if a chief wasn’t acting in the best interests of the people they could be removed. This was referenced by bot the US Constitution and the Charter of the United Nations.</a:t>
            </a:r>
          </a:p>
        </p:txBody>
      </p:sp>
    </p:spTree>
    <p:extLst>
      <p:ext uri="{BB962C8B-B14F-4D97-AF65-F5344CB8AC3E}">
        <p14:creationId xmlns:p14="http://schemas.microsoft.com/office/powerpoint/2010/main" val="187029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03D9-C4B3-D135-43F4-88BA6650CFEC}"/>
              </a:ext>
            </a:extLst>
          </p:cNvPr>
          <p:cNvSpPr>
            <a:spLocks noGrp="1"/>
          </p:cNvSpPr>
          <p:nvPr>
            <p:ph type="title"/>
          </p:nvPr>
        </p:nvSpPr>
        <p:spPr/>
        <p:txBody>
          <a:bodyPr/>
          <a:lstStyle/>
          <a:p>
            <a:r>
              <a:rPr lang="en-US" dirty="0"/>
              <a:t>Some Legal Highlights</a:t>
            </a:r>
          </a:p>
        </p:txBody>
      </p:sp>
      <p:sp>
        <p:nvSpPr>
          <p:cNvPr id="3" name="Content Placeholder 2">
            <a:extLst>
              <a:ext uri="{FF2B5EF4-FFF2-40B4-BE49-F238E27FC236}">
                <a16:creationId xmlns:a16="http://schemas.microsoft.com/office/drawing/2014/main" id="{D98E19F8-C1D2-AFCA-F076-3D7E115E8527}"/>
              </a:ext>
            </a:extLst>
          </p:cNvPr>
          <p:cNvSpPr>
            <a:spLocks noGrp="1"/>
          </p:cNvSpPr>
          <p:nvPr>
            <p:ph idx="1"/>
          </p:nvPr>
        </p:nvSpPr>
        <p:spPr>
          <a:xfrm>
            <a:off x="543697" y="1825624"/>
            <a:ext cx="10317786" cy="4428753"/>
          </a:xfrm>
        </p:spPr>
        <p:txBody>
          <a:bodyPr>
            <a:normAutofit fontScale="92500" lnSpcReduction="20000"/>
          </a:bodyPr>
          <a:lstStyle/>
          <a:p>
            <a:pPr marL="0" indent="0">
              <a:buNone/>
            </a:pPr>
            <a:r>
              <a:rPr lang="en-US" dirty="0"/>
              <a:t>Under the </a:t>
            </a:r>
            <a:r>
              <a:rPr lang="en-US" b="1" u="sng" dirty="0">
                <a:solidFill>
                  <a:schemeClr val="accent6">
                    <a:lumMod val="75000"/>
                  </a:schemeClr>
                </a:solidFill>
              </a:rPr>
              <a:t>Indian Act </a:t>
            </a:r>
            <a:r>
              <a:rPr lang="en-US" dirty="0"/>
              <a:t>(</a:t>
            </a:r>
            <a:r>
              <a:rPr lang="en-US" b="1" dirty="0"/>
              <a:t>awful name</a:t>
            </a:r>
            <a:r>
              <a:rPr lang="en-US" dirty="0"/>
              <a:t>)</a:t>
            </a:r>
          </a:p>
          <a:p>
            <a:r>
              <a:rPr lang="en-CA" dirty="0"/>
              <a:t>The </a:t>
            </a:r>
            <a:r>
              <a:rPr lang="en-CA" i="1" dirty="0"/>
              <a:t>Indian Act </a:t>
            </a:r>
            <a:r>
              <a:rPr lang="en-CA" dirty="0"/>
              <a:t>of 1876 dismantled traditional systems of governance and imposed external controls — in the form of local Indian agents and the federal bureaucracy of the Department of Indian Affairs on individuals and communities.</a:t>
            </a:r>
          </a:p>
          <a:p>
            <a:r>
              <a:rPr lang="en-CA" dirty="0"/>
              <a:t>Indigenous peoples saw their rights to self-government affirmed in the​</a:t>
            </a:r>
            <a:r>
              <a:rPr lang="en-CA" i="1" dirty="0"/>
              <a:t>Constitution Act, 1982</a:t>
            </a:r>
          </a:p>
          <a:p>
            <a:r>
              <a:rPr lang="en-CA" dirty="0"/>
              <a:t> First Nations have made successful sectoral arrangements allowing for greater governance powers not provided under the </a:t>
            </a:r>
            <a:r>
              <a:rPr lang="en-CA" i="1" dirty="0"/>
              <a:t>Indian Act</a:t>
            </a:r>
            <a:r>
              <a:rPr lang="en-CA" dirty="0"/>
              <a:t>. Some examples include: </a:t>
            </a:r>
            <a:r>
              <a:rPr lang="en-CA" i="1" dirty="0"/>
              <a:t>First Nations Land Management Act</a:t>
            </a:r>
            <a:r>
              <a:rPr lang="en-CA" dirty="0"/>
              <a:t> (1999), </a:t>
            </a:r>
            <a:r>
              <a:rPr lang="en-CA" i="1" dirty="0"/>
              <a:t>First Nations Fiscal Management Act</a:t>
            </a:r>
            <a:r>
              <a:rPr lang="en-CA" dirty="0"/>
              <a:t> (2005), </a:t>
            </a:r>
            <a:r>
              <a:rPr lang="en-CA" i="1" dirty="0"/>
              <a:t>First Nations Oil and Gas and Moneys Management Act</a:t>
            </a:r>
            <a:r>
              <a:rPr lang="en-CA" dirty="0"/>
              <a:t> (2005), </a:t>
            </a:r>
            <a:r>
              <a:rPr lang="en-CA" i="1" dirty="0"/>
              <a:t>First Nations Commercial and Industrial Development Act</a:t>
            </a:r>
            <a:r>
              <a:rPr lang="en-CA" dirty="0"/>
              <a:t> (2006), and </a:t>
            </a:r>
            <a:r>
              <a:rPr lang="en-CA" i="1" dirty="0"/>
              <a:t>First Nation Property Ownership Act</a:t>
            </a:r>
            <a:r>
              <a:rPr lang="en-CA" dirty="0"/>
              <a:t> (2009)</a:t>
            </a:r>
          </a:p>
          <a:p>
            <a:r>
              <a:rPr lang="en-CA" dirty="0"/>
              <a:t> In 2011, Parliament passed the </a:t>
            </a:r>
            <a:r>
              <a:rPr lang="en-CA" i="1" dirty="0"/>
              <a:t>Gender Equity in Indian Registration Act</a:t>
            </a:r>
            <a:r>
              <a:rPr lang="en-CA" dirty="0"/>
              <a:t>, also known as Bill C-3 which grants status to grandchildren of women who regained status in 1985. </a:t>
            </a:r>
          </a:p>
          <a:p>
            <a:r>
              <a:rPr lang="en-CA" dirty="0"/>
              <a:t>One part of Bill S-3 came into effect on 22 December 2017. Among other provisions, the amendment enables more people to pass down their status to their descendants and reinstate status to those who lost it before 1985. </a:t>
            </a:r>
          </a:p>
        </p:txBody>
      </p:sp>
    </p:spTree>
    <p:extLst>
      <p:ext uri="{BB962C8B-B14F-4D97-AF65-F5344CB8AC3E}">
        <p14:creationId xmlns:p14="http://schemas.microsoft.com/office/powerpoint/2010/main" val="107159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041F-7A00-C511-4B53-FA2F0400ED32}"/>
              </a:ext>
            </a:extLst>
          </p:cNvPr>
          <p:cNvSpPr>
            <a:spLocks noGrp="1"/>
          </p:cNvSpPr>
          <p:nvPr>
            <p:ph type="title"/>
          </p:nvPr>
        </p:nvSpPr>
        <p:spPr/>
        <p:txBody>
          <a:bodyPr/>
          <a:lstStyle/>
          <a:p>
            <a:pPr algn="ctr"/>
            <a:r>
              <a:rPr lang="en-US" dirty="0"/>
              <a:t>#2. Historical - ANCIENT influences </a:t>
            </a:r>
          </a:p>
        </p:txBody>
      </p:sp>
      <p:sp>
        <p:nvSpPr>
          <p:cNvPr id="3" name="Content Placeholder 2">
            <a:extLst>
              <a:ext uri="{FF2B5EF4-FFF2-40B4-BE49-F238E27FC236}">
                <a16:creationId xmlns:a16="http://schemas.microsoft.com/office/drawing/2014/main" id="{D458C60B-60BE-0C51-DD61-F747AD9A481A}"/>
              </a:ext>
            </a:extLst>
          </p:cNvPr>
          <p:cNvSpPr>
            <a:spLocks noGrp="1"/>
          </p:cNvSpPr>
          <p:nvPr>
            <p:ph idx="1"/>
          </p:nvPr>
        </p:nvSpPr>
        <p:spPr/>
        <p:txBody>
          <a:bodyPr/>
          <a:lstStyle/>
          <a:p>
            <a:pPr marL="457200" indent="-457200">
              <a:buAutoNum type="arabicPeriod"/>
            </a:pPr>
            <a:r>
              <a:rPr lang="en-US" dirty="0">
                <a:solidFill>
                  <a:schemeClr val="accent6">
                    <a:lumMod val="75000"/>
                  </a:schemeClr>
                </a:solidFill>
              </a:rPr>
              <a:t>Read the excerpt you have been given that discusses the theory of Justice. </a:t>
            </a:r>
          </a:p>
          <a:p>
            <a:pPr marL="457200" indent="-457200">
              <a:buAutoNum type="arabicPeriod"/>
            </a:pPr>
            <a:r>
              <a:rPr lang="en-US" dirty="0"/>
              <a:t>What was justice for Plato?</a:t>
            </a:r>
          </a:p>
          <a:p>
            <a:pPr marL="457200" indent="-457200">
              <a:buAutoNum type="arabicPeriod"/>
            </a:pPr>
            <a:r>
              <a:rPr lang="en-US" dirty="0"/>
              <a:t>What is the role of the individual?</a:t>
            </a:r>
          </a:p>
          <a:p>
            <a:pPr marL="457200" indent="-457200">
              <a:buAutoNum type="arabicPeriod"/>
            </a:pPr>
            <a:r>
              <a:rPr lang="en-US" dirty="0"/>
              <a:t>What is justice for Aristotle?</a:t>
            </a:r>
          </a:p>
          <a:p>
            <a:pPr marL="457200" indent="-457200">
              <a:buAutoNum type="arabicPeriod"/>
            </a:pPr>
            <a:r>
              <a:rPr lang="en-US" dirty="0"/>
              <a:t>Which do you agree with? Why?</a:t>
            </a:r>
          </a:p>
          <a:p>
            <a:pPr marL="457200" indent="-457200">
              <a:buAutoNum type="arabicPeriod"/>
            </a:pPr>
            <a:r>
              <a:rPr lang="en-US" dirty="0"/>
              <a:t>Epicurus thinks happiness is at the core of justice, do you agree? Why or why not?</a:t>
            </a:r>
          </a:p>
          <a:p>
            <a:pPr marL="457200" indent="-457200">
              <a:buAutoNum type="arabicPeriod"/>
            </a:pPr>
            <a:r>
              <a:rPr lang="en-US" dirty="0"/>
              <a:t>What is justice for you? Write this down and see if it changes by the end of the course (</a:t>
            </a:r>
            <a:r>
              <a:rPr lang="en-US" b="1" dirty="0">
                <a:solidFill>
                  <a:schemeClr val="accent6">
                    <a:lumMod val="75000"/>
                  </a:schemeClr>
                </a:solidFill>
              </a:rPr>
              <a:t>hint: Final Exam Question</a:t>
            </a:r>
            <a:r>
              <a:rPr lang="en-US" dirty="0"/>
              <a:t>)</a:t>
            </a:r>
          </a:p>
        </p:txBody>
      </p:sp>
    </p:spTree>
    <p:extLst>
      <p:ext uri="{BB962C8B-B14F-4D97-AF65-F5344CB8AC3E}">
        <p14:creationId xmlns:p14="http://schemas.microsoft.com/office/powerpoint/2010/main" val="80589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3A44-4755-705B-F39E-C74823148FE9}"/>
              </a:ext>
            </a:extLst>
          </p:cNvPr>
          <p:cNvSpPr>
            <a:spLocks noGrp="1"/>
          </p:cNvSpPr>
          <p:nvPr>
            <p:ph type="title"/>
          </p:nvPr>
        </p:nvSpPr>
        <p:spPr/>
        <p:txBody>
          <a:bodyPr/>
          <a:lstStyle/>
          <a:p>
            <a:pPr algn="ctr"/>
            <a:r>
              <a:rPr lang="en-US" dirty="0"/>
              <a:t>#3. Culture and Customs</a:t>
            </a:r>
          </a:p>
        </p:txBody>
      </p:sp>
      <p:sp>
        <p:nvSpPr>
          <p:cNvPr id="3" name="Content Placeholder 2">
            <a:extLst>
              <a:ext uri="{FF2B5EF4-FFF2-40B4-BE49-F238E27FC236}">
                <a16:creationId xmlns:a16="http://schemas.microsoft.com/office/drawing/2014/main" id="{2C40A026-E0B7-E9A6-2251-B76A4C6CBA99}"/>
              </a:ext>
            </a:extLst>
          </p:cNvPr>
          <p:cNvSpPr>
            <a:spLocks noGrp="1"/>
          </p:cNvSpPr>
          <p:nvPr>
            <p:ph idx="1"/>
          </p:nvPr>
        </p:nvSpPr>
        <p:spPr/>
        <p:txBody>
          <a:bodyPr/>
          <a:lstStyle/>
          <a:p>
            <a:r>
              <a:rPr lang="en-US" dirty="0"/>
              <a:t>Customs are long – established ways of doing something that overtime has acquired the force of law. </a:t>
            </a:r>
            <a:r>
              <a:rPr lang="en-US" b="1" dirty="0">
                <a:solidFill>
                  <a:schemeClr val="accent6">
                    <a:lumMod val="75000"/>
                  </a:schemeClr>
                </a:solidFill>
              </a:rPr>
              <a:t>(Can you think of one?)</a:t>
            </a:r>
          </a:p>
          <a:p>
            <a:r>
              <a:rPr lang="en-US" dirty="0"/>
              <a:t>Conventions are a way of doing something that has been accepted for so long it amounts to an unwritten rule </a:t>
            </a:r>
            <a:r>
              <a:rPr lang="en-US" b="1" dirty="0">
                <a:solidFill>
                  <a:schemeClr val="accent6">
                    <a:lumMod val="75000"/>
                  </a:schemeClr>
                </a:solidFill>
              </a:rPr>
              <a:t>(</a:t>
            </a:r>
            <a:r>
              <a:rPr lang="en-US" b="1" i="1" dirty="0">
                <a:solidFill>
                  <a:schemeClr val="accent6">
                    <a:lumMod val="75000"/>
                  </a:schemeClr>
                </a:solidFill>
              </a:rPr>
              <a:t>Can you think of one?)</a:t>
            </a:r>
          </a:p>
          <a:p>
            <a:pPr marL="0" indent="0">
              <a:buNone/>
            </a:pPr>
            <a:r>
              <a:rPr lang="en-US" dirty="0"/>
              <a:t>As you can see so far cultures and customs permeate throughout our legal system. As our society changes and evolves so does our laws. That is why I feel Indigenous Peoples should be included not only in History, but in Culture and Customs as well.</a:t>
            </a:r>
          </a:p>
          <a:p>
            <a:pPr marL="0" indent="0">
              <a:buNone/>
            </a:pPr>
            <a:r>
              <a:rPr lang="en-CA" b="1" i="1" dirty="0">
                <a:solidFill>
                  <a:schemeClr val="accent6">
                    <a:lumMod val="75000"/>
                  </a:schemeClr>
                </a:solidFill>
              </a:rPr>
              <a:t>Go to our website and together we will explore more indigenous influence on Canadian Law and Society. Then read the case posted there and answer the questions.</a:t>
            </a:r>
            <a:endParaRPr lang="en-US" b="1" i="1" dirty="0">
              <a:solidFill>
                <a:schemeClr val="accent6">
                  <a:lumMod val="75000"/>
                </a:schemeClr>
              </a:solidFill>
            </a:endParaRPr>
          </a:p>
          <a:p>
            <a:pPr marL="0" indent="0">
              <a:buNone/>
            </a:pPr>
            <a:endParaRPr lang="en-US" dirty="0"/>
          </a:p>
        </p:txBody>
      </p:sp>
    </p:spTree>
    <p:extLst>
      <p:ext uri="{BB962C8B-B14F-4D97-AF65-F5344CB8AC3E}">
        <p14:creationId xmlns:p14="http://schemas.microsoft.com/office/powerpoint/2010/main" val="31484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D4CED8-A13D-6726-944D-736B07BA80B0}"/>
              </a:ext>
            </a:extLst>
          </p:cNvPr>
          <p:cNvSpPr>
            <a:spLocks noGrp="1"/>
          </p:cNvSpPr>
          <p:nvPr>
            <p:ph type="title"/>
          </p:nvPr>
        </p:nvSpPr>
        <p:spPr>
          <a:xfrm>
            <a:off x="1050879" y="609601"/>
            <a:ext cx="9810604" cy="1216024"/>
          </a:xfrm>
        </p:spPr>
        <p:txBody>
          <a:bodyPr>
            <a:normAutofit/>
          </a:bodyPr>
          <a:lstStyle/>
          <a:p>
            <a:pPr algn="ctr"/>
            <a:r>
              <a:rPr lang="en-US" dirty="0"/>
              <a:t>Part 2: Secondary sources of Canadian law</a:t>
            </a:r>
          </a:p>
        </p:txBody>
      </p:sp>
      <p:sp>
        <p:nvSpPr>
          <p:cNvPr id="3" name="Content Placeholder 2">
            <a:extLst>
              <a:ext uri="{FF2B5EF4-FFF2-40B4-BE49-F238E27FC236}">
                <a16:creationId xmlns:a16="http://schemas.microsoft.com/office/drawing/2014/main" id="{D231E275-1A0A-9C62-FF50-DFA356110870}"/>
              </a:ext>
            </a:extLst>
          </p:cNvPr>
          <p:cNvSpPr>
            <a:spLocks noGrp="1"/>
          </p:cNvSpPr>
          <p:nvPr>
            <p:ph idx="1"/>
          </p:nvPr>
        </p:nvSpPr>
        <p:spPr>
          <a:xfrm>
            <a:off x="1050879" y="2296161"/>
            <a:ext cx="4788505" cy="3846012"/>
          </a:xfrm>
        </p:spPr>
        <p:txBody>
          <a:bodyPr>
            <a:normAutofit fontScale="85000" lnSpcReduction="10000"/>
          </a:bodyPr>
          <a:lstStyle/>
          <a:p>
            <a:r>
              <a:rPr lang="en-US" dirty="0"/>
              <a:t>Current laws that enshrine a society’s values in written rules and regulations that have been formulated by legislators and judges.</a:t>
            </a:r>
          </a:p>
          <a:p>
            <a:pPr marL="457200" indent="-457200">
              <a:buAutoNum type="arabicPeriod"/>
            </a:pPr>
            <a:r>
              <a:rPr lang="en-US" dirty="0"/>
              <a:t>The Constitution</a:t>
            </a:r>
          </a:p>
          <a:p>
            <a:pPr marL="457200" indent="-457200">
              <a:buAutoNum type="arabicPeriod"/>
            </a:pPr>
            <a:r>
              <a:rPr lang="en-US" dirty="0"/>
              <a:t>Statute Law</a:t>
            </a:r>
          </a:p>
          <a:p>
            <a:pPr marL="457200" indent="-457200">
              <a:buAutoNum type="arabicPeriod"/>
            </a:pPr>
            <a:r>
              <a:rPr lang="en-US" dirty="0"/>
              <a:t>Case Law</a:t>
            </a:r>
          </a:p>
          <a:p>
            <a:pPr marL="0" indent="0">
              <a:buNone/>
            </a:pPr>
            <a:endParaRPr lang="en-US" dirty="0"/>
          </a:p>
          <a:p>
            <a:pPr marL="0" indent="0">
              <a:buNone/>
            </a:pPr>
            <a:r>
              <a:rPr lang="en-US" b="1" dirty="0">
                <a:solidFill>
                  <a:schemeClr val="accent6">
                    <a:lumMod val="75000"/>
                  </a:schemeClr>
                </a:solidFill>
              </a:rPr>
              <a:t>They Pyramid: </a:t>
            </a:r>
            <a:r>
              <a:rPr lang="en-US" dirty="0"/>
              <a:t>If a statute (</a:t>
            </a:r>
            <a:r>
              <a:rPr lang="en-CA" dirty="0"/>
              <a:t>a written law passed by a legislative body) is found in contradiction with it then the statute must be revised or repealed. Statute law takes precedence over case law or decisions made by lower courts, except when statues are found unconstitutional. </a:t>
            </a:r>
            <a:endParaRPr lang="en-US" dirty="0"/>
          </a:p>
          <a:p>
            <a:pPr marL="0" indent="0">
              <a:buNone/>
            </a:pPr>
            <a:endParaRPr lang="en-US" dirty="0"/>
          </a:p>
        </p:txBody>
      </p:sp>
      <p:pic>
        <p:nvPicPr>
          <p:cNvPr id="5" name="Picture 4" descr="Diagram&#10;&#10;Description automatically generated">
            <a:extLst>
              <a:ext uri="{FF2B5EF4-FFF2-40B4-BE49-F238E27FC236}">
                <a16:creationId xmlns:a16="http://schemas.microsoft.com/office/drawing/2014/main" id="{CA3A904D-FD3D-CF84-B7FC-346F2409EAB5}"/>
              </a:ext>
            </a:extLst>
          </p:cNvPr>
          <p:cNvPicPr>
            <a:picLocks noChangeAspect="1"/>
          </p:cNvPicPr>
          <p:nvPr/>
        </p:nvPicPr>
        <p:blipFill>
          <a:blip r:embed="rId2"/>
          <a:stretch>
            <a:fillRect/>
          </a:stretch>
        </p:blipFill>
        <p:spPr>
          <a:xfrm>
            <a:off x="6450426" y="2105488"/>
            <a:ext cx="4788505" cy="3591378"/>
          </a:xfrm>
          <a:prstGeom prst="rect">
            <a:avLst/>
          </a:prstGeom>
        </p:spPr>
      </p:pic>
      <p:sp>
        <p:nvSpPr>
          <p:cNvPr id="14"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263806"/>
      </p:ext>
    </p:extLst>
  </p:cSld>
  <p:clrMapOvr>
    <a:masterClrMapping/>
  </p:clrMapOvr>
</p:sld>
</file>

<file path=ppt/theme/theme1.xml><?xml version="1.0" encoding="utf-8"?>
<a:theme xmlns:a="http://schemas.openxmlformats.org/drawingml/2006/main" name="Archiv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1646</TotalTime>
  <Words>1517</Words>
  <Application>Microsoft Macintosh PowerPoint</Application>
  <PresentationFormat>Widescreen</PresentationFormat>
  <Paragraphs>92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Bembo</vt:lpstr>
      <vt:lpstr>ArchiveVTI</vt:lpstr>
      <vt:lpstr>Influences in Canadian law</vt:lpstr>
      <vt:lpstr>Part 1:primary sources OF Canadian law</vt:lpstr>
      <vt:lpstr>1. Religion and MORALITY - Christianity</vt:lpstr>
      <vt:lpstr>Lord’s Day act</vt:lpstr>
      <vt:lpstr>#2. historical -Indigenous Peoples and LEGAL INFLUENCE </vt:lpstr>
      <vt:lpstr>Some Legal Highlights</vt:lpstr>
      <vt:lpstr>#2. Historical - ANCIENT influences </vt:lpstr>
      <vt:lpstr>#3. Culture and Customs</vt:lpstr>
      <vt:lpstr>Part 2: Secondary sources of Canadian law</vt:lpstr>
      <vt:lpstr>1. The constitution</vt:lpstr>
      <vt:lpstr>Judicial Independence &amp; Parliamentary Supremacy</vt:lpstr>
      <vt:lpstr>Amendments to the Constitution</vt:lpstr>
      <vt:lpstr>Statue Law</vt:lpstr>
      <vt:lpstr>Ultra &amp; Intra Vires</vt:lpstr>
      <vt:lpstr>Case Law</vt:lpstr>
      <vt:lpstr>Part 3: Categories of Law</vt:lpstr>
      <vt:lpstr>Domestic &amp; International Law</vt:lpstr>
      <vt:lpstr>categories OF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Influences in Canadian lAW</dc:title>
  <dc:creator>Gord Gord</dc:creator>
  <cp:lastModifiedBy>Gord Gord</cp:lastModifiedBy>
  <cp:revision>12</cp:revision>
  <dcterms:created xsi:type="dcterms:W3CDTF">2022-08-29T23:50:45Z</dcterms:created>
  <dcterms:modified xsi:type="dcterms:W3CDTF">2022-08-31T03:17:37Z</dcterms:modified>
</cp:coreProperties>
</file>