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55"/>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6E4-58EF-404B-9234-1119D5979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31C4C3-CB47-7C47-BC04-EEC33CAED8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D52F7-D265-EE47-8CD5-6F3E152D5272}"/>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5" name="Footer Placeholder 4">
            <a:extLst>
              <a:ext uri="{FF2B5EF4-FFF2-40B4-BE49-F238E27FC236}">
                <a16:creationId xmlns:a16="http://schemas.microsoft.com/office/drawing/2014/main" id="{F4AD5994-C6E2-DC44-9A53-99CF51F04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F9CCA-E85A-0D40-996F-E81A4B2C9DCE}"/>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344134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F38F-062C-E147-88D7-6000698D8A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52860-594F-4B4D-AB19-F7FC0C739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4CDAA-1F28-8C40-A666-AE16ECB69A84}"/>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5" name="Footer Placeholder 4">
            <a:extLst>
              <a:ext uri="{FF2B5EF4-FFF2-40B4-BE49-F238E27FC236}">
                <a16:creationId xmlns:a16="http://schemas.microsoft.com/office/drawing/2014/main" id="{161FA199-F70A-984F-AE60-1FA52C9C9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15B6-2DD0-E849-8B26-C2EB133E6732}"/>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383698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11B57-9281-E845-BB30-396E793A49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8B2CAB-A118-D849-B067-3D2763DB99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4B260-A8D9-2946-89AF-37AB9BDD1EEA}"/>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5" name="Footer Placeholder 4">
            <a:extLst>
              <a:ext uri="{FF2B5EF4-FFF2-40B4-BE49-F238E27FC236}">
                <a16:creationId xmlns:a16="http://schemas.microsoft.com/office/drawing/2014/main" id="{2984006D-6342-6843-B4A8-3E36908E2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7EFDF-7331-AA40-AB51-B86FF779F02B}"/>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257564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ABF-8D78-A347-8075-14C02DD74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144F8-E006-524B-9518-5F3EE09EF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B4EC1-63C9-5247-9CF7-3C6B653B25E6}"/>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5" name="Footer Placeholder 4">
            <a:extLst>
              <a:ext uri="{FF2B5EF4-FFF2-40B4-BE49-F238E27FC236}">
                <a16:creationId xmlns:a16="http://schemas.microsoft.com/office/drawing/2014/main" id="{CE5BDE6A-6D9A-544E-8772-2B4ACAE84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AD-B54A-6B45-A174-3CC0F42AAC0B}"/>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396998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A295-63DE-AC4E-8582-F4BAD4639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98085D-7785-914B-AD92-33534E903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DA7998-9E8E-F84A-8E9E-0EC934500F79}"/>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5" name="Footer Placeholder 4">
            <a:extLst>
              <a:ext uri="{FF2B5EF4-FFF2-40B4-BE49-F238E27FC236}">
                <a16:creationId xmlns:a16="http://schemas.microsoft.com/office/drawing/2014/main" id="{C5D0E8A2-9C11-2943-8473-317A0D72A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75056-5426-6041-8ACC-CD798E8EDCF1}"/>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186895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62F8-7CFC-D542-938C-C96338B6A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0ACCF-1775-254D-B8A9-7AAFD8B86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13EE69-89E1-7F4E-9F0B-945CF35176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9543E5-02F7-1847-A504-AF0D895C6B94}"/>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6" name="Footer Placeholder 5">
            <a:extLst>
              <a:ext uri="{FF2B5EF4-FFF2-40B4-BE49-F238E27FC236}">
                <a16:creationId xmlns:a16="http://schemas.microsoft.com/office/drawing/2014/main" id="{DAA1D578-15B8-7543-8B23-7ECA8C3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900FF-C99E-3D4D-ADAD-F5FC5D3CDE52}"/>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20206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67AC-F0FF-8A49-BC5A-36DE681765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CF65E-9342-834C-9192-21C728FA0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966E4-B342-3B47-9854-1D85179E6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8608B-BC8A-B44A-BF06-D3C531B05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F3AEC-C352-4B49-846C-9A0B51424E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5C9A9-ED9C-2D4C-AFC3-44F2F780D0DC}"/>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8" name="Footer Placeholder 7">
            <a:extLst>
              <a:ext uri="{FF2B5EF4-FFF2-40B4-BE49-F238E27FC236}">
                <a16:creationId xmlns:a16="http://schemas.microsoft.com/office/drawing/2014/main" id="{8BBD0D83-661E-A840-A3A0-E3CAF15D11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2A0B2C-C95D-0B42-80CB-2D2A6BBECFB2}"/>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292448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6DF9-86FC-2447-BDD9-92F37AB146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E3EB4-F347-9345-98BC-A7CCA3BB0A74}"/>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4" name="Footer Placeholder 3">
            <a:extLst>
              <a:ext uri="{FF2B5EF4-FFF2-40B4-BE49-F238E27FC236}">
                <a16:creationId xmlns:a16="http://schemas.microsoft.com/office/drawing/2014/main" id="{8BA9C1EE-3174-B642-8E9E-0ED5F2C915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63C7CB-6518-284F-BCE5-81FD92E266F5}"/>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40121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F6932-BAC2-E641-8C37-0326256BAB58}"/>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3" name="Footer Placeholder 2">
            <a:extLst>
              <a:ext uri="{FF2B5EF4-FFF2-40B4-BE49-F238E27FC236}">
                <a16:creationId xmlns:a16="http://schemas.microsoft.com/office/drawing/2014/main" id="{41AFE771-EBAD-8E44-BBC5-4BB70FA97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AF66E-35D3-1E47-9D57-B99180B4D4DA}"/>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9883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C6A6-F349-D64F-BBE1-6578DB8A0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E9A2F-BE69-0A4E-9520-CA05F7832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1B3CF8-2570-0B41-9E69-381B0BDB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18833-44B5-344A-B487-E3B1D4867EA5}"/>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6" name="Footer Placeholder 5">
            <a:extLst>
              <a:ext uri="{FF2B5EF4-FFF2-40B4-BE49-F238E27FC236}">
                <a16:creationId xmlns:a16="http://schemas.microsoft.com/office/drawing/2014/main" id="{AA855DBE-0A47-6743-9FBF-DEB8A1D19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32328-B874-4146-958D-2A759E71317A}"/>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90230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A8A4-CB44-9E49-84A5-C2B7911BF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D135FF-231F-C54F-AB24-794C03FBB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7CC565-E598-8049-A6CB-DAC427898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7E08A-6E44-CF46-AA17-A86BD1685492}"/>
              </a:ext>
            </a:extLst>
          </p:cNvPr>
          <p:cNvSpPr>
            <a:spLocks noGrp="1"/>
          </p:cNvSpPr>
          <p:nvPr>
            <p:ph type="dt" sz="half" idx="10"/>
          </p:nvPr>
        </p:nvSpPr>
        <p:spPr/>
        <p:txBody>
          <a:bodyPr/>
          <a:lstStyle/>
          <a:p>
            <a:fld id="{2F40F04B-5467-2E45-B264-A85CB567250B}" type="datetimeFigureOut">
              <a:rPr lang="en-US" smtClean="0"/>
              <a:t>1/13/22</a:t>
            </a:fld>
            <a:endParaRPr lang="en-US"/>
          </a:p>
        </p:txBody>
      </p:sp>
      <p:sp>
        <p:nvSpPr>
          <p:cNvPr id="6" name="Footer Placeholder 5">
            <a:extLst>
              <a:ext uri="{FF2B5EF4-FFF2-40B4-BE49-F238E27FC236}">
                <a16:creationId xmlns:a16="http://schemas.microsoft.com/office/drawing/2014/main" id="{50C658D5-BE15-CA40-A650-1581B21AE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DEDE0-7E31-A44E-99A3-8BF23ACF0B3F}"/>
              </a:ext>
            </a:extLst>
          </p:cNvPr>
          <p:cNvSpPr>
            <a:spLocks noGrp="1"/>
          </p:cNvSpPr>
          <p:nvPr>
            <p:ph type="sldNum" sz="quarter" idx="12"/>
          </p:nvPr>
        </p:nvSpPr>
        <p:spPr/>
        <p:txBody>
          <a:bodyPr/>
          <a:lstStyle/>
          <a:p>
            <a:fld id="{576402D9-9E77-BC46-90FA-969C3D0641AB}" type="slidenum">
              <a:rPr lang="en-US" smtClean="0"/>
              <a:t>‹#›</a:t>
            </a:fld>
            <a:endParaRPr lang="en-US"/>
          </a:p>
        </p:txBody>
      </p:sp>
    </p:spTree>
    <p:extLst>
      <p:ext uri="{BB962C8B-B14F-4D97-AF65-F5344CB8AC3E}">
        <p14:creationId xmlns:p14="http://schemas.microsoft.com/office/powerpoint/2010/main" val="130500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B9C769-76F2-774F-AD0F-A4901A1A2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11FF8A-C470-B248-A1D1-6ABEDA97A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FD97E-127E-8743-A2D5-D357D1CFB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0F04B-5467-2E45-B264-A85CB567250B}" type="datetimeFigureOut">
              <a:rPr lang="en-US" smtClean="0"/>
              <a:t>1/13/22</a:t>
            </a:fld>
            <a:endParaRPr lang="en-US"/>
          </a:p>
        </p:txBody>
      </p:sp>
      <p:sp>
        <p:nvSpPr>
          <p:cNvPr id="5" name="Footer Placeholder 4">
            <a:extLst>
              <a:ext uri="{FF2B5EF4-FFF2-40B4-BE49-F238E27FC236}">
                <a16:creationId xmlns:a16="http://schemas.microsoft.com/office/drawing/2014/main" id="{33714B39-4FF3-C643-AAB6-5A47E3F0C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6014DF-33B6-CE49-97A7-A3E37756D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402D9-9E77-BC46-90FA-969C3D0641AB}" type="slidenum">
              <a:rPr lang="en-US" smtClean="0"/>
              <a:t>‹#›</a:t>
            </a:fld>
            <a:endParaRPr lang="en-US"/>
          </a:p>
        </p:txBody>
      </p:sp>
    </p:spTree>
    <p:extLst>
      <p:ext uri="{BB962C8B-B14F-4D97-AF65-F5344CB8AC3E}">
        <p14:creationId xmlns:p14="http://schemas.microsoft.com/office/powerpoint/2010/main" val="92301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hebeaverto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63BB2-37BE-4F15-8DEE-B91B8AA42755}"/>
              </a:ext>
            </a:extLst>
          </p:cNvPr>
          <p:cNvPicPr>
            <a:picLocks noChangeAspect="1"/>
          </p:cNvPicPr>
          <p:nvPr/>
        </p:nvPicPr>
        <p:blipFill rotWithShape="1">
          <a:blip r:embed="rId2"/>
          <a:srcRect t="6845" b="5606"/>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8D666EC-BF95-FF4E-894D-50F199EA3C61}"/>
              </a:ext>
            </a:extLst>
          </p:cNvPr>
          <p:cNvSpPr>
            <a:spLocks noGrp="1"/>
          </p:cNvSpPr>
          <p:nvPr>
            <p:ph type="ctrTitle"/>
          </p:nvPr>
        </p:nvSpPr>
        <p:spPr>
          <a:xfrm>
            <a:off x="8022021" y="3231931"/>
            <a:ext cx="3852041" cy="1834056"/>
          </a:xfrm>
        </p:spPr>
        <p:txBody>
          <a:bodyPr>
            <a:normAutofit/>
          </a:bodyPr>
          <a:lstStyle/>
          <a:p>
            <a:r>
              <a:rPr lang="en-US" sz="4000" dirty="0"/>
              <a:t>Political Satire</a:t>
            </a:r>
          </a:p>
        </p:txBody>
      </p:sp>
      <p:sp>
        <p:nvSpPr>
          <p:cNvPr id="3" name="Subtitle 2">
            <a:extLst>
              <a:ext uri="{FF2B5EF4-FFF2-40B4-BE49-F238E27FC236}">
                <a16:creationId xmlns:a16="http://schemas.microsoft.com/office/drawing/2014/main" id="{10DDA6FD-4C85-454E-8463-6386AAF05896}"/>
              </a:ext>
            </a:extLst>
          </p:cNvPr>
          <p:cNvSpPr>
            <a:spLocks noGrp="1"/>
          </p:cNvSpPr>
          <p:nvPr>
            <p:ph type="subTitle" idx="1"/>
          </p:nvPr>
        </p:nvSpPr>
        <p:spPr>
          <a:xfrm>
            <a:off x="7782910" y="5242675"/>
            <a:ext cx="4330262" cy="683284"/>
          </a:xfrm>
        </p:spPr>
        <p:txBody>
          <a:bodyPr>
            <a:normAutofit/>
          </a:bodyPr>
          <a:lstStyle/>
          <a:p>
            <a:r>
              <a:rPr lang="en-US" sz="2000" dirty="0"/>
              <a:t>Cartoons and Commentary</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6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5B83-D64F-D740-B278-028D095F92AD}"/>
              </a:ext>
            </a:extLst>
          </p:cNvPr>
          <p:cNvSpPr>
            <a:spLocks noGrp="1"/>
          </p:cNvSpPr>
          <p:nvPr>
            <p:ph type="title"/>
          </p:nvPr>
        </p:nvSpPr>
        <p:spPr>
          <a:xfrm>
            <a:off x="838200" y="365126"/>
            <a:ext cx="5340605" cy="1146176"/>
          </a:xfrm>
        </p:spPr>
        <p:txBody>
          <a:bodyPr>
            <a:normAutofit/>
          </a:bodyPr>
          <a:lstStyle/>
          <a:p>
            <a:r>
              <a:rPr lang="en-US"/>
              <a:t>Irony</a:t>
            </a:r>
          </a:p>
        </p:txBody>
      </p:sp>
      <p:sp>
        <p:nvSpPr>
          <p:cNvPr id="17" name="Freeform: Shape 1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9E8768-56CC-544F-AB4D-28F046DF7963}"/>
              </a:ext>
            </a:extLst>
          </p:cNvPr>
          <p:cNvSpPr>
            <a:spLocks noGrp="1"/>
          </p:cNvSpPr>
          <p:nvPr>
            <p:ph idx="1"/>
          </p:nvPr>
        </p:nvSpPr>
        <p:spPr>
          <a:xfrm>
            <a:off x="96546" y="2173288"/>
            <a:ext cx="4344825" cy="3639684"/>
          </a:xfrm>
        </p:spPr>
        <p:txBody>
          <a:bodyPr anchor="ctr">
            <a:normAutofit/>
          </a:bodyPr>
          <a:lstStyle/>
          <a:p>
            <a:r>
              <a:rPr lang="en-CA" sz="2000" dirty="0">
                <a:solidFill>
                  <a:srgbClr val="FFFFFF"/>
                </a:solidFill>
              </a:rPr>
              <a:t> Irony is the difference between the ways things are and the way things should be or are expected to be. Students should decide if the irony expresses an opinion on the issue.</a:t>
            </a:r>
          </a:p>
          <a:p>
            <a:pPr marL="0" indent="0">
              <a:buNone/>
            </a:pPr>
            <a:endParaRPr lang="en-CA" sz="2000" dirty="0">
              <a:solidFill>
                <a:srgbClr val="FFFFFF"/>
              </a:solidFill>
            </a:endParaRPr>
          </a:p>
          <a:p>
            <a:pPr marL="0" indent="0">
              <a:buNone/>
            </a:pPr>
            <a:r>
              <a:rPr lang="en-CA" sz="2000" i="1" dirty="0">
                <a:solidFill>
                  <a:srgbClr val="FFFFFF"/>
                </a:solidFill>
              </a:rPr>
              <a:t>We can now take a look at some political cartoons surrounding the Reasonable Limits Clause and Notwithstanding Clause. </a:t>
            </a:r>
            <a:endParaRPr lang="en-US" sz="2000" i="1" dirty="0">
              <a:solidFill>
                <a:srgbClr val="FFFFFF"/>
              </a:solidFill>
            </a:endParaRPr>
          </a:p>
        </p:txBody>
      </p:sp>
      <p:pic>
        <p:nvPicPr>
          <p:cNvPr id="5" name="Picture 4" descr="Diagram&#10;&#10;Description automatically generated">
            <a:extLst>
              <a:ext uri="{FF2B5EF4-FFF2-40B4-BE49-F238E27FC236}">
                <a16:creationId xmlns:a16="http://schemas.microsoft.com/office/drawing/2014/main" id="{CC259B5E-E75B-274B-BEB1-76667B1F96D7}"/>
              </a:ext>
            </a:extLst>
          </p:cNvPr>
          <p:cNvPicPr>
            <a:picLocks noChangeAspect="1"/>
          </p:cNvPicPr>
          <p:nvPr/>
        </p:nvPicPr>
        <p:blipFill>
          <a:blip r:embed="rId2"/>
          <a:stretch>
            <a:fillRect/>
          </a:stretch>
        </p:blipFill>
        <p:spPr>
          <a:xfrm>
            <a:off x="5931456" y="2338175"/>
            <a:ext cx="6163998" cy="3991188"/>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16047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standing in front of a flag&#10;&#10;Description automatically generated with medium confidence">
            <a:extLst>
              <a:ext uri="{FF2B5EF4-FFF2-40B4-BE49-F238E27FC236}">
                <a16:creationId xmlns:a16="http://schemas.microsoft.com/office/drawing/2014/main" id="{D9F4AFB8-7A71-564F-AE33-552DF65ECE87}"/>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6FE4D9DE-C354-F04D-A37E-37FDEE98586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Political Satire</a:t>
            </a:r>
          </a:p>
        </p:txBody>
      </p:sp>
      <p:sp>
        <p:nvSpPr>
          <p:cNvPr id="3" name="Content Placeholder 2">
            <a:extLst>
              <a:ext uri="{FF2B5EF4-FFF2-40B4-BE49-F238E27FC236}">
                <a16:creationId xmlns:a16="http://schemas.microsoft.com/office/drawing/2014/main" id="{95D5CA75-9532-374B-A86D-925A43BF951A}"/>
              </a:ext>
            </a:extLst>
          </p:cNvPr>
          <p:cNvSpPr>
            <a:spLocks noGrp="1"/>
          </p:cNvSpPr>
          <p:nvPr>
            <p:ph idx="1"/>
          </p:nvPr>
        </p:nvSpPr>
        <p:spPr>
          <a:xfrm>
            <a:off x="1524000" y="4159404"/>
            <a:ext cx="9144000" cy="1098395"/>
          </a:xfrm>
        </p:spPr>
        <p:txBody>
          <a:bodyPr vert="horz" lIns="91440" tIns="45720" rIns="91440" bIns="45720" rtlCol="0">
            <a:normAutofit/>
          </a:bodyPr>
          <a:lstStyle/>
          <a:p>
            <a:pPr algn="ctr"/>
            <a:r>
              <a:rPr lang="en-US" sz="2400" dirty="0">
                <a:solidFill>
                  <a:srgbClr val="FFFFFF"/>
                </a:solidFill>
              </a:rPr>
              <a:t>Political commentary covers the spectrum of political views. </a:t>
            </a:r>
          </a:p>
          <a:p>
            <a:pPr algn="ctr"/>
            <a:endParaRPr lang="en-US" sz="2400" dirty="0">
              <a:solidFill>
                <a:srgbClr val="FFFFFF"/>
              </a:solidFill>
            </a:endParaRPr>
          </a:p>
        </p:txBody>
      </p:sp>
    </p:spTree>
    <p:extLst>
      <p:ext uri="{BB962C8B-B14F-4D97-AF65-F5344CB8AC3E}">
        <p14:creationId xmlns:p14="http://schemas.microsoft.com/office/powerpoint/2010/main" val="25459796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4068-573A-B54B-842A-7D829FBE707B}"/>
              </a:ext>
            </a:extLst>
          </p:cNvPr>
          <p:cNvSpPr>
            <a:spLocks noGrp="1"/>
          </p:cNvSpPr>
          <p:nvPr>
            <p:ph type="title"/>
          </p:nvPr>
        </p:nvSpPr>
        <p:spPr>
          <a:xfrm>
            <a:off x="1653363" y="365760"/>
            <a:ext cx="9367203" cy="1188720"/>
          </a:xfrm>
        </p:spPr>
        <p:txBody>
          <a:bodyPr>
            <a:normAutofit/>
          </a:bodyPr>
          <a:lstStyle/>
          <a:p>
            <a:r>
              <a:rPr lang="en-US" dirty="0"/>
              <a:t>Examples in Media</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C15739A-AC93-E045-AC8A-130243FC85C8}"/>
              </a:ext>
            </a:extLst>
          </p:cNvPr>
          <p:cNvSpPr>
            <a:spLocks noGrp="1"/>
          </p:cNvSpPr>
          <p:nvPr>
            <p:ph idx="1"/>
          </p:nvPr>
        </p:nvSpPr>
        <p:spPr>
          <a:xfrm>
            <a:off x="1653363" y="2176272"/>
            <a:ext cx="9367204" cy="4041648"/>
          </a:xfrm>
        </p:spPr>
        <p:txBody>
          <a:bodyPr anchor="t">
            <a:normAutofit/>
          </a:bodyPr>
          <a:lstStyle/>
          <a:p>
            <a:r>
              <a:rPr lang="en-CA" dirty="0"/>
              <a:t>Political satire takes many forms: television programs like </a:t>
            </a:r>
            <a:r>
              <a:rPr lang="en-CA" b="1" i="1" dirty="0"/>
              <a:t>The Daily Show</a:t>
            </a:r>
            <a:r>
              <a:rPr lang="en-CA" dirty="0"/>
              <a:t>, cartoons like </a:t>
            </a:r>
            <a:r>
              <a:rPr lang="en-CA" b="1" i="1" dirty="0"/>
              <a:t>South Park</a:t>
            </a:r>
            <a:r>
              <a:rPr lang="en-CA" b="1" dirty="0"/>
              <a:t> </a:t>
            </a:r>
            <a:r>
              <a:rPr lang="en-CA" dirty="0"/>
              <a:t>and </a:t>
            </a:r>
            <a:r>
              <a:rPr lang="en-CA" b="1" i="1" dirty="0"/>
              <a:t>The Simpsons</a:t>
            </a:r>
            <a:r>
              <a:rPr lang="en-CA" i="1" dirty="0"/>
              <a:t>,</a:t>
            </a:r>
            <a:r>
              <a:rPr lang="en-CA" dirty="0"/>
              <a:t> and Internet channels like </a:t>
            </a:r>
            <a:r>
              <a:rPr lang="en-CA" b="1" i="1" dirty="0">
                <a:hlinkClick r:id="rId2"/>
              </a:rPr>
              <a:t>The Beaverton</a:t>
            </a:r>
            <a:r>
              <a:rPr lang="en-CA" b="1" dirty="0">
                <a:hlinkClick r:id="rId2"/>
              </a:rPr>
              <a:t> </a:t>
            </a:r>
            <a:r>
              <a:rPr lang="en-CA" dirty="0"/>
              <a:t>and </a:t>
            </a:r>
            <a:r>
              <a:rPr lang="en-CA" b="1" dirty="0" err="1"/>
              <a:t>Youtube's</a:t>
            </a:r>
            <a:r>
              <a:rPr lang="en-CA" b="1" dirty="0"/>
              <a:t> </a:t>
            </a:r>
            <a:r>
              <a:rPr lang="en-CA" b="1" i="1" dirty="0"/>
              <a:t>Autotune the News</a:t>
            </a:r>
            <a:r>
              <a:rPr lang="en-CA" b="1" dirty="0"/>
              <a:t> </a:t>
            </a:r>
            <a:r>
              <a:rPr lang="en-CA" dirty="0"/>
              <a:t>are notable examples in different mediums. </a:t>
            </a:r>
          </a:p>
          <a:p>
            <a:r>
              <a:rPr lang="en-CA" dirty="0"/>
              <a:t>Recent memorable examples include Jon Stewart's and Stephen Colbert's 2010 </a:t>
            </a:r>
            <a:r>
              <a:rPr lang="en-CA" i="1" dirty="0"/>
              <a:t>'Rally to Restore Sanity and/or Fear</a:t>
            </a:r>
            <a:r>
              <a:rPr lang="en-CA" dirty="0"/>
              <a:t>', Tina </a:t>
            </a:r>
            <a:r>
              <a:rPr lang="en-CA" dirty="0" err="1"/>
              <a:t>Fey's</a:t>
            </a:r>
            <a:r>
              <a:rPr lang="en-CA" dirty="0"/>
              <a:t> impression of Sarah Palin on </a:t>
            </a:r>
            <a:r>
              <a:rPr lang="en-CA" b="1" dirty="0"/>
              <a:t>Saturday Night Live </a:t>
            </a:r>
            <a:r>
              <a:rPr lang="en-CA" dirty="0"/>
              <a:t>(2008), and the 2015 </a:t>
            </a:r>
            <a:r>
              <a:rPr lang="en-CA" b="1" dirty="0"/>
              <a:t>Charlie Hebdo </a:t>
            </a:r>
            <a:r>
              <a:rPr lang="en-CA" dirty="0"/>
              <a:t>controversy in Paris, France.</a:t>
            </a:r>
            <a:br>
              <a:rPr lang="en-CA" sz="2400" dirty="0"/>
            </a:br>
            <a:endParaRPr lang="en-US" sz="2400" dirty="0"/>
          </a:p>
        </p:txBody>
      </p:sp>
    </p:spTree>
    <p:extLst>
      <p:ext uri="{BB962C8B-B14F-4D97-AF65-F5344CB8AC3E}">
        <p14:creationId xmlns:p14="http://schemas.microsoft.com/office/powerpoint/2010/main" val="409934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66F29-F7D5-7840-89F2-C17B75DA01F9}"/>
              </a:ext>
            </a:extLst>
          </p:cNvPr>
          <p:cNvSpPr>
            <a:spLocks noGrp="1"/>
          </p:cNvSpPr>
          <p:nvPr>
            <p:ph type="title"/>
          </p:nvPr>
        </p:nvSpPr>
        <p:spPr>
          <a:xfrm>
            <a:off x="838200" y="365126"/>
            <a:ext cx="9808597" cy="1146176"/>
          </a:xfrm>
        </p:spPr>
        <p:txBody>
          <a:bodyPr>
            <a:normAutofit/>
          </a:bodyPr>
          <a:lstStyle/>
          <a:p>
            <a:r>
              <a:rPr lang="en-US">
                <a:solidFill>
                  <a:schemeClr val="bg1"/>
                </a:solidFill>
              </a:rPr>
              <a:t>What it Does…</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A5222BD-65F5-8C42-9E22-E5EC270C96BC}"/>
              </a:ext>
            </a:extLst>
          </p:cNvPr>
          <p:cNvSpPr>
            <a:spLocks noGrp="1"/>
          </p:cNvSpPr>
          <p:nvPr>
            <p:ph idx="1"/>
          </p:nvPr>
        </p:nvSpPr>
        <p:spPr>
          <a:xfrm>
            <a:off x="838201" y="2055811"/>
            <a:ext cx="7315200" cy="4121152"/>
          </a:xfrm>
        </p:spPr>
        <p:txBody>
          <a:bodyPr>
            <a:normAutofit/>
          </a:bodyPr>
          <a:lstStyle/>
          <a:p>
            <a:r>
              <a:rPr lang="en-CA" sz="2400" dirty="0"/>
              <a:t>​</a:t>
            </a:r>
            <a:r>
              <a:rPr lang="en-CA" dirty="0"/>
              <a:t>These satires succeed when mixing the realities of political debate with a grain of humor. </a:t>
            </a:r>
          </a:p>
          <a:p>
            <a:r>
              <a:rPr lang="en-CA" dirty="0"/>
              <a:t>Whether in an illustration or television comedy show, political satirists enlighten our understanding of a debate by warping the reality ever so slightly. </a:t>
            </a:r>
          </a:p>
          <a:p>
            <a:r>
              <a:rPr lang="en-CA" dirty="0"/>
              <a:t>They can reveal the insanity underlying a political controversy and show us the banality of political discourse.</a:t>
            </a:r>
            <a:endParaRPr lang="en-US"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636135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A352-5500-0543-8C62-C78EE7461085}"/>
              </a:ext>
            </a:extLst>
          </p:cNvPr>
          <p:cNvSpPr>
            <a:spLocks noGrp="1"/>
          </p:cNvSpPr>
          <p:nvPr>
            <p:ph type="title"/>
          </p:nvPr>
        </p:nvSpPr>
        <p:spPr>
          <a:xfrm>
            <a:off x="838200" y="365126"/>
            <a:ext cx="5340605" cy="1146176"/>
          </a:xfrm>
        </p:spPr>
        <p:txBody>
          <a:bodyPr>
            <a:normAutofit/>
          </a:bodyPr>
          <a:lstStyle/>
          <a:p>
            <a:r>
              <a:rPr lang="en-US" dirty="0"/>
              <a:t>Political Cartoons</a:t>
            </a: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07791FD-8386-A245-9475-9345D3281E8C}"/>
              </a:ext>
            </a:extLst>
          </p:cNvPr>
          <p:cNvSpPr>
            <a:spLocks noGrp="1"/>
          </p:cNvSpPr>
          <p:nvPr>
            <p:ph idx="1"/>
          </p:nvPr>
        </p:nvSpPr>
        <p:spPr>
          <a:xfrm>
            <a:off x="838200" y="2173288"/>
            <a:ext cx="3603171" cy="3639684"/>
          </a:xfrm>
        </p:spPr>
        <p:txBody>
          <a:bodyPr anchor="ctr">
            <a:normAutofit/>
          </a:bodyPr>
          <a:lstStyle/>
          <a:p>
            <a:r>
              <a:rPr lang="en-CA" sz="2400" dirty="0">
                <a:solidFill>
                  <a:srgbClr val="FFFFFF"/>
                </a:solidFill>
              </a:rPr>
              <a:t>Political cartoons allow us to examine the many persuasive techniques cartoonists use to change people’s minds. </a:t>
            </a:r>
          </a:p>
          <a:p>
            <a:r>
              <a:rPr lang="en-CA" sz="2400" dirty="0">
                <a:solidFill>
                  <a:srgbClr val="FFFFFF"/>
                </a:solidFill>
              </a:rPr>
              <a:t>The most used persuasive techniques are symbolism, exaggeration, labeling, analogy, and irony</a:t>
            </a:r>
          </a:p>
          <a:p>
            <a:endParaRPr lang="en-US" sz="2000" dirty="0">
              <a:solidFill>
                <a:srgbClr val="FFFFFF"/>
              </a:solidFill>
            </a:endParaRPr>
          </a:p>
        </p:txBody>
      </p:sp>
      <p:pic>
        <p:nvPicPr>
          <p:cNvPr id="5" name="Picture 4" descr="Diagram&#10;&#10;Description automatically generated">
            <a:extLst>
              <a:ext uri="{FF2B5EF4-FFF2-40B4-BE49-F238E27FC236}">
                <a16:creationId xmlns:a16="http://schemas.microsoft.com/office/drawing/2014/main" id="{430DE214-475A-2840-84EB-CD4A0B0AFD0E}"/>
              </a:ext>
            </a:extLst>
          </p:cNvPr>
          <p:cNvPicPr>
            <a:picLocks noChangeAspect="1"/>
          </p:cNvPicPr>
          <p:nvPr/>
        </p:nvPicPr>
        <p:blipFill>
          <a:blip r:embed="rId2"/>
          <a:stretch>
            <a:fillRect/>
          </a:stretch>
        </p:blipFill>
        <p:spPr>
          <a:xfrm>
            <a:off x="6178805" y="1797734"/>
            <a:ext cx="5365495" cy="4936256"/>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70060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F890-3DCC-7F48-A3BE-94CC17141457}"/>
              </a:ext>
            </a:extLst>
          </p:cNvPr>
          <p:cNvSpPr>
            <a:spLocks noGrp="1"/>
          </p:cNvSpPr>
          <p:nvPr>
            <p:ph type="title"/>
          </p:nvPr>
        </p:nvSpPr>
        <p:spPr>
          <a:xfrm>
            <a:off x="838200" y="365126"/>
            <a:ext cx="5340605" cy="1146176"/>
          </a:xfrm>
        </p:spPr>
        <p:txBody>
          <a:bodyPr>
            <a:normAutofit/>
          </a:bodyPr>
          <a:lstStyle/>
          <a:p>
            <a:r>
              <a:rPr lang="en-US" dirty="0"/>
              <a:t>Symbolism</a:t>
            </a:r>
          </a:p>
        </p:txBody>
      </p:sp>
      <p:sp>
        <p:nvSpPr>
          <p:cNvPr id="17" name="Freeform: Shape 1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065654B-7791-D14D-864D-EC39EA0C18AD}"/>
              </a:ext>
            </a:extLst>
          </p:cNvPr>
          <p:cNvSpPr>
            <a:spLocks noGrp="1"/>
          </p:cNvSpPr>
          <p:nvPr>
            <p:ph idx="1"/>
          </p:nvPr>
        </p:nvSpPr>
        <p:spPr>
          <a:xfrm>
            <a:off x="838200" y="2173288"/>
            <a:ext cx="3603171" cy="3639684"/>
          </a:xfrm>
        </p:spPr>
        <p:txBody>
          <a:bodyPr anchor="ctr">
            <a:normAutofit/>
          </a:bodyPr>
          <a:lstStyle/>
          <a:p>
            <a:r>
              <a:rPr lang="en-CA" dirty="0">
                <a:solidFill>
                  <a:srgbClr val="FFFFFF"/>
                </a:solidFill>
              </a:rPr>
              <a:t>Simple objects, or symbols, can stand for larger concepts or ideas. </a:t>
            </a:r>
          </a:p>
          <a:p>
            <a:r>
              <a:rPr lang="en-CA" dirty="0">
                <a:solidFill>
                  <a:srgbClr val="FFFFFF"/>
                </a:solidFill>
              </a:rPr>
              <a:t>Identify any symbols and what they are intended to represent.</a:t>
            </a:r>
            <a:endParaRPr lang="en-US" dirty="0">
              <a:solidFill>
                <a:srgbClr val="FFFFFF"/>
              </a:solidFill>
            </a:endParaRPr>
          </a:p>
        </p:txBody>
      </p:sp>
      <p:pic>
        <p:nvPicPr>
          <p:cNvPr id="5" name="Picture 4" descr="Diagram&#10;&#10;Description automatically generated">
            <a:extLst>
              <a:ext uri="{FF2B5EF4-FFF2-40B4-BE49-F238E27FC236}">
                <a16:creationId xmlns:a16="http://schemas.microsoft.com/office/drawing/2014/main" id="{A47EA66C-80CF-0649-A2D0-B6A23AD387FC}"/>
              </a:ext>
            </a:extLst>
          </p:cNvPr>
          <p:cNvPicPr>
            <a:picLocks noChangeAspect="1"/>
          </p:cNvPicPr>
          <p:nvPr/>
        </p:nvPicPr>
        <p:blipFill>
          <a:blip r:embed="rId2"/>
          <a:stretch>
            <a:fillRect/>
          </a:stretch>
        </p:blipFill>
        <p:spPr>
          <a:xfrm>
            <a:off x="5931455" y="2261627"/>
            <a:ext cx="5931454" cy="4025433"/>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6827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BC71-A021-264F-8EC5-A400CF92DA12}"/>
              </a:ext>
            </a:extLst>
          </p:cNvPr>
          <p:cNvSpPr>
            <a:spLocks noGrp="1"/>
          </p:cNvSpPr>
          <p:nvPr>
            <p:ph type="title"/>
          </p:nvPr>
        </p:nvSpPr>
        <p:spPr>
          <a:xfrm>
            <a:off x="838200" y="365126"/>
            <a:ext cx="5340605" cy="1146176"/>
          </a:xfrm>
        </p:spPr>
        <p:txBody>
          <a:bodyPr>
            <a:normAutofit/>
          </a:bodyPr>
          <a:lstStyle/>
          <a:p>
            <a:r>
              <a:rPr lang="en-US" dirty="0"/>
              <a:t>Exaggeration</a:t>
            </a: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4B8A66C-6CF3-0344-BDF0-88C1C002B3AA}"/>
              </a:ext>
            </a:extLst>
          </p:cNvPr>
          <p:cNvSpPr>
            <a:spLocks noGrp="1"/>
          </p:cNvSpPr>
          <p:nvPr>
            <p:ph idx="1"/>
          </p:nvPr>
        </p:nvSpPr>
        <p:spPr>
          <a:xfrm>
            <a:off x="312516" y="2173288"/>
            <a:ext cx="4128855" cy="3639684"/>
          </a:xfrm>
        </p:spPr>
        <p:txBody>
          <a:bodyPr anchor="ctr">
            <a:normAutofit/>
          </a:bodyPr>
          <a:lstStyle/>
          <a:p>
            <a:r>
              <a:rPr lang="en-CA" sz="2400" dirty="0">
                <a:solidFill>
                  <a:srgbClr val="FFFFFF"/>
                </a:solidFill>
              </a:rPr>
              <a:t>Physical characteristics of people or things may be exaggerated to make a point.</a:t>
            </a:r>
          </a:p>
          <a:p>
            <a:r>
              <a:rPr lang="en-CA" sz="2400" dirty="0">
                <a:solidFill>
                  <a:srgbClr val="FFFFFF"/>
                </a:solidFill>
              </a:rPr>
              <a:t> What are the exaggerations and why the artist chose to exaggerate these features?</a:t>
            </a:r>
            <a:endParaRPr lang="en-US" sz="2400" dirty="0">
              <a:solidFill>
                <a:srgbClr val="FFFFFF"/>
              </a:solidFill>
            </a:endParaRPr>
          </a:p>
        </p:txBody>
      </p:sp>
      <p:pic>
        <p:nvPicPr>
          <p:cNvPr id="5" name="Picture 4" descr="Text&#10;&#10;Description automatically generated">
            <a:extLst>
              <a:ext uri="{FF2B5EF4-FFF2-40B4-BE49-F238E27FC236}">
                <a16:creationId xmlns:a16="http://schemas.microsoft.com/office/drawing/2014/main" id="{8BF6F66A-A394-6041-AF55-3FDE551AAD4E}"/>
              </a:ext>
            </a:extLst>
          </p:cNvPr>
          <p:cNvPicPr>
            <a:picLocks noChangeAspect="1"/>
          </p:cNvPicPr>
          <p:nvPr/>
        </p:nvPicPr>
        <p:blipFill>
          <a:blip r:embed="rId2"/>
          <a:stretch>
            <a:fillRect/>
          </a:stretch>
        </p:blipFill>
        <p:spPr>
          <a:xfrm>
            <a:off x="5718141" y="2473322"/>
            <a:ext cx="6288122" cy="333965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75182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FAFF-944A-D740-8051-024E80268303}"/>
              </a:ext>
            </a:extLst>
          </p:cNvPr>
          <p:cNvSpPr>
            <a:spLocks noGrp="1"/>
          </p:cNvSpPr>
          <p:nvPr>
            <p:ph type="title"/>
          </p:nvPr>
        </p:nvSpPr>
        <p:spPr>
          <a:xfrm>
            <a:off x="838200" y="365126"/>
            <a:ext cx="5340605" cy="1146176"/>
          </a:xfrm>
        </p:spPr>
        <p:txBody>
          <a:bodyPr>
            <a:normAutofit/>
          </a:bodyPr>
          <a:lstStyle/>
          <a:p>
            <a:r>
              <a:rPr lang="en-US" dirty="0"/>
              <a:t>Labelling</a:t>
            </a: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E1AA0BE-AEB6-7F4C-A7CD-1505EE914BD3}"/>
              </a:ext>
            </a:extLst>
          </p:cNvPr>
          <p:cNvSpPr>
            <a:spLocks noGrp="1"/>
          </p:cNvSpPr>
          <p:nvPr>
            <p:ph idx="1"/>
          </p:nvPr>
        </p:nvSpPr>
        <p:spPr>
          <a:xfrm>
            <a:off x="838200" y="2173288"/>
            <a:ext cx="3603171" cy="3639684"/>
          </a:xfrm>
        </p:spPr>
        <p:txBody>
          <a:bodyPr anchor="ctr">
            <a:normAutofit/>
          </a:bodyPr>
          <a:lstStyle/>
          <a:p>
            <a:r>
              <a:rPr lang="en-CA" sz="2400" dirty="0">
                <a:solidFill>
                  <a:srgbClr val="FFFFFF"/>
                </a:solidFill>
              </a:rPr>
              <a:t>Sometimes objects or people are labeled to make it obvious what they stand for. </a:t>
            </a:r>
          </a:p>
          <a:p>
            <a:r>
              <a:rPr lang="en-CA" sz="2400" dirty="0">
                <a:solidFill>
                  <a:srgbClr val="FFFFFF"/>
                </a:solidFill>
              </a:rPr>
              <a:t>Why the artist decided to add a label?</a:t>
            </a:r>
            <a:endParaRPr lang="en-US" sz="2400" dirty="0">
              <a:solidFill>
                <a:srgbClr val="FFFFFF"/>
              </a:solidFill>
            </a:endParaRPr>
          </a:p>
        </p:txBody>
      </p:sp>
      <p:pic>
        <p:nvPicPr>
          <p:cNvPr id="5" name="Picture 4" descr="Diagram&#10;&#10;Description automatically generated">
            <a:extLst>
              <a:ext uri="{FF2B5EF4-FFF2-40B4-BE49-F238E27FC236}">
                <a16:creationId xmlns:a16="http://schemas.microsoft.com/office/drawing/2014/main" id="{1CBF4F49-09C8-6E49-8F2E-2CE0BC3DD1FB}"/>
              </a:ext>
            </a:extLst>
          </p:cNvPr>
          <p:cNvPicPr>
            <a:picLocks noChangeAspect="1"/>
          </p:cNvPicPr>
          <p:nvPr/>
        </p:nvPicPr>
        <p:blipFill>
          <a:blip r:embed="rId2"/>
          <a:stretch>
            <a:fillRect/>
          </a:stretch>
        </p:blipFill>
        <p:spPr>
          <a:xfrm>
            <a:off x="5974319" y="2238879"/>
            <a:ext cx="6070045" cy="4142806"/>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25750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books formed into a circle">
            <a:extLst>
              <a:ext uri="{FF2B5EF4-FFF2-40B4-BE49-F238E27FC236}">
                <a16:creationId xmlns:a16="http://schemas.microsoft.com/office/drawing/2014/main" id="{AFE3D6DB-993A-4CB8-BD75-2F5FDEC3069F}"/>
              </a:ext>
            </a:extLst>
          </p:cNvPr>
          <p:cNvPicPr>
            <a:picLocks noChangeAspect="1"/>
          </p:cNvPicPr>
          <p:nvPr/>
        </p:nvPicPr>
        <p:blipFill rotWithShape="1">
          <a:blip r:embed="rId2"/>
          <a:srcRect l="18400" r="11026" b="-1"/>
          <a:stretch/>
        </p:blipFill>
        <p:spPr>
          <a:xfrm>
            <a:off x="6728728" y="1690688"/>
            <a:ext cx="5463273"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11" name="Freeform: Shape 10">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F1030B-492E-4349-9745-8D62A7721BC2}"/>
              </a:ext>
            </a:extLst>
          </p:cNvPr>
          <p:cNvSpPr>
            <a:spLocks noGrp="1"/>
          </p:cNvSpPr>
          <p:nvPr>
            <p:ph type="title"/>
          </p:nvPr>
        </p:nvSpPr>
        <p:spPr>
          <a:xfrm>
            <a:off x="841248" y="365759"/>
            <a:ext cx="7769352" cy="1325880"/>
          </a:xfrm>
        </p:spPr>
        <p:txBody>
          <a:bodyPr anchor="ctr">
            <a:normAutofit/>
          </a:bodyPr>
          <a:lstStyle/>
          <a:p>
            <a:r>
              <a:rPr lang="en-US">
                <a:solidFill>
                  <a:schemeClr val="bg1"/>
                </a:solidFill>
              </a:rPr>
              <a:t>Analogy</a:t>
            </a:r>
          </a:p>
        </p:txBody>
      </p:sp>
      <p:sp>
        <p:nvSpPr>
          <p:cNvPr id="13" name="Freeform: Shape 12">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DD39929-1B75-0945-9CA7-43E26B2DDE8A}"/>
              </a:ext>
            </a:extLst>
          </p:cNvPr>
          <p:cNvSpPr>
            <a:spLocks noGrp="1"/>
          </p:cNvSpPr>
          <p:nvPr>
            <p:ph idx="1"/>
          </p:nvPr>
        </p:nvSpPr>
        <p:spPr>
          <a:xfrm>
            <a:off x="841248" y="2209800"/>
            <a:ext cx="5887479" cy="4010025"/>
          </a:xfrm>
        </p:spPr>
        <p:txBody>
          <a:bodyPr anchor="t">
            <a:normAutofit/>
          </a:bodyPr>
          <a:lstStyle/>
          <a:p>
            <a:r>
              <a:rPr lang="en-CA" sz="2400" dirty="0">
                <a:solidFill>
                  <a:srgbClr val="FFFFFF"/>
                </a:solidFill>
              </a:rPr>
              <a:t>By comparing two different things, cartoonists can help their readers see a different point of view. </a:t>
            </a:r>
          </a:p>
          <a:p>
            <a:r>
              <a:rPr lang="en-CA" sz="2400" dirty="0">
                <a:solidFill>
                  <a:srgbClr val="FFFFFF"/>
                </a:solidFill>
              </a:rPr>
              <a:t>What the analogy is comparing and what is the point the comparison makes?</a:t>
            </a:r>
          </a:p>
          <a:p>
            <a:pPr marL="0" indent="0">
              <a:buNone/>
            </a:pPr>
            <a:r>
              <a:rPr lang="en-CA" sz="2400" i="1" dirty="0">
                <a:solidFill>
                  <a:schemeClr val="accent4"/>
                </a:solidFill>
              </a:rPr>
              <a:t>How does the first cartoon demonstrate a comparison?</a:t>
            </a:r>
            <a:endParaRPr lang="en-US" sz="2400" i="1" dirty="0">
              <a:solidFill>
                <a:schemeClr val="accent4"/>
              </a:solidFill>
            </a:endParaRPr>
          </a:p>
        </p:txBody>
      </p:sp>
    </p:spTree>
    <p:extLst>
      <p:ext uri="{BB962C8B-B14F-4D97-AF65-F5344CB8AC3E}">
        <p14:creationId xmlns:p14="http://schemas.microsoft.com/office/powerpoint/2010/main" val="110127077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379</Words>
  <Application>Microsoft Macintosh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Political Satire</vt:lpstr>
      <vt:lpstr>Political Satire</vt:lpstr>
      <vt:lpstr>Examples in Media</vt:lpstr>
      <vt:lpstr>What it Does…</vt:lpstr>
      <vt:lpstr>Political Cartoons</vt:lpstr>
      <vt:lpstr>Symbolism</vt:lpstr>
      <vt:lpstr>Exaggeration</vt:lpstr>
      <vt:lpstr>Labelling</vt:lpstr>
      <vt:lpstr>Analogy</vt:lpstr>
      <vt:lpstr>Irony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Satire</dc:title>
  <dc:creator>Gord Gord</dc:creator>
  <cp:lastModifiedBy>Gord Gord</cp:lastModifiedBy>
  <cp:revision>5</cp:revision>
  <dcterms:created xsi:type="dcterms:W3CDTF">2022-01-13T15:01:47Z</dcterms:created>
  <dcterms:modified xsi:type="dcterms:W3CDTF">2022-01-13T17:45:14Z</dcterms:modified>
</cp:coreProperties>
</file>