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sldIdLst>
    <p:sldId id="256" r:id="rId2"/>
    <p:sldId id="278" r:id="rId3"/>
    <p:sldId id="264" r:id="rId4"/>
    <p:sldId id="270" r:id="rId5"/>
    <p:sldId id="266" r:id="rId6"/>
    <p:sldId id="271" r:id="rId7"/>
    <p:sldId id="267" r:id="rId8"/>
    <p:sldId id="268" r:id="rId9"/>
    <p:sldId id="277" r:id="rId10"/>
    <p:sldId id="279" r:id="rId11"/>
    <p:sldId id="280" r:id="rId12"/>
    <p:sldId id="282" r:id="rId13"/>
    <p:sldId id="283" r:id="rId14"/>
    <p:sldId id="284" r:id="rId15"/>
    <p:sldId id="281" r:id="rId16"/>
    <p:sldId id="285"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5" autoAdjust="0"/>
    <p:restoredTop sz="90895"/>
  </p:normalViewPr>
  <p:slideViewPr>
    <p:cSldViewPr>
      <p:cViewPr varScale="1">
        <p:scale>
          <a:sx n="101" d="100"/>
          <a:sy n="101" d="100"/>
        </p:scale>
        <p:origin x="16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AE052A38-863B-4B73-9E3B-D2B30735B2F3}"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FCA77-E337-4E96-B921-12A316B7820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BBA0D-555D-49A3-8895-4577FC6640E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endParaRPr lang="en-US"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56C4C3D1-B3F5-4B36-AC3E-CD1A138F9BAC}" type="slidenum">
              <a:rPr lang="en-US"/>
              <a:pPr/>
              <a:t>‹#›</a:t>
            </a:fld>
            <a:endParaRPr lang="en-US" dirty="0"/>
          </a:p>
        </p:txBody>
      </p:sp>
    </p:spTree>
    <p:extLst>
      <p:ext uri="{BB962C8B-B14F-4D97-AF65-F5344CB8AC3E}">
        <p14:creationId xmlns:p14="http://schemas.microsoft.com/office/powerpoint/2010/main" val="185642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DB841-51D2-45A7-93C3-C80451CC4E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35EE28ED-FB1B-40B5-B3C0-FDE4850DA9F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637C9-B93D-4026-98AE-FC77780038F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B6B036-4A1D-400A-963B-B39EA9C6619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9E8D9C-575A-4C4A-B496-56573108E28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F8BF02-4033-42F4-8478-15FBF3D34E6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63FB4F-0601-4460-A45C-FF4F683D88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3504F-9A70-4187-85C2-6BD66948169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986C6B-1FC1-40E8-AD81-8EF35C9CBE1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dirty="0"/>
              <a:t>Monetary Policy</a:t>
            </a:r>
          </a:p>
        </p:txBody>
      </p:sp>
      <p:sp>
        <p:nvSpPr>
          <p:cNvPr id="2051" name="Rectangle 3"/>
          <p:cNvSpPr>
            <a:spLocks noGrp="1" noChangeArrowheads="1"/>
          </p:cNvSpPr>
          <p:nvPr>
            <p:ph type="subTitle" idx="1"/>
          </p:nvPr>
        </p:nvSpPr>
        <p:spPr/>
        <p:txBody>
          <a:bodyPr/>
          <a:lstStyle/>
          <a:p>
            <a:r>
              <a:rPr lang="en-US" dirty="0"/>
              <a:t>The Role of The Government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289" y="4372168"/>
            <a:ext cx="6512511" cy="1143000"/>
          </a:xfrm>
        </p:spPr>
        <p:txBody>
          <a:bodyPr>
            <a:normAutofit fontScale="90000"/>
          </a:bodyPr>
          <a:lstStyle/>
          <a:p>
            <a:pPr marL="320040" indent="-320040" eaLnBrk="1" fontAlgn="auto" hangingPunct="1">
              <a:spcAft>
                <a:spcPts val="0"/>
              </a:spcAft>
              <a:buClr>
                <a:schemeClr val="accent6">
                  <a:lumMod val="75000"/>
                </a:schemeClr>
              </a:buClr>
              <a:buFont typeface="Georgia" pitchFamily="18" charset="0"/>
              <a:buChar char="*"/>
              <a:defRPr/>
            </a:pPr>
            <a:r>
              <a:rPr lang="en-US">
                <a:ea typeface="+mj-ea"/>
                <a:cs typeface="+mj-cs"/>
              </a:rPr>
              <a:t>Discretionary Fiscal Policy</a:t>
            </a:r>
          </a:p>
        </p:txBody>
      </p:sp>
      <p:sp>
        <p:nvSpPr>
          <p:cNvPr id="23554" name="Rectangle 3"/>
          <p:cNvSpPr>
            <a:spLocks noGrp="1" noChangeArrowheads="1"/>
          </p:cNvSpPr>
          <p:nvPr>
            <p:ph sz="quarter" idx="4294967295"/>
          </p:nvPr>
        </p:nvSpPr>
        <p:spPr>
          <a:xfrm>
            <a:off x="1143000" y="731838"/>
            <a:ext cx="6400800" cy="3475037"/>
          </a:xfrm>
          <a:prstGeom prst="rect">
            <a:avLst/>
          </a:prstGeom>
        </p:spPr>
        <p:txBody>
          <a:bodyPr/>
          <a:lstStyle/>
          <a:p>
            <a:pPr eaLnBrk="1" hangingPunct="1"/>
            <a:r>
              <a:rPr lang="en-US">
                <a:latin typeface="Trebuchet MS" charset="0"/>
              </a:rPr>
              <a:t>What Obama is doing: when the government takes deliberate actions through legislation to alter spending or taxations policies in order to influence spending and employment levels.</a:t>
            </a:r>
          </a:p>
        </p:txBody>
      </p:sp>
      <p:pic>
        <p:nvPicPr>
          <p:cNvPr id="2355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0"/>
            <a:ext cx="1885266" cy="289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23235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a:ea typeface="+mj-ea"/>
                <a:cs typeface="+mj-cs"/>
              </a:rPr>
              <a:t>Expansionary Policy</a:t>
            </a:r>
          </a:p>
        </p:txBody>
      </p:sp>
      <p:sp>
        <p:nvSpPr>
          <p:cNvPr id="9219" name="Rectangle 3"/>
          <p:cNvSpPr>
            <a:spLocks noGrp="1" noChangeArrowheads="1"/>
          </p:cNvSpPr>
          <p:nvPr>
            <p:ph sz="quarter" idx="4294967295"/>
          </p:nvPr>
        </p:nvSpPr>
        <p:spPr>
          <a:xfrm>
            <a:off x="1143000" y="731838"/>
            <a:ext cx="6400800" cy="3475037"/>
          </a:xfrm>
          <a:prstGeom prst="rect">
            <a:avLst/>
          </a:prstGeom>
        </p:spPr>
        <p:txBody>
          <a:bodyPr rtlCol="0">
            <a:normAutofit fontScale="85000" lnSpcReduction="20000"/>
          </a:bodyPr>
          <a:lstStyle/>
          <a:p>
            <a:pPr indent="-182880" eaLnBrk="1" fontAlgn="auto" hangingPunct="1">
              <a:buClr>
                <a:schemeClr val="accent6">
                  <a:lumMod val="75000"/>
                </a:schemeClr>
              </a:buClr>
              <a:buFont typeface="Georgia" pitchFamily="18" charset="0"/>
              <a:buChar char="*"/>
              <a:defRPr/>
            </a:pPr>
            <a:r>
              <a:rPr lang="en-US" sz="2800">
                <a:solidFill>
                  <a:schemeClr val="tx1">
                    <a:lumMod val="75000"/>
                    <a:lumOff val="25000"/>
                  </a:schemeClr>
                </a:solidFill>
                <a:ea typeface="+mn-ea"/>
                <a:cs typeface="+mn-cs"/>
              </a:rPr>
              <a:t>Republicans: the government may want to increase aggregate demand through a tax cut, increase in government spending or both. </a:t>
            </a:r>
          </a:p>
          <a:p>
            <a:pPr indent="-182880" eaLnBrk="1" fontAlgn="auto" hangingPunct="1">
              <a:buClr>
                <a:schemeClr val="accent6">
                  <a:lumMod val="75000"/>
                </a:schemeClr>
              </a:buClr>
              <a:buFont typeface="Georgia" pitchFamily="18" charset="0"/>
              <a:buChar char="*"/>
              <a:defRPr/>
            </a:pPr>
            <a:r>
              <a:rPr lang="en-US" sz="2800">
                <a:solidFill>
                  <a:schemeClr val="tx1">
                    <a:lumMod val="75000"/>
                    <a:lumOff val="25000"/>
                  </a:schemeClr>
                </a:solidFill>
                <a:ea typeface="+mn-ea"/>
                <a:cs typeface="+mn-cs"/>
              </a:rPr>
              <a:t>Republicans want the tax cut to have the government cut medicade and privatize it.</a:t>
            </a:r>
          </a:p>
          <a:p>
            <a:pPr indent="-182880" eaLnBrk="1" fontAlgn="auto" hangingPunct="1">
              <a:buClr>
                <a:schemeClr val="accent6">
                  <a:lumMod val="75000"/>
                </a:schemeClr>
              </a:buClr>
              <a:buFont typeface="Georgia" pitchFamily="18" charset="0"/>
              <a:buChar char="*"/>
              <a:defRPr/>
            </a:pPr>
            <a:r>
              <a:rPr lang="en-US" sz="2800">
                <a:solidFill>
                  <a:schemeClr val="tx1">
                    <a:lumMod val="75000"/>
                    <a:lumOff val="25000"/>
                  </a:schemeClr>
                </a:solidFill>
                <a:ea typeface="+mn-ea"/>
                <a:cs typeface="+mn-cs"/>
              </a:rPr>
              <a:t>Obama: wants a tax increase for the rich, cut for the middle and poor and to increase government spending on infrastructure.</a:t>
            </a:r>
          </a:p>
        </p:txBody>
      </p:sp>
    </p:spTree>
    <p:extLst>
      <p:ext uri="{BB962C8B-B14F-4D97-AF65-F5344CB8AC3E}">
        <p14:creationId xmlns:p14="http://schemas.microsoft.com/office/powerpoint/2010/main" val="419370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1979613" y="2708275"/>
            <a:ext cx="2895600" cy="2390775"/>
          </a:xfrm>
          <a:prstGeom prst="line">
            <a:avLst/>
          </a:prstGeom>
          <a:noFill/>
          <a:ln w="57150">
            <a:solidFill>
              <a:srgbClr val="33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1267" name="Rectangle 3"/>
          <p:cNvSpPr>
            <a:spLocks noGrp="1" noChangeArrowheads="1"/>
          </p:cNvSpPr>
          <p:nvPr>
            <p:ph type="title"/>
          </p:nvPr>
        </p:nvSpPr>
        <p:spPr>
          <a:xfrm>
            <a:off x="1793289" y="4191000"/>
            <a:ext cx="6512511" cy="1143000"/>
          </a:xfrm>
        </p:spPr>
        <p:txBody>
          <a:bodyPr>
            <a:normAutofit fontScale="90000"/>
          </a:bodyPr>
          <a:lstStyle/>
          <a:p>
            <a:pPr marL="320040" indent="-320040" eaLnBrk="1" fontAlgn="auto" hangingPunct="1">
              <a:spcAft>
                <a:spcPts val="0"/>
              </a:spcAft>
              <a:buClr>
                <a:schemeClr val="accent6">
                  <a:lumMod val="75000"/>
                </a:schemeClr>
              </a:buClr>
              <a:buFont typeface="Georgia" pitchFamily="18" charset="0"/>
              <a:buChar char="*"/>
              <a:defRPr/>
            </a:pPr>
            <a:r>
              <a:rPr lang="en-US" dirty="0">
                <a:solidFill>
                  <a:srgbClr val="FFFF00"/>
                </a:solidFill>
                <a:ea typeface="+mj-ea"/>
                <a:cs typeface="+mj-cs"/>
              </a:rPr>
              <a:t>EXPANSIONARY POLICY</a:t>
            </a:r>
          </a:p>
        </p:txBody>
      </p:sp>
      <p:graphicFrame>
        <p:nvGraphicFramePr>
          <p:cNvPr id="11268" name="Group 4"/>
          <p:cNvGraphicFramePr>
            <a:graphicFrameLocks noGrp="1"/>
          </p:cNvGraphicFramePr>
          <p:nvPr>
            <p:extLst>
              <p:ext uri="{D42A27DB-BD31-4B8C-83A1-F6EECF244321}">
                <p14:modId xmlns:p14="http://schemas.microsoft.com/office/powerpoint/2010/main" val="4184818250"/>
              </p:ext>
            </p:extLst>
          </p:nvPr>
        </p:nvGraphicFramePr>
        <p:xfrm>
          <a:off x="838200" y="1905001"/>
          <a:ext cx="8077200" cy="4176714"/>
        </p:xfrm>
        <a:graphic>
          <a:graphicData uri="http://schemas.openxmlformats.org/drawingml/2006/table">
            <a:tbl>
              <a:tblPr/>
              <a:tblGrid>
                <a:gridCol w="1347833">
                  <a:extLst>
                    <a:ext uri="{9D8B030D-6E8A-4147-A177-3AD203B41FA5}">
                      <a16:colId xmlns:a16="http://schemas.microsoft.com/office/drawing/2014/main" val="20000"/>
                    </a:ext>
                  </a:extLst>
                </a:gridCol>
                <a:gridCol w="1344567">
                  <a:extLst>
                    <a:ext uri="{9D8B030D-6E8A-4147-A177-3AD203B41FA5}">
                      <a16:colId xmlns:a16="http://schemas.microsoft.com/office/drawing/2014/main" val="20001"/>
                    </a:ext>
                  </a:extLst>
                </a:gridCol>
                <a:gridCol w="1347833">
                  <a:extLst>
                    <a:ext uri="{9D8B030D-6E8A-4147-A177-3AD203B41FA5}">
                      <a16:colId xmlns:a16="http://schemas.microsoft.com/office/drawing/2014/main" val="20002"/>
                    </a:ext>
                  </a:extLst>
                </a:gridCol>
                <a:gridCol w="1344567">
                  <a:extLst>
                    <a:ext uri="{9D8B030D-6E8A-4147-A177-3AD203B41FA5}">
                      <a16:colId xmlns:a16="http://schemas.microsoft.com/office/drawing/2014/main" val="20003"/>
                    </a:ext>
                  </a:extLst>
                </a:gridCol>
                <a:gridCol w="1347833">
                  <a:extLst>
                    <a:ext uri="{9D8B030D-6E8A-4147-A177-3AD203B41FA5}">
                      <a16:colId xmlns:a16="http://schemas.microsoft.com/office/drawing/2014/main" val="20004"/>
                    </a:ext>
                  </a:extLst>
                </a:gridCol>
                <a:gridCol w="1344567">
                  <a:extLst>
                    <a:ext uri="{9D8B030D-6E8A-4147-A177-3AD203B41FA5}">
                      <a16:colId xmlns:a16="http://schemas.microsoft.com/office/drawing/2014/main" val="20005"/>
                    </a:ext>
                  </a:extLst>
                </a:gridCol>
              </a:tblGrid>
              <a:tr h="8356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8339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3739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339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356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Arial" charset="0"/>
                        </a:rPr>
                        <a:t> </a:t>
                      </a:r>
                      <a:endParaRPr kumimoji="0" lang="en-US" sz="24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480" name="Text Box 48"/>
          <p:cNvSpPr txBox="1">
            <a:spLocks noChangeArrowheads="1"/>
          </p:cNvSpPr>
          <p:nvPr/>
        </p:nvSpPr>
        <p:spPr bwMode="auto">
          <a:xfrm>
            <a:off x="260350" y="5805488"/>
            <a:ext cx="8543925" cy="414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1800" b="1">
                <a:latin typeface="Arial Black" charset="0"/>
              </a:rPr>
              <a:t>Real GDP (Output)</a:t>
            </a:r>
          </a:p>
        </p:txBody>
      </p:sp>
      <p:sp>
        <p:nvSpPr>
          <p:cNvPr id="18481" name="Text Box 49"/>
          <p:cNvSpPr txBox="1">
            <a:spLocks noChangeArrowheads="1"/>
          </p:cNvSpPr>
          <p:nvPr/>
        </p:nvSpPr>
        <p:spPr bwMode="auto">
          <a:xfrm rot="-5400000">
            <a:off x="-609600" y="3355975"/>
            <a:ext cx="2439988" cy="414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1800" b="1">
                <a:latin typeface="Arial Black" charset="0"/>
              </a:rPr>
              <a:t>Price Level</a:t>
            </a:r>
          </a:p>
        </p:txBody>
      </p:sp>
      <p:sp>
        <p:nvSpPr>
          <p:cNvPr id="18482" name="Text Box 50"/>
          <p:cNvSpPr txBox="1">
            <a:spLocks noChangeArrowheads="1"/>
          </p:cNvSpPr>
          <p:nvPr/>
        </p:nvSpPr>
        <p:spPr bwMode="auto">
          <a:xfrm>
            <a:off x="7358063" y="2133600"/>
            <a:ext cx="931862"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2000" b="1">
                <a:solidFill>
                  <a:srgbClr val="00FF00"/>
                </a:solidFill>
                <a:latin typeface="Arial Black" charset="0"/>
              </a:rPr>
              <a:t>AS</a:t>
            </a:r>
          </a:p>
        </p:txBody>
      </p:sp>
      <p:sp>
        <p:nvSpPr>
          <p:cNvPr id="26674" name="Freeform 51"/>
          <p:cNvSpPr>
            <a:spLocks/>
          </p:cNvSpPr>
          <p:nvPr/>
        </p:nvSpPr>
        <p:spPr bwMode="auto">
          <a:xfrm>
            <a:off x="1531938" y="1993900"/>
            <a:ext cx="6697662" cy="2082800"/>
          </a:xfrm>
          <a:custGeom>
            <a:avLst/>
            <a:gdLst>
              <a:gd name="T0" fmla="*/ 0 w 4219"/>
              <a:gd name="T1" fmla="*/ 2147483647 h 1312"/>
              <a:gd name="T2" fmla="*/ 2147483647 w 4219"/>
              <a:gd name="T3" fmla="*/ 2147483647 h 1312"/>
              <a:gd name="T4" fmla="*/ 2147483647 w 4219"/>
              <a:gd name="T5" fmla="*/ 2147483647 h 1312"/>
              <a:gd name="T6" fmla="*/ 2147483647 w 4219"/>
              <a:gd name="T7" fmla="*/ 2147483647 h 1312"/>
              <a:gd name="T8" fmla="*/ 2147483647 w 4219"/>
              <a:gd name="T9" fmla="*/ 2147483647 h 1312"/>
              <a:gd name="T10" fmla="*/ 2147483647 w 4219"/>
              <a:gd name="T11" fmla="*/ 2147483647 h 1312"/>
              <a:gd name="T12" fmla="*/ 2147483647 w 4219"/>
              <a:gd name="T13" fmla="*/ 2147483647 h 1312"/>
              <a:gd name="T14" fmla="*/ 2147483647 w 4219"/>
              <a:gd name="T15" fmla="*/ 0 h 13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19" h="1312">
                <a:moveTo>
                  <a:pt x="0" y="1312"/>
                </a:moveTo>
                <a:cubicBezTo>
                  <a:pt x="358" y="1303"/>
                  <a:pt x="1605" y="1281"/>
                  <a:pt x="2151" y="1256"/>
                </a:cubicBezTo>
                <a:cubicBezTo>
                  <a:pt x="2697" y="1231"/>
                  <a:pt x="2998" y="1203"/>
                  <a:pt x="3275" y="1161"/>
                </a:cubicBezTo>
                <a:cubicBezTo>
                  <a:pt x="3552" y="1119"/>
                  <a:pt x="3673" y="1092"/>
                  <a:pt x="3813" y="1001"/>
                </a:cubicBezTo>
                <a:cubicBezTo>
                  <a:pt x="3953" y="910"/>
                  <a:pt x="4054" y="715"/>
                  <a:pt x="4115" y="614"/>
                </a:cubicBezTo>
                <a:cubicBezTo>
                  <a:pt x="4176" y="513"/>
                  <a:pt x="4165" y="465"/>
                  <a:pt x="4181" y="396"/>
                </a:cubicBezTo>
                <a:cubicBezTo>
                  <a:pt x="4197" y="327"/>
                  <a:pt x="4204" y="264"/>
                  <a:pt x="4210" y="198"/>
                </a:cubicBezTo>
                <a:cubicBezTo>
                  <a:pt x="4216" y="132"/>
                  <a:pt x="4217" y="41"/>
                  <a:pt x="4219" y="0"/>
                </a:cubicBezTo>
              </a:path>
            </a:pathLst>
          </a:custGeom>
          <a:noFill/>
          <a:ln w="57150">
            <a:solidFill>
              <a:srgbClr val="00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1316" name="Line 52"/>
          <p:cNvSpPr>
            <a:spLocks noChangeShapeType="1"/>
          </p:cNvSpPr>
          <p:nvPr/>
        </p:nvSpPr>
        <p:spPr bwMode="auto">
          <a:xfrm>
            <a:off x="5795963" y="3933825"/>
            <a:ext cx="3175" cy="1727200"/>
          </a:xfrm>
          <a:prstGeom prst="line">
            <a:avLst/>
          </a:prstGeom>
          <a:noFill/>
          <a:ln w="3175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1317" name="Line 53"/>
          <p:cNvSpPr>
            <a:spLocks noChangeShapeType="1"/>
          </p:cNvSpPr>
          <p:nvPr/>
        </p:nvSpPr>
        <p:spPr bwMode="auto">
          <a:xfrm>
            <a:off x="3563938" y="4005263"/>
            <a:ext cx="3175" cy="1727200"/>
          </a:xfrm>
          <a:prstGeom prst="line">
            <a:avLst/>
          </a:prstGeom>
          <a:noFill/>
          <a:ln w="3175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1318" name="Line 54"/>
          <p:cNvSpPr>
            <a:spLocks noChangeShapeType="1"/>
          </p:cNvSpPr>
          <p:nvPr/>
        </p:nvSpPr>
        <p:spPr bwMode="auto">
          <a:xfrm>
            <a:off x="4067175" y="2492375"/>
            <a:ext cx="2895600" cy="2390775"/>
          </a:xfrm>
          <a:prstGeom prst="line">
            <a:avLst/>
          </a:prstGeom>
          <a:noFill/>
          <a:ln w="57150">
            <a:solidFill>
              <a:srgbClr val="33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1319" name="Text Box 55"/>
          <p:cNvSpPr txBox="1">
            <a:spLocks noChangeArrowheads="1"/>
          </p:cNvSpPr>
          <p:nvPr/>
        </p:nvSpPr>
        <p:spPr bwMode="auto">
          <a:xfrm>
            <a:off x="4067175" y="2133600"/>
            <a:ext cx="719138"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2000" b="1">
                <a:solidFill>
                  <a:srgbClr val="33CCFF"/>
                </a:solidFill>
                <a:latin typeface="Arial Black" charset="0"/>
              </a:rPr>
              <a:t>AD</a:t>
            </a:r>
            <a:r>
              <a:rPr lang="en-US" sz="2000" b="1" baseline="-25000">
                <a:solidFill>
                  <a:srgbClr val="33CCFF"/>
                </a:solidFill>
                <a:latin typeface="Arial Black" charset="0"/>
              </a:rPr>
              <a:t>1</a:t>
            </a:r>
          </a:p>
        </p:txBody>
      </p:sp>
      <p:sp>
        <p:nvSpPr>
          <p:cNvPr id="11320" name="Text Box 56"/>
          <p:cNvSpPr txBox="1">
            <a:spLocks noChangeArrowheads="1"/>
          </p:cNvSpPr>
          <p:nvPr/>
        </p:nvSpPr>
        <p:spPr bwMode="auto">
          <a:xfrm>
            <a:off x="2124075" y="2565400"/>
            <a:ext cx="719138"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2000" b="1">
                <a:solidFill>
                  <a:srgbClr val="33CCFF"/>
                </a:solidFill>
                <a:latin typeface="Arial Black" charset="0"/>
              </a:rPr>
              <a:t>AD</a:t>
            </a:r>
            <a:endParaRPr lang="en-US" sz="2000" b="1" baseline="-25000">
              <a:solidFill>
                <a:srgbClr val="33CCFF"/>
              </a:solidFill>
              <a:latin typeface="Arial Black" charset="0"/>
            </a:endParaRPr>
          </a:p>
        </p:txBody>
      </p:sp>
      <p:sp>
        <p:nvSpPr>
          <p:cNvPr id="11321" name="Text Box 57"/>
          <p:cNvSpPr txBox="1">
            <a:spLocks noChangeArrowheads="1"/>
          </p:cNvSpPr>
          <p:nvPr/>
        </p:nvSpPr>
        <p:spPr bwMode="auto">
          <a:xfrm>
            <a:off x="5364163" y="5661025"/>
            <a:ext cx="931862" cy="379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1600">
                <a:solidFill>
                  <a:srgbClr val="FFFF00"/>
                </a:solidFill>
                <a:latin typeface="Arial Black" charset="0"/>
              </a:rPr>
              <a:t>FE</a:t>
            </a:r>
          </a:p>
        </p:txBody>
      </p:sp>
      <p:sp>
        <p:nvSpPr>
          <p:cNvPr id="11322" name="AutoShape 58"/>
          <p:cNvSpPr>
            <a:spLocks noChangeArrowheads="1"/>
          </p:cNvSpPr>
          <p:nvPr/>
        </p:nvSpPr>
        <p:spPr bwMode="auto">
          <a:xfrm>
            <a:off x="3635375" y="4949825"/>
            <a:ext cx="2089150" cy="647700"/>
          </a:xfrm>
          <a:prstGeom prst="leftRightArrow">
            <a:avLst>
              <a:gd name="adj1" fmla="val 50000"/>
              <a:gd name="adj2" fmla="val 64510"/>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1323" name="Text Box 59"/>
          <p:cNvSpPr txBox="1">
            <a:spLocks noChangeArrowheads="1"/>
          </p:cNvSpPr>
          <p:nvPr/>
        </p:nvSpPr>
        <p:spPr bwMode="auto">
          <a:xfrm>
            <a:off x="3779838" y="5121275"/>
            <a:ext cx="1871662"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lang="en-US" sz="1400" b="1">
                <a:solidFill>
                  <a:srgbClr val="000000"/>
                </a:solidFill>
              </a:rPr>
              <a:t>Recessionary Gap</a:t>
            </a:r>
          </a:p>
        </p:txBody>
      </p:sp>
      <p:sp>
        <p:nvSpPr>
          <p:cNvPr id="11324" name="AutoShape 60"/>
          <p:cNvSpPr>
            <a:spLocks noChangeArrowheads="1"/>
          </p:cNvSpPr>
          <p:nvPr/>
        </p:nvSpPr>
        <p:spPr bwMode="auto">
          <a:xfrm>
            <a:off x="3203575" y="2997200"/>
            <a:ext cx="1439863" cy="647700"/>
          </a:xfrm>
          <a:prstGeom prst="rightArrow">
            <a:avLst>
              <a:gd name="adj1" fmla="val 50000"/>
              <a:gd name="adj2" fmla="val 55576"/>
            </a:avLst>
          </a:prstGeom>
          <a:solidFill>
            <a:srgbClr val="FFFF00"/>
          </a:solidFill>
          <a:ln w="9525">
            <a:solidFill>
              <a:srgbClr val="FFFF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Tree>
    <p:extLst>
      <p:ext uri="{BB962C8B-B14F-4D97-AF65-F5344CB8AC3E}">
        <p14:creationId xmlns:p14="http://schemas.microsoft.com/office/powerpoint/2010/main" val="3202834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20"/>
                                        </p:tgtEl>
                                        <p:attrNameLst>
                                          <p:attrName>style.visibility</p:attrName>
                                        </p:attrNameLst>
                                      </p:cBhvr>
                                      <p:to>
                                        <p:strVal val="visible"/>
                                      </p:to>
                                    </p:set>
                                    <p:animEffect transition="in" filter="fade">
                                      <p:cBhvr>
                                        <p:cTn id="10" dur="500"/>
                                        <p:tgtEl>
                                          <p:spTgt spid="11320"/>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11317"/>
                                        </p:tgtEl>
                                        <p:attrNameLst>
                                          <p:attrName>style.visibility</p:attrName>
                                        </p:attrNameLst>
                                      </p:cBhvr>
                                      <p:to>
                                        <p:strVal val="visible"/>
                                      </p:to>
                                    </p:set>
                                    <p:animEffect transition="in" filter="wipe(up)">
                                      <p:cBhvr>
                                        <p:cTn id="14" dur="500"/>
                                        <p:tgtEl>
                                          <p:spTgt spid="11317"/>
                                        </p:tgtEl>
                                      </p:cBhvr>
                                    </p:animEffect>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11316"/>
                                        </p:tgtEl>
                                        <p:attrNameLst>
                                          <p:attrName>style.visibility</p:attrName>
                                        </p:attrNameLst>
                                      </p:cBhvr>
                                      <p:to>
                                        <p:strVal val="visible"/>
                                      </p:to>
                                    </p:set>
                                    <p:animEffect transition="in" filter="wipe(up)">
                                      <p:cBhvr>
                                        <p:cTn id="18" dur="500"/>
                                        <p:tgtEl>
                                          <p:spTgt spid="11316"/>
                                        </p:tgtEl>
                                      </p:cBhvr>
                                    </p:animEffect>
                                  </p:childTnLst>
                                </p:cTn>
                              </p:par>
                            </p:childTnLst>
                          </p:cTn>
                        </p:par>
                        <p:par>
                          <p:cTn id="19" fill="hold" nodeType="afterGroup">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1321"/>
                                        </p:tgtEl>
                                        <p:attrNameLst>
                                          <p:attrName>style.visibility</p:attrName>
                                        </p:attrNameLst>
                                      </p:cBhvr>
                                      <p:to>
                                        <p:strVal val="visible"/>
                                      </p:to>
                                    </p:set>
                                    <p:animEffect transition="in" filter="fade">
                                      <p:cBhvr>
                                        <p:cTn id="22" dur="500"/>
                                        <p:tgtEl>
                                          <p:spTgt spid="113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1322"/>
                                        </p:tgtEl>
                                        <p:attrNameLst>
                                          <p:attrName>style.visibility</p:attrName>
                                        </p:attrNameLst>
                                      </p:cBhvr>
                                      <p:to>
                                        <p:strVal val="visible"/>
                                      </p:to>
                                    </p:set>
                                    <p:animEffect transition="in" filter="box(out)">
                                      <p:cBhvr>
                                        <p:cTn id="27" dur="500"/>
                                        <p:tgtEl>
                                          <p:spTgt spid="11322"/>
                                        </p:tgtEl>
                                      </p:cBhvr>
                                    </p:animEffect>
                                  </p:childTnLst>
                                </p:cTn>
                              </p:par>
                            </p:childTnLst>
                          </p:cTn>
                        </p:par>
                        <p:par>
                          <p:cTn id="28" fill="hold" nodeType="afterGroup">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1323"/>
                                        </p:tgtEl>
                                        <p:attrNameLst>
                                          <p:attrName>style.visibility</p:attrName>
                                        </p:attrNameLst>
                                      </p:cBhvr>
                                      <p:to>
                                        <p:strVal val="visible"/>
                                      </p:to>
                                    </p:set>
                                    <p:animEffect transition="in" filter="fade">
                                      <p:cBhvr>
                                        <p:cTn id="31" dur="500"/>
                                        <p:tgtEl>
                                          <p:spTgt spid="1132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324"/>
                                        </p:tgtEl>
                                        <p:attrNameLst>
                                          <p:attrName>style.visibility</p:attrName>
                                        </p:attrNameLst>
                                      </p:cBhvr>
                                      <p:to>
                                        <p:strVal val="visible"/>
                                      </p:to>
                                    </p:set>
                                    <p:animEffect transition="in" filter="wipe(left)">
                                      <p:cBhvr>
                                        <p:cTn id="36" dur="500"/>
                                        <p:tgtEl>
                                          <p:spTgt spid="11324"/>
                                        </p:tgtEl>
                                      </p:cBhvr>
                                    </p:animEffect>
                                  </p:childTnLst>
                                </p:cTn>
                              </p:par>
                            </p:childTnLst>
                          </p:cTn>
                        </p:par>
                        <p:par>
                          <p:cTn id="37" fill="hold" nodeType="afterGroup">
                            <p:stCondLst>
                              <p:cond delay="500"/>
                            </p:stCondLst>
                            <p:childTnLst>
                              <p:par>
                                <p:cTn id="38" presetID="9" presetClass="entr" presetSubtype="0" fill="hold" nodeType="afterEffect">
                                  <p:stCondLst>
                                    <p:cond delay="0"/>
                                  </p:stCondLst>
                                  <p:childTnLst>
                                    <p:set>
                                      <p:cBhvr>
                                        <p:cTn id="39" dur="1" fill="hold">
                                          <p:stCondLst>
                                            <p:cond delay="0"/>
                                          </p:stCondLst>
                                        </p:cTn>
                                        <p:tgtEl>
                                          <p:spTgt spid="11318"/>
                                        </p:tgtEl>
                                        <p:attrNameLst>
                                          <p:attrName>style.visibility</p:attrName>
                                        </p:attrNameLst>
                                      </p:cBhvr>
                                      <p:to>
                                        <p:strVal val="visible"/>
                                      </p:to>
                                    </p:set>
                                    <p:animEffect transition="in" filter="dissolve">
                                      <p:cBhvr>
                                        <p:cTn id="40" dur="500"/>
                                        <p:tgtEl>
                                          <p:spTgt spid="113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319"/>
                                        </p:tgtEl>
                                        <p:attrNameLst>
                                          <p:attrName>style.visibility</p:attrName>
                                        </p:attrNameLst>
                                      </p:cBhvr>
                                      <p:to>
                                        <p:strVal val="visible"/>
                                      </p:to>
                                    </p:set>
                                    <p:animEffect transition="in" filter="fade">
                                      <p:cBhvr>
                                        <p:cTn id="43" dur="500"/>
                                        <p:tgtEl>
                                          <p:spTgt spid="11319"/>
                                        </p:tgtEl>
                                      </p:cBhvr>
                                    </p:animEffect>
                                  </p:childTnLst>
                                </p:cTn>
                              </p:par>
                            </p:childTnLst>
                          </p:cTn>
                        </p:par>
                        <p:par>
                          <p:cTn id="44" fill="hold" nodeType="afterGroup">
                            <p:stCondLst>
                              <p:cond delay="1000"/>
                            </p:stCondLst>
                            <p:childTnLst>
                              <p:par>
                                <p:cTn id="45" presetID="22" presetClass="exit" presetSubtype="8" fill="hold" grpId="1" nodeType="afterEffect">
                                  <p:stCondLst>
                                    <p:cond delay="0"/>
                                  </p:stCondLst>
                                  <p:childTnLst>
                                    <p:animEffect transition="out" filter="wipe(left)">
                                      <p:cBhvr>
                                        <p:cTn id="46" dur="500"/>
                                        <p:tgtEl>
                                          <p:spTgt spid="11323"/>
                                        </p:tgtEl>
                                      </p:cBhvr>
                                    </p:animEffect>
                                    <p:set>
                                      <p:cBhvr>
                                        <p:cTn id="47" dur="1" fill="hold">
                                          <p:stCondLst>
                                            <p:cond delay="499"/>
                                          </p:stCondLst>
                                        </p:cTn>
                                        <p:tgtEl>
                                          <p:spTgt spid="11323"/>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1322"/>
                                        </p:tgtEl>
                                      </p:cBhvr>
                                    </p:animEffect>
                                    <p:set>
                                      <p:cBhvr>
                                        <p:cTn id="50" dur="1" fill="hold">
                                          <p:stCondLst>
                                            <p:cond delay="499"/>
                                          </p:stCondLst>
                                        </p:cTn>
                                        <p:tgtEl>
                                          <p:spTgt spid="113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9" grpId="0"/>
      <p:bldP spid="11320" grpId="0"/>
      <p:bldP spid="11321" grpId="0"/>
      <p:bldP spid="11322" grpId="0" animBg="1"/>
      <p:bldP spid="11322" grpId="1" animBg="1"/>
      <p:bldP spid="11323" grpId="0"/>
      <p:bldP spid="11323" grpId="1"/>
      <p:bldP spid="113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a:ea typeface="+mj-ea"/>
                <a:cs typeface="+mj-cs"/>
              </a:rPr>
              <a:t>Contractionary Policy</a:t>
            </a:r>
          </a:p>
        </p:txBody>
      </p:sp>
      <p:sp>
        <p:nvSpPr>
          <p:cNvPr id="27650" name="Rectangle 3"/>
          <p:cNvSpPr>
            <a:spLocks noGrp="1" noChangeArrowheads="1"/>
          </p:cNvSpPr>
          <p:nvPr>
            <p:ph sz="quarter" idx="4294967295"/>
          </p:nvPr>
        </p:nvSpPr>
        <p:spPr>
          <a:xfrm>
            <a:off x="1143000" y="731838"/>
            <a:ext cx="6400800" cy="3475037"/>
          </a:xfrm>
          <a:prstGeom prst="rect">
            <a:avLst/>
          </a:prstGeom>
        </p:spPr>
        <p:txBody>
          <a:bodyPr/>
          <a:lstStyle/>
          <a:p>
            <a:pPr eaLnBrk="1" hangingPunct="1"/>
            <a:r>
              <a:rPr lang="en-US">
                <a:latin typeface="Trebuchet MS" charset="0"/>
              </a:rPr>
              <a:t>If the government was doing well: A tax increase across the board and decrease to government spending or both would move the aggregate demand to the left and stem growth.</a:t>
            </a:r>
          </a:p>
        </p:txBody>
      </p:sp>
    </p:spTree>
    <p:extLst>
      <p:ext uri="{BB962C8B-B14F-4D97-AF65-F5344CB8AC3E}">
        <p14:creationId xmlns:p14="http://schemas.microsoft.com/office/powerpoint/2010/main" val="149637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47800" y="4419600"/>
            <a:ext cx="6512511" cy="1143000"/>
          </a:xfrm>
        </p:spPr>
        <p:txBody>
          <a:bodyPr>
            <a:normAutofit fontScale="90000"/>
          </a:bodyPr>
          <a:lstStyle/>
          <a:p>
            <a:pPr marL="320040" indent="-320040" eaLnBrk="1" fontAlgn="auto" hangingPunct="1">
              <a:spcAft>
                <a:spcPts val="0"/>
              </a:spcAft>
              <a:buClr>
                <a:schemeClr val="accent6">
                  <a:lumMod val="75000"/>
                </a:schemeClr>
              </a:buClr>
              <a:buFont typeface="Georgia" pitchFamily="18" charset="0"/>
              <a:buChar char="*"/>
              <a:defRPr/>
            </a:pPr>
            <a:r>
              <a:rPr lang="en-US" dirty="0">
                <a:solidFill>
                  <a:srgbClr val="00FF00"/>
                </a:solidFill>
                <a:ea typeface="+mj-ea"/>
                <a:cs typeface="+mj-cs"/>
              </a:rPr>
              <a:t>CONTRACTIONARY POLICY</a:t>
            </a:r>
          </a:p>
        </p:txBody>
      </p:sp>
      <p:graphicFrame>
        <p:nvGraphicFramePr>
          <p:cNvPr id="12291" name="Group 3"/>
          <p:cNvGraphicFramePr>
            <a:graphicFrameLocks noGrp="1"/>
          </p:cNvGraphicFramePr>
          <p:nvPr>
            <p:extLst>
              <p:ext uri="{D42A27DB-BD31-4B8C-83A1-F6EECF244321}">
                <p14:modId xmlns:p14="http://schemas.microsoft.com/office/powerpoint/2010/main" val="4184294103"/>
              </p:ext>
            </p:extLst>
          </p:nvPr>
        </p:nvGraphicFramePr>
        <p:xfrm>
          <a:off x="533400" y="1981200"/>
          <a:ext cx="7848600" cy="3916364"/>
        </p:xfrm>
        <a:graphic>
          <a:graphicData uri="http://schemas.openxmlformats.org/drawingml/2006/table">
            <a:tbl>
              <a:tblPr/>
              <a:tblGrid>
                <a:gridCol w="1309688">
                  <a:extLst>
                    <a:ext uri="{9D8B030D-6E8A-4147-A177-3AD203B41FA5}">
                      <a16:colId xmlns:a16="http://schemas.microsoft.com/office/drawing/2014/main" val="20000"/>
                    </a:ext>
                  </a:extLst>
                </a:gridCol>
                <a:gridCol w="1306512">
                  <a:extLst>
                    <a:ext uri="{9D8B030D-6E8A-4147-A177-3AD203B41FA5}">
                      <a16:colId xmlns:a16="http://schemas.microsoft.com/office/drawing/2014/main" val="20001"/>
                    </a:ext>
                  </a:extLst>
                </a:gridCol>
                <a:gridCol w="1309688">
                  <a:extLst>
                    <a:ext uri="{9D8B030D-6E8A-4147-A177-3AD203B41FA5}">
                      <a16:colId xmlns:a16="http://schemas.microsoft.com/office/drawing/2014/main" val="20002"/>
                    </a:ext>
                  </a:extLst>
                </a:gridCol>
                <a:gridCol w="1306512">
                  <a:extLst>
                    <a:ext uri="{9D8B030D-6E8A-4147-A177-3AD203B41FA5}">
                      <a16:colId xmlns:a16="http://schemas.microsoft.com/office/drawing/2014/main" val="20003"/>
                    </a:ext>
                  </a:extLst>
                </a:gridCol>
                <a:gridCol w="1309688">
                  <a:extLst>
                    <a:ext uri="{9D8B030D-6E8A-4147-A177-3AD203B41FA5}">
                      <a16:colId xmlns:a16="http://schemas.microsoft.com/office/drawing/2014/main" val="20004"/>
                    </a:ext>
                  </a:extLst>
                </a:gridCol>
                <a:gridCol w="1306512">
                  <a:extLst>
                    <a:ext uri="{9D8B030D-6E8A-4147-A177-3AD203B41FA5}">
                      <a16:colId xmlns:a16="http://schemas.microsoft.com/office/drawing/2014/main" val="20005"/>
                    </a:ext>
                  </a:extLst>
                </a:gridCol>
              </a:tblGrid>
              <a:tr h="774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731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76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17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Arial" charset="0"/>
                        </a:rPr>
                        <a:t> </a:t>
                      </a:r>
                      <a:endParaRPr kumimoji="0" lang="en-US" sz="24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74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Arial" charset="0"/>
                        </a:rPr>
                        <a:t> </a:t>
                      </a:r>
                      <a:endParaRPr kumimoji="0" lang="en-US" sz="24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Arial" charset="0"/>
                        </a:rPr>
                        <a:t> </a:t>
                      </a:r>
                      <a:endParaRPr kumimoji="0" lang="en-US" sz="24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Arial" charset="0"/>
                        </a:rPr>
                        <a:t> </a:t>
                      </a:r>
                      <a:endParaRPr kumimoji="0" lang="en-US" sz="24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Arial" charset="0"/>
                        </a:rPr>
                        <a:t> </a:t>
                      </a:r>
                      <a:endParaRPr kumimoji="0" 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Arial" charset="0"/>
                        </a:rPr>
                        <a:t> </a:t>
                      </a:r>
                      <a:endParaRPr kumimoji="0" lang="en-US" sz="24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527" name="Text Box 47"/>
          <p:cNvSpPr txBox="1">
            <a:spLocks noChangeArrowheads="1"/>
          </p:cNvSpPr>
          <p:nvPr/>
        </p:nvSpPr>
        <p:spPr bwMode="auto">
          <a:xfrm>
            <a:off x="228600" y="5867400"/>
            <a:ext cx="8543925" cy="414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1800" b="1" dirty="0">
                <a:latin typeface="Arial Black" charset="0"/>
              </a:rPr>
              <a:t>Real GDP (Output)</a:t>
            </a:r>
          </a:p>
        </p:txBody>
      </p:sp>
      <p:sp>
        <p:nvSpPr>
          <p:cNvPr id="20528" name="Text Box 48"/>
          <p:cNvSpPr txBox="1">
            <a:spLocks noChangeArrowheads="1"/>
          </p:cNvSpPr>
          <p:nvPr/>
        </p:nvSpPr>
        <p:spPr bwMode="auto">
          <a:xfrm rot="-5400000">
            <a:off x="-612775" y="3359150"/>
            <a:ext cx="2439988" cy="414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1800" b="1" dirty="0">
                <a:latin typeface="Arial Black" charset="0"/>
              </a:rPr>
              <a:t>Price Level</a:t>
            </a:r>
          </a:p>
        </p:txBody>
      </p:sp>
      <p:sp>
        <p:nvSpPr>
          <p:cNvPr id="20529" name="Text Box 49"/>
          <p:cNvSpPr txBox="1">
            <a:spLocks noChangeArrowheads="1"/>
          </p:cNvSpPr>
          <p:nvPr/>
        </p:nvSpPr>
        <p:spPr bwMode="auto">
          <a:xfrm>
            <a:off x="7358063" y="2133600"/>
            <a:ext cx="931862"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2000" b="1">
                <a:solidFill>
                  <a:srgbClr val="00FF00"/>
                </a:solidFill>
                <a:latin typeface="Arial Black" charset="0"/>
              </a:rPr>
              <a:t>AS</a:t>
            </a:r>
          </a:p>
        </p:txBody>
      </p:sp>
      <p:sp>
        <p:nvSpPr>
          <p:cNvPr id="28721" name="Freeform 50"/>
          <p:cNvSpPr>
            <a:spLocks/>
          </p:cNvSpPr>
          <p:nvPr/>
        </p:nvSpPr>
        <p:spPr bwMode="auto">
          <a:xfrm>
            <a:off x="1531938" y="1993900"/>
            <a:ext cx="6697662" cy="2082800"/>
          </a:xfrm>
          <a:custGeom>
            <a:avLst/>
            <a:gdLst>
              <a:gd name="T0" fmla="*/ 0 w 4219"/>
              <a:gd name="T1" fmla="*/ 2147483647 h 1312"/>
              <a:gd name="T2" fmla="*/ 2147483647 w 4219"/>
              <a:gd name="T3" fmla="*/ 2147483647 h 1312"/>
              <a:gd name="T4" fmla="*/ 2147483647 w 4219"/>
              <a:gd name="T5" fmla="*/ 2147483647 h 1312"/>
              <a:gd name="T6" fmla="*/ 2147483647 w 4219"/>
              <a:gd name="T7" fmla="*/ 2147483647 h 1312"/>
              <a:gd name="T8" fmla="*/ 2147483647 w 4219"/>
              <a:gd name="T9" fmla="*/ 2147483647 h 1312"/>
              <a:gd name="T10" fmla="*/ 2147483647 w 4219"/>
              <a:gd name="T11" fmla="*/ 2147483647 h 1312"/>
              <a:gd name="T12" fmla="*/ 2147483647 w 4219"/>
              <a:gd name="T13" fmla="*/ 2147483647 h 1312"/>
              <a:gd name="T14" fmla="*/ 2147483647 w 4219"/>
              <a:gd name="T15" fmla="*/ 0 h 13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19" h="1312">
                <a:moveTo>
                  <a:pt x="0" y="1312"/>
                </a:moveTo>
                <a:cubicBezTo>
                  <a:pt x="358" y="1303"/>
                  <a:pt x="1605" y="1281"/>
                  <a:pt x="2151" y="1256"/>
                </a:cubicBezTo>
                <a:cubicBezTo>
                  <a:pt x="2697" y="1231"/>
                  <a:pt x="2998" y="1203"/>
                  <a:pt x="3275" y="1161"/>
                </a:cubicBezTo>
                <a:cubicBezTo>
                  <a:pt x="3552" y="1119"/>
                  <a:pt x="3673" y="1092"/>
                  <a:pt x="3813" y="1001"/>
                </a:cubicBezTo>
                <a:cubicBezTo>
                  <a:pt x="3953" y="910"/>
                  <a:pt x="4054" y="715"/>
                  <a:pt x="4115" y="614"/>
                </a:cubicBezTo>
                <a:cubicBezTo>
                  <a:pt x="4176" y="513"/>
                  <a:pt x="4165" y="465"/>
                  <a:pt x="4181" y="396"/>
                </a:cubicBezTo>
                <a:cubicBezTo>
                  <a:pt x="4197" y="327"/>
                  <a:pt x="4204" y="264"/>
                  <a:pt x="4210" y="198"/>
                </a:cubicBezTo>
                <a:cubicBezTo>
                  <a:pt x="4216" y="132"/>
                  <a:pt x="4217" y="41"/>
                  <a:pt x="4219" y="0"/>
                </a:cubicBezTo>
              </a:path>
            </a:pathLst>
          </a:custGeom>
          <a:noFill/>
          <a:ln w="57150">
            <a:solidFill>
              <a:srgbClr val="00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39" name="Line 51"/>
          <p:cNvSpPr>
            <a:spLocks noChangeShapeType="1"/>
          </p:cNvSpPr>
          <p:nvPr/>
        </p:nvSpPr>
        <p:spPr bwMode="auto">
          <a:xfrm>
            <a:off x="5795963" y="3933825"/>
            <a:ext cx="3175" cy="1727200"/>
          </a:xfrm>
          <a:prstGeom prst="line">
            <a:avLst/>
          </a:prstGeom>
          <a:noFill/>
          <a:ln w="3175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2340" name="Line 52"/>
          <p:cNvSpPr>
            <a:spLocks noChangeShapeType="1"/>
          </p:cNvSpPr>
          <p:nvPr/>
        </p:nvSpPr>
        <p:spPr bwMode="auto">
          <a:xfrm>
            <a:off x="7524750" y="3644900"/>
            <a:ext cx="0" cy="2089150"/>
          </a:xfrm>
          <a:prstGeom prst="line">
            <a:avLst/>
          </a:prstGeom>
          <a:noFill/>
          <a:ln w="3175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2341" name="Line 53"/>
          <p:cNvSpPr>
            <a:spLocks noChangeShapeType="1"/>
          </p:cNvSpPr>
          <p:nvPr/>
        </p:nvSpPr>
        <p:spPr bwMode="auto">
          <a:xfrm>
            <a:off x="4067175" y="2492375"/>
            <a:ext cx="2895600" cy="2390775"/>
          </a:xfrm>
          <a:prstGeom prst="line">
            <a:avLst/>
          </a:prstGeom>
          <a:noFill/>
          <a:ln w="57150">
            <a:solidFill>
              <a:srgbClr val="33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2342" name="Text Box 54"/>
          <p:cNvSpPr txBox="1">
            <a:spLocks noChangeArrowheads="1"/>
          </p:cNvSpPr>
          <p:nvPr/>
        </p:nvSpPr>
        <p:spPr bwMode="auto">
          <a:xfrm>
            <a:off x="4067175" y="2133600"/>
            <a:ext cx="719138"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2000" b="1">
                <a:solidFill>
                  <a:srgbClr val="33CCFF"/>
                </a:solidFill>
                <a:latin typeface="Arial Black" charset="0"/>
              </a:rPr>
              <a:t>AD</a:t>
            </a:r>
            <a:r>
              <a:rPr lang="en-US" sz="2000" b="1" baseline="-25000">
                <a:solidFill>
                  <a:srgbClr val="33CCFF"/>
                </a:solidFill>
                <a:latin typeface="Arial Black" charset="0"/>
              </a:rPr>
              <a:t>1</a:t>
            </a:r>
          </a:p>
        </p:txBody>
      </p:sp>
      <p:sp>
        <p:nvSpPr>
          <p:cNvPr id="20535" name="Text Box 55"/>
          <p:cNvSpPr txBox="1">
            <a:spLocks noChangeArrowheads="1"/>
          </p:cNvSpPr>
          <p:nvPr/>
        </p:nvSpPr>
        <p:spPr bwMode="auto">
          <a:xfrm>
            <a:off x="5867400" y="1916113"/>
            <a:ext cx="719138"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2000" b="1">
                <a:solidFill>
                  <a:srgbClr val="33CCFF"/>
                </a:solidFill>
                <a:latin typeface="Arial Black" charset="0"/>
              </a:rPr>
              <a:t>AD</a:t>
            </a:r>
            <a:endParaRPr lang="en-US" sz="2000" b="1" baseline="-25000">
              <a:solidFill>
                <a:srgbClr val="33CCFF"/>
              </a:solidFill>
              <a:latin typeface="Arial Black" charset="0"/>
            </a:endParaRPr>
          </a:p>
        </p:txBody>
      </p:sp>
      <p:sp>
        <p:nvSpPr>
          <p:cNvPr id="12344" name="Text Box 56"/>
          <p:cNvSpPr txBox="1">
            <a:spLocks noChangeArrowheads="1"/>
          </p:cNvSpPr>
          <p:nvPr/>
        </p:nvSpPr>
        <p:spPr bwMode="auto">
          <a:xfrm>
            <a:off x="5364163" y="5661025"/>
            <a:ext cx="931862" cy="379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ctr" hangingPunct="1">
              <a:buClr>
                <a:schemeClr val="tx2"/>
              </a:buClr>
              <a:defRPr/>
            </a:pPr>
            <a:r>
              <a:rPr lang="en-US" sz="1600">
                <a:solidFill>
                  <a:srgbClr val="FFFF00"/>
                </a:solidFill>
                <a:latin typeface="Arial Black" charset="0"/>
              </a:rPr>
              <a:t>FE</a:t>
            </a:r>
          </a:p>
        </p:txBody>
      </p:sp>
      <p:sp>
        <p:nvSpPr>
          <p:cNvPr id="12345" name="AutoShape 57"/>
          <p:cNvSpPr>
            <a:spLocks noChangeArrowheads="1"/>
          </p:cNvSpPr>
          <p:nvPr/>
        </p:nvSpPr>
        <p:spPr bwMode="auto">
          <a:xfrm>
            <a:off x="5791200" y="4991100"/>
            <a:ext cx="1585913" cy="647700"/>
          </a:xfrm>
          <a:prstGeom prst="leftRightArrow">
            <a:avLst>
              <a:gd name="adj1" fmla="val 50000"/>
              <a:gd name="adj2" fmla="val 48971"/>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2346" name="Text Box 58"/>
          <p:cNvSpPr txBox="1">
            <a:spLocks noChangeArrowheads="1"/>
          </p:cNvSpPr>
          <p:nvPr/>
        </p:nvSpPr>
        <p:spPr bwMode="auto">
          <a:xfrm>
            <a:off x="5883275" y="5102225"/>
            <a:ext cx="1584325"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lang="en-US" sz="1400" b="1">
                <a:solidFill>
                  <a:srgbClr val="000000"/>
                </a:solidFill>
              </a:rPr>
              <a:t>Inflationary Gap</a:t>
            </a:r>
          </a:p>
        </p:txBody>
      </p:sp>
      <p:sp>
        <p:nvSpPr>
          <p:cNvPr id="12347" name="AutoShape 59"/>
          <p:cNvSpPr>
            <a:spLocks noChangeArrowheads="1"/>
          </p:cNvSpPr>
          <p:nvPr/>
        </p:nvSpPr>
        <p:spPr bwMode="auto">
          <a:xfrm rot="10800000">
            <a:off x="5076825" y="2781300"/>
            <a:ext cx="1439863" cy="647700"/>
          </a:xfrm>
          <a:prstGeom prst="rightArrow">
            <a:avLst>
              <a:gd name="adj1" fmla="val 50000"/>
              <a:gd name="adj2" fmla="val 55576"/>
            </a:avLst>
          </a:prstGeom>
          <a:solidFill>
            <a:srgbClr val="00FF00"/>
          </a:solidFill>
          <a:ln w="9525">
            <a:solidFill>
              <a:srgbClr val="00FF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20540" name="Line 60"/>
          <p:cNvSpPr>
            <a:spLocks noChangeShapeType="1"/>
          </p:cNvSpPr>
          <p:nvPr/>
        </p:nvSpPr>
        <p:spPr bwMode="auto">
          <a:xfrm>
            <a:off x="5508625" y="1989138"/>
            <a:ext cx="2895600" cy="2390775"/>
          </a:xfrm>
          <a:prstGeom prst="line">
            <a:avLst/>
          </a:prstGeom>
          <a:noFill/>
          <a:ln w="57150">
            <a:solidFill>
              <a:srgbClr val="33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Tree>
    <p:extLst>
      <p:ext uri="{BB962C8B-B14F-4D97-AF65-F5344CB8AC3E}">
        <p14:creationId xmlns:p14="http://schemas.microsoft.com/office/powerpoint/2010/main" val="37241241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2340"/>
                                        </p:tgtEl>
                                        <p:attrNameLst>
                                          <p:attrName>style.visibility</p:attrName>
                                        </p:attrNameLst>
                                      </p:cBhvr>
                                      <p:to>
                                        <p:strVal val="visible"/>
                                      </p:to>
                                    </p:set>
                                    <p:animEffect transition="in" filter="wipe(up)">
                                      <p:cBhvr>
                                        <p:cTn id="7" dur="500"/>
                                        <p:tgtEl>
                                          <p:spTgt spid="12340"/>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2339"/>
                                        </p:tgtEl>
                                        <p:attrNameLst>
                                          <p:attrName>style.visibility</p:attrName>
                                        </p:attrNameLst>
                                      </p:cBhvr>
                                      <p:to>
                                        <p:strVal val="visible"/>
                                      </p:to>
                                    </p:set>
                                    <p:animEffect transition="in" filter="wipe(up)">
                                      <p:cBhvr>
                                        <p:cTn id="11" dur="500"/>
                                        <p:tgtEl>
                                          <p:spTgt spid="12339"/>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344"/>
                                        </p:tgtEl>
                                        <p:attrNameLst>
                                          <p:attrName>style.visibility</p:attrName>
                                        </p:attrNameLst>
                                      </p:cBhvr>
                                      <p:to>
                                        <p:strVal val="visible"/>
                                      </p:to>
                                    </p:set>
                                    <p:animEffect transition="in" filter="fade">
                                      <p:cBhvr>
                                        <p:cTn id="15" dur="500"/>
                                        <p:tgtEl>
                                          <p:spTgt spid="1234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2345"/>
                                        </p:tgtEl>
                                        <p:attrNameLst>
                                          <p:attrName>style.visibility</p:attrName>
                                        </p:attrNameLst>
                                      </p:cBhvr>
                                      <p:to>
                                        <p:strVal val="visible"/>
                                      </p:to>
                                    </p:set>
                                    <p:animEffect transition="in" filter="box(out)">
                                      <p:cBhvr>
                                        <p:cTn id="20" dur="500"/>
                                        <p:tgtEl>
                                          <p:spTgt spid="12345"/>
                                        </p:tgtEl>
                                      </p:cBhvr>
                                    </p:animEffect>
                                  </p:childTnLst>
                                </p:cTn>
                              </p:par>
                            </p:childTnLst>
                          </p:cTn>
                        </p:par>
                        <p:par>
                          <p:cTn id="21" fill="hold" nodeType="afterGroup">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2346"/>
                                        </p:tgtEl>
                                        <p:attrNameLst>
                                          <p:attrName>style.visibility</p:attrName>
                                        </p:attrNameLst>
                                      </p:cBhvr>
                                      <p:to>
                                        <p:strVal val="visible"/>
                                      </p:to>
                                    </p:set>
                                    <p:animEffect transition="in" filter="fade">
                                      <p:cBhvr>
                                        <p:cTn id="24" dur="500"/>
                                        <p:tgtEl>
                                          <p:spTgt spid="1234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347"/>
                                        </p:tgtEl>
                                        <p:attrNameLst>
                                          <p:attrName>style.visibility</p:attrName>
                                        </p:attrNameLst>
                                      </p:cBhvr>
                                      <p:to>
                                        <p:strVal val="visible"/>
                                      </p:to>
                                    </p:set>
                                    <p:animEffect transition="in" filter="wipe(left)">
                                      <p:cBhvr>
                                        <p:cTn id="29" dur="500"/>
                                        <p:tgtEl>
                                          <p:spTgt spid="12347"/>
                                        </p:tgtEl>
                                      </p:cBhvr>
                                    </p:animEffec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12341"/>
                                        </p:tgtEl>
                                        <p:attrNameLst>
                                          <p:attrName>style.visibility</p:attrName>
                                        </p:attrNameLst>
                                      </p:cBhvr>
                                      <p:to>
                                        <p:strVal val="visible"/>
                                      </p:to>
                                    </p:set>
                                    <p:animEffect transition="in" filter="dissolve">
                                      <p:cBhvr>
                                        <p:cTn id="33" dur="500"/>
                                        <p:tgtEl>
                                          <p:spTgt spid="1234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342"/>
                                        </p:tgtEl>
                                        <p:attrNameLst>
                                          <p:attrName>style.visibility</p:attrName>
                                        </p:attrNameLst>
                                      </p:cBhvr>
                                      <p:to>
                                        <p:strVal val="visible"/>
                                      </p:to>
                                    </p:set>
                                    <p:animEffect transition="in" filter="fade">
                                      <p:cBhvr>
                                        <p:cTn id="36" dur="500"/>
                                        <p:tgtEl>
                                          <p:spTgt spid="12342"/>
                                        </p:tgtEl>
                                      </p:cBhvr>
                                    </p:animEffect>
                                  </p:childTnLst>
                                </p:cTn>
                              </p:par>
                            </p:childTnLst>
                          </p:cTn>
                        </p:par>
                        <p:par>
                          <p:cTn id="37" fill="hold" nodeType="afterGroup">
                            <p:stCondLst>
                              <p:cond delay="1000"/>
                            </p:stCondLst>
                            <p:childTnLst>
                              <p:par>
                                <p:cTn id="38" presetID="22" presetClass="exit" presetSubtype="2" fill="hold" grpId="1" nodeType="afterEffect">
                                  <p:stCondLst>
                                    <p:cond delay="0"/>
                                  </p:stCondLst>
                                  <p:childTnLst>
                                    <p:animEffect transition="out" filter="wipe(right)">
                                      <p:cBhvr>
                                        <p:cTn id="39" dur="500"/>
                                        <p:tgtEl>
                                          <p:spTgt spid="12346"/>
                                        </p:tgtEl>
                                      </p:cBhvr>
                                    </p:animEffect>
                                    <p:set>
                                      <p:cBhvr>
                                        <p:cTn id="40" dur="1" fill="hold">
                                          <p:stCondLst>
                                            <p:cond delay="499"/>
                                          </p:stCondLst>
                                        </p:cTn>
                                        <p:tgtEl>
                                          <p:spTgt spid="12346"/>
                                        </p:tgtEl>
                                        <p:attrNameLst>
                                          <p:attrName>style.visibility</p:attrName>
                                        </p:attrNameLst>
                                      </p:cBhvr>
                                      <p:to>
                                        <p:strVal val="hidden"/>
                                      </p:to>
                                    </p:set>
                                  </p:childTnLst>
                                </p:cTn>
                              </p:par>
                              <p:par>
                                <p:cTn id="41" presetID="22" presetClass="exit" presetSubtype="2" fill="hold" grpId="1" nodeType="withEffect">
                                  <p:stCondLst>
                                    <p:cond delay="0"/>
                                  </p:stCondLst>
                                  <p:childTnLst>
                                    <p:animEffect transition="out" filter="wipe(right)">
                                      <p:cBhvr>
                                        <p:cTn id="42" dur="500"/>
                                        <p:tgtEl>
                                          <p:spTgt spid="12345"/>
                                        </p:tgtEl>
                                      </p:cBhvr>
                                    </p:animEffect>
                                    <p:set>
                                      <p:cBhvr>
                                        <p:cTn id="43" dur="1" fill="hold">
                                          <p:stCondLst>
                                            <p:cond delay="499"/>
                                          </p:stCondLst>
                                        </p:cTn>
                                        <p:tgtEl>
                                          <p:spTgt spid="123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42" grpId="0"/>
      <p:bldP spid="12344" grpId="0"/>
      <p:bldP spid="12345" grpId="0" animBg="1"/>
      <p:bldP spid="12345" grpId="1" animBg="1"/>
      <p:bldP spid="12346" grpId="0"/>
      <p:bldP spid="12346" grpId="1"/>
      <p:bldP spid="123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Georgia" pitchFamily="18" charset="0"/>
              <a:buChar char="*"/>
              <a:defRPr/>
            </a:pPr>
            <a:r>
              <a:rPr lang="en-US" dirty="0">
                <a:ea typeface="+mj-ea"/>
                <a:cs typeface="+mj-cs"/>
              </a:rPr>
              <a:t>Obama’s Argument</a:t>
            </a:r>
          </a:p>
        </p:txBody>
      </p:sp>
      <p:sp>
        <p:nvSpPr>
          <p:cNvPr id="25602" name="Content Placeholder 2"/>
          <p:cNvSpPr>
            <a:spLocks noGrp="1"/>
          </p:cNvSpPr>
          <p:nvPr>
            <p:ph sz="quarter" idx="4294967295"/>
          </p:nvPr>
        </p:nvSpPr>
        <p:spPr>
          <a:xfrm>
            <a:off x="1371600" y="1752600"/>
            <a:ext cx="6400800" cy="3475037"/>
          </a:xfrm>
          <a:prstGeom prst="rect">
            <a:avLst/>
          </a:prstGeom>
        </p:spPr>
        <p:txBody>
          <a:bodyPr/>
          <a:lstStyle/>
          <a:p>
            <a:r>
              <a:rPr lang="en-US" dirty="0">
                <a:latin typeface="Trebuchet MS" charset="0"/>
              </a:rPr>
              <a:t>If we raise tax for the rich they will pay a higher percentage and therefore contribute more to the </a:t>
            </a:r>
            <a:r>
              <a:rPr lang="ja-JP" altLang="en-US" dirty="0">
                <a:latin typeface="Trebuchet MS" charset="0"/>
              </a:rPr>
              <a:t>‘</a:t>
            </a:r>
            <a:r>
              <a:rPr lang="en-US" altLang="ja-JP" dirty="0">
                <a:latin typeface="Trebuchet MS" charset="0"/>
              </a:rPr>
              <a:t>pot</a:t>
            </a:r>
            <a:r>
              <a:rPr lang="ja-JP" altLang="en-US" dirty="0">
                <a:latin typeface="Trebuchet MS" charset="0"/>
              </a:rPr>
              <a:t>’</a:t>
            </a:r>
            <a:endParaRPr lang="en-US" altLang="ja-JP" dirty="0">
              <a:latin typeface="Trebuchet MS" charset="0"/>
            </a:endParaRPr>
          </a:p>
          <a:p>
            <a:r>
              <a:rPr lang="en-US" dirty="0">
                <a:latin typeface="Trebuchet MS" charset="0"/>
              </a:rPr>
              <a:t>If we spend in sectors that will help the </a:t>
            </a:r>
            <a:r>
              <a:rPr lang="ja-JP" altLang="en-US" dirty="0">
                <a:latin typeface="Trebuchet MS" charset="0"/>
              </a:rPr>
              <a:t>‘</a:t>
            </a:r>
            <a:r>
              <a:rPr lang="en-US" altLang="ja-JP" dirty="0">
                <a:latin typeface="Trebuchet MS" charset="0"/>
              </a:rPr>
              <a:t>middle class</a:t>
            </a:r>
            <a:r>
              <a:rPr lang="ja-JP" altLang="en-US" dirty="0">
                <a:latin typeface="Trebuchet MS" charset="0"/>
              </a:rPr>
              <a:t>’</a:t>
            </a:r>
            <a:r>
              <a:rPr lang="en-US" altLang="ja-JP" dirty="0">
                <a:latin typeface="Trebuchet MS" charset="0"/>
              </a:rPr>
              <a:t> get jobs they will also pay tax and boost the economy as per the circular flow of income.</a:t>
            </a:r>
            <a:endParaRPr lang="en-US" dirty="0">
              <a:latin typeface="Trebuchet MS" charset="0"/>
            </a:endParaRPr>
          </a:p>
        </p:txBody>
      </p:sp>
    </p:spTree>
    <p:extLst>
      <p:ext uri="{BB962C8B-B14F-4D97-AF65-F5344CB8AC3E}">
        <p14:creationId xmlns:p14="http://schemas.microsoft.com/office/powerpoint/2010/main" val="83158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a:ea typeface="+mj-ea"/>
                <a:cs typeface="+mj-cs"/>
              </a:rPr>
              <a:t>Tools of Fiscal Policy</a:t>
            </a:r>
          </a:p>
        </p:txBody>
      </p:sp>
      <p:sp>
        <p:nvSpPr>
          <p:cNvPr id="29698" name="Rectangle 3"/>
          <p:cNvSpPr>
            <a:spLocks noGrp="1" noChangeArrowheads="1"/>
          </p:cNvSpPr>
          <p:nvPr>
            <p:ph sz="quarter" idx="4294967295"/>
          </p:nvPr>
        </p:nvSpPr>
        <p:spPr>
          <a:xfrm>
            <a:off x="152400" y="731838"/>
            <a:ext cx="8839200" cy="3475037"/>
          </a:xfrm>
          <a:prstGeom prst="rect">
            <a:avLst/>
          </a:prstGeom>
        </p:spPr>
        <p:txBody>
          <a:bodyPr/>
          <a:lstStyle/>
          <a:p>
            <a:pPr eaLnBrk="1" hangingPunct="1"/>
            <a:r>
              <a:rPr lang="en-US" dirty="0">
                <a:latin typeface="Trebuchet MS" charset="0"/>
              </a:rPr>
              <a:t>We already mention taxation and spending on infrastructure (new roads, railways, hospitals, education, est..)</a:t>
            </a:r>
          </a:p>
          <a:p>
            <a:pPr eaLnBrk="1" hangingPunct="1"/>
            <a:r>
              <a:rPr lang="en-US" dirty="0">
                <a:solidFill>
                  <a:schemeClr val="accent6">
                    <a:lumMod val="75000"/>
                  </a:schemeClr>
                </a:solidFill>
                <a:latin typeface="Trebuchet MS" charset="0"/>
              </a:rPr>
              <a:t>Automatic Stabilizers: </a:t>
            </a:r>
            <a:r>
              <a:rPr lang="en-US" dirty="0">
                <a:latin typeface="Trebuchet MS" charset="0"/>
              </a:rPr>
              <a:t>Employment insurance and welfare automatically stabilize the economies during periods of recession. These slow the leftward shift of the AD or begin to increase it.</a:t>
            </a:r>
          </a:p>
        </p:txBody>
      </p:sp>
    </p:spTree>
    <p:extLst>
      <p:ext uri="{BB962C8B-B14F-4D97-AF65-F5344CB8AC3E}">
        <p14:creationId xmlns:p14="http://schemas.microsoft.com/office/powerpoint/2010/main" val="3944297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Banks</a:t>
            </a:r>
          </a:p>
        </p:txBody>
      </p:sp>
      <p:sp>
        <p:nvSpPr>
          <p:cNvPr id="3" name="Content Placeholder 2"/>
          <p:cNvSpPr>
            <a:spLocks noGrp="1"/>
          </p:cNvSpPr>
          <p:nvPr>
            <p:ph idx="1"/>
          </p:nvPr>
        </p:nvSpPr>
        <p:spPr/>
        <p:txBody>
          <a:bodyPr/>
          <a:lstStyle/>
          <a:p>
            <a:r>
              <a:rPr lang="en-US" dirty="0"/>
              <a:t>As you have seen in the video, banks and by extension the federal bank, have a great influence over the economy.</a:t>
            </a:r>
          </a:p>
          <a:p>
            <a:r>
              <a:rPr lang="en-US" dirty="0"/>
              <a:t>Governments use the banks to direct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monetary policy.</a:t>
            </a:r>
            <a:r>
              <a:rPr lang="en-US" dirty="0"/>
              <a:t>  - Controls the supply of money, often targeting an inflation rate or interest rate to ensure price stability and general trust in the currency.</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26131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10600" cy="5451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3505200" y="1295400"/>
            <a:ext cx="2667000" cy="830997"/>
          </a:xfrm>
          <a:prstGeom prst="rect">
            <a:avLst/>
          </a:prstGeom>
          <a:noFill/>
        </p:spPr>
        <p:txBody>
          <a:bodyPr wrap="square" rtlCol="0">
            <a:spAutoFit/>
          </a:bodyPr>
          <a:lstStyle/>
          <a:p>
            <a:r>
              <a:rPr lang="en-US" b="1" dirty="0">
                <a:solidFill>
                  <a:srgbClr val="FF0000"/>
                </a:solidFill>
              </a:rPr>
              <a:t>Tight Money </a:t>
            </a:r>
            <a:r>
              <a:rPr lang="en-US" dirty="0">
                <a:solidFill>
                  <a:srgbClr val="FF0000"/>
                </a:solidFill>
              </a:rPr>
              <a:t>to Reduce inflation</a:t>
            </a:r>
          </a:p>
        </p:txBody>
      </p:sp>
      <p:sp>
        <p:nvSpPr>
          <p:cNvPr id="3" name="TextBox 2"/>
          <p:cNvSpPr txBox="1"/>
          <p:nvPr/>
        </p:nvSpPr>
        <p:spPr>
          <a:xfrm>
            <a:off x="5638800" y="4114800"/>
            <a:ext cx="2362200" cy="1200329"/>
          </a:xfrm>
          <a:prstGeom prst="rect">
            <a:avLst/>
          </a:prstGeom>
          <a:noFill/>
        </p:spPr>
        <p:txBody>
          <a:bodyPr wrap="square" rtlCol="0">
            <a:spAutoFit/>
          </a:bodyPr>
          <a:lstStyle/>
          <a:p>
            <a:r>
              <a:rPr lang="en-US" b="1" dirty="0">
                <a:solidFill>
                  <a:srgbClr val="0070C0"/>
                </a:solidFill>
              </a:rPr>
              <a:t>Easy Money </a:t>
            </a:r>
            <a:r>
              <a:rPr lang="en-US" dirty="0">
                <a:solidFill>
                  <a:srgbClr val="0070C0"/>
                </a:solidFill>
              </a:rPr>
              <a:t>to help stimulate the Economy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Money</a:t>
            </a:r>
          </a:p>
        </p:txBody>
      </p:sp>
      <p:sp>
        <p:nvSpPr>
          <p:cNvPr id="3" name="Content Placeholder 2"/>
          <p:cNvSpPr>
            <a:spLocks noGrp="1"/>
          </p:cNvSpPr>
          <p:nvPr>
            <p:ph sz="half" idx="1"/>
          </p:nvPr>
        </p:nvSpPr>
        <p:spPr/>
        <p:txBody>
          <a:bodyPr>
            <a:normAutofit fontScale="85000" lnSpcReduction="20000"/>
          </a:bodyPr>
          <a:lstStyle/>
          <a:p>
            <a:r>
              <a:rPr lang="en-US" dirty="0"/>
              <a:t>Central Bank/Treasury shifts money to Chartered Banks and increases their Reserves making it easier for them to lend money with a </a:t>
            </a:r>
            <a:r>
              <a:rPr lang="en-US" dirty="0">
                <a:solidFill>
                  <a:schemeClr val="bg1">
                    <a:lumMod val="95000"/>
                    <a:lumOff val="5000"/>
                  </a:schemeClr>
                </a:solidFill>
              </a:rPr>
              <a:t>lower interest </a:t>
            </a:r>
            <a:r>
              <a:rPr lang="en-US" dirty="0"/>
              <a:t>rate</a:t>
            </a:r>
          </a:p>
          <a:p>
            <a:r>
              <a:rPr lang="en-US" dirty="0"/>
              <a:t>Low Interest Rate encourages consumers to borrow for large purchases (</a:t>
            </a:r>
            <a:r>
              <a:rPr lang="en-US" dirty="0">
                <a:solidFill>
                  <a:schemeClr val="bg1">
                    <a:lumMod val="95000"/>
                    <a:lumOff val="5000"/>
                  </a:schemeClr>
                </a:solidFill>
              </a:rPr>
              <a:t>Big Ticket Items</a:t>
            </a:r>
            <a:r>
              <a:rPr lang="en-US" dirty="0"/>
              <a:t>).  </a:t>
            </a:r>
          </a:p>
          <a:p>
            <a:r>
              <a:rPr lang="en-US" dirty="0"/>
              <a:t>Businesses respond by borrowing to increase inventories, and equipment</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3429000"/>
            <a:ext cx="4038600" cy="2880868"/>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219200"/>
            <a:ext cx="4267201" cy="2286000"/>
          </a:xfrm>
          <a:prstGeom prst="rect">
            <a:avLst/>
          </a:prstGeom>
        </p:spPr>
      </p:pic>
    </p:spTree>
    <p:extLst>
      <p:ext uri="{BB962C8B-B14F-4D97-AF65-F5344CB8AC3E}">
        <p14:creationId xmlns:p14="http://schemas.microsoft.com/office/powerpoint/2010/main" val="55266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dirty="0"/>
              <a:t>EASY MONEY POLICY</a:t>
            </a:r>
          </a:p>
        </p:txBody>
      </p:sp>
      <p:sp>
        <p:nvSpPr>
          <p:cNvPr id="12291" name="Rectangle 3"/>
          <p:cNvSpPr>
            <a:spLocks noGrp="1" noChangeArrowheads="1"/>
          </p:cNvSpPr>
          <p:nvPr>
            <p:ph idx="1"/>
          </p:nvPr>
        </p:nvSpPr>
        <p:spPr>
          <a:xfrm>
            <a:off x="914400" y="1600200"/>
            <a:ext cx="4017963" cy="5068888"/>
          </a:xfrm>
        </p:spPr>
        <p:txBody>
          <a:bodyPr>
            <a:normAutofit/>
          </a:bodyPr>
          <a:lstStyle/>
          <a:p>
            <a:pPr marL="533400" indent="-533400">
              <a:lnSpc>
                <a:spcPct val="80000"/>
              </a:lnSpc>
              <a:buFontTx/>
              <a:buAutoNum type="arabicParenR"/>
            </a:pPr>
            <a:endParaRPr lang="en-US" sz="2400" b="1" dirty="0">
              <a:solidFill>
                <a:schemeClr val="hlink"/>
              </a:solidFill>
            </a:endParaRPr>
          </a:p>
          <a:p>
            <a:pPr marL="533400" indent="-533400">
              <a:lnSpc>
                <a:spcPct val="80000"/>
              </a:lnSpc>
              <a:buFontTx/>
              <a:buAutoNum type="arabicParenR"/>
            </a:pPr>
            <a:r>
              <a:rPr lang="en-US" sz="2400" b="1" dirty="0"/>
              <a:t>New borrowing increases Money Supply growth through increased bank deposits allowing the increased output to be purchased through the economy.</a:t>
            </a:r>
          </a:p>
          <a:p>
            <a:pPr marL="533400" indent="-533400">
              <a:lnSpc>
                <a:spcPct val="80000"/>
              </a:lnSpc>
              <a:buFontTx/>
              <a:buAutoNum type="arabicParenR"/>
            </a:pPr>
            <a:endParaRPr lang="en-US" sz="2400" b="1" dirty="0">
              <a:solidFill>
                <a:schemeClr val="hlink"/>
              </a:solidFill>
            </a:endParaRPr>
          </a:p>
          <a:p>
            <a:pPr marL="533400" indent="-533400">
              <a:lnSpc>
                <a:spcPct val="80000"/>
              </a:lnSpc>
              <a:buFontTx/>
              <a:buAutoNum type="arabicParenR"/>
            </a:pPr>
            <a:r>
              <a:rPr lang="en-US" sz="2000" b="1" dirty="0">
                <a:solidFill>
                  <a:schemeClr val="hlink"/>
                </a:solidFill>
              </a:rPr>
              <a:t>Increased spending by consumers shifts AD to the right, Increasing GDP and thereby ending recession.                  			</a:t>
            </a:r>
            <a:endParaRPr lang="en-US" sz="4000" b="1" dirty="0">
              <a:solidFill>
                <a:schemeClr val="hlink"/>
              </a:solidFill>
            </a:endParaRPr>
          </a:p>
        </p:txBody>
      </p:sp>
      <p:graphicFrame>
        <p:nvGraphicFramePr>
          <p:cNvPr id="12292" name="Group 4"/>
          <p:cNvGraphicFramePr>
            <a:graphicFrameLocks noGrp="1"/>
          </p:cNvGraphicFramePr>
          <p:nvPr/>
        </p:nvGraphicFramePr>
        <p:xfrm>
          <a:off x="6011863" y="1773238"/>
          <a:ext cx="2519362" cy="2017714"/>
        </p:xfrm>
        <a:graphic>
          <a:graphicData uri="http://schemas.openxmlformats.org/drawingml/2006/table">
            <a:tbl>
              <a:tblPr/>
              <a:tblGrid>
                <a:gridCol w="420687">
                  <a:extLst>
                    <a:ext uri="{9D8B030D-6E8A-4147-A177-3AD203B41FA5}">
                      <a16:colId xmlns:a16="http://schemas.microsoft.com/office/drawing/2014/main" val="20000"/>
                    </a:ext>
                  </a:extLst>
                </a:gridCol>
                <a:gridCol w="419100">
                  <a:extLst>
                    <a:ext uri="{9D8B030D-6E8A-4147-A177-3AD203B41FA5}">
                      <a16:colId xmlns:a16="http://schemas.microsoft.com/office/drawing/2014/main" val="20001"/>
                    </a:ext>
                  </a:extLst>
                </a:gridCol>
                <a:gridCol w="420688">
                  <a:extLst>
                    <a:ext uri="{9D8B030D-6E8A-4147-A177-3AD203B41FA5}">
                      <a16:colId xmlns:a16="http://schemas.microsoft.com/office/drawing/2014/main" val="20002"/>
                    </a:ext>
                  </a:extLst>
                </a:gridCol>
                <a:gridCol w="419100">
                  <a:extLst>
                    <a:ext uri="{9D8B030D-6E8A-4147-A177-3AD203B41FA5}">
                      <a16:colId xmlns:a16="http://schemas.microsoft.com/office/drawing/2014/main" val="20003"/>
                    </a:ext>
                  </a:extLst>
                </a:gridCol>
                <a:gridCol w="420687">
                  <a:extLst>
                    <a:ext uri="{9D8B030D-6E8A-4147-A177-3AD203B41FA5}">
                      <a16:colId xmlns:a16="http://schemas.microsoft.com/office/drawing/2014/main" val="20004"/>
                    </a:ext>
                  </a:extLst>
                </a:gridCol>
                <a:gridCol w="419100">
                  <a:extLst>
                    <a:ext uri="{9D8B030D-6E8A-4147-A177-3AD203B41FA5}">
                      <a16:colId xmlns:a16="http://schemas.microsoft.com/office/drawing/2014/main" val="20005"/>
                    </a:ext>
                  </a:extLst>
                </a:gridCol>
              </a:tblGrid>
              <a:tr h="3667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127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143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127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11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2336" name="Line 48"/>
          <p:cNvSpPr>
            <a:spLocks noChangeShapeType="1"/>
          </p:cNvSpPr>
          <p:nvPr/>
        </p:nvSpPr>
        <p:spPr bwMode="auto">
          <a:xfrm>
            <a:off x="6659563" y="1946275"/>
            <a:ext cx="1287462" cy="1770063"/>
          </a:xfrm>
          <a:prstGeom prst="line">
            <a:avLst/>
          </a:prstGeom>
          <a:noFill/>
          <a:ln w="571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37" name="Text Box 49"/>
          <p:cNvSpPr txBox="1">
            <a:spLocks noChangeArrowheads="1"/>
          </p:cNvSpPr>
          <p:nvPr/>
        </p:nvSpPr>
        <p:spPr bwMode="auto">
          <a:xfrm>
            <a:off x="5867400" y="3789363"/>
            <a:ext cx="2879725"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Quantity of Loanable Funds</a:t>
            </a:r>
          </a:p>
        </p:txBody>
      </p:sp>
      <p:sp>
        <p:nvSpPr>
          <p:cNvPr id="12338" name="Text Box 50"/>
          <p:cNvSpPr txBox="1">
            <a:spLocks noChangeArrowheads="1"/>
          </p:cNvSpPr>
          <p:nvPr/>
        </p:nvSpPr>
        <p:spPr bwMode="auto">
          <a:xfrm rot="16200000">
            <a:off x="4795837" y="2619376"/>
            <a:ext cx="2024063"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Interest Rate (%)</a:t>
            </a:r>
          </a:p>
        </p:txBody>
      </p:sp>
      <p:sp>
        <p:nvSpPr>
          <p:cNvPr id="12339" name="Text Box 51"/>
          <p:cNvSpPr txBox="1">
            <a:spLocks noChangeArrowheads="1"/>
          </p:cNvSpPr>
          <p:nvPr/>
        </p:nvSpPr>
        <p:spPr bwMode="auto">
          <a:xfrm>
            <a:off x="6659563" y="1844675"/>
            <a:ext cx="358775"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400" b="1" dirty="0">
                <a:solidFill>
                  <a:srgbClr val="0000FF"/>
                </a:solidFill>
              </a:rPr>
              <a:t>D</a:t>
            </a:r>
          </a:p>
        </p:txBody>
      </p:sp>
      <p:sp>
        <p:nvSpPr>
          <p:cNvPr id="12340" name="Line 52"/>
          <p:cNvSpPr>
            <a:spLocks noChangeShapeType="1"/>
          </p:cNvSpPr>
          <p:nvPr/>
        </p:nvSpPr>
        <p:spPr bwMode="auto">
          <a:xfrm flipH="1">
            <a:off x="6732588" y="1976438"/>
            <a:ext cx="1258887" cy="1665287"/>
          </a:xfrm>
          <a:prstGeom prst="line">
            <a:avLst/>
          </a:prstGeom>
          <a:noFill/>
          <a:ln w="57150">
            <a:solidFill>
              <a:srgbClr val="3399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1" name="Text Box 53"/>
          <p:cNvSpPr txBox="1">
            <a:spLocks noChangeArrowheads="1"/>
          </p:cNvSpPr>
          <p:nvPr/>
        </p:nvSpPr>
        <p:spPr bwMode="auto">
          <a:xfrm>
            <a:off x="7956550" y="1773238"/>
            <a:ext cx="360363"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400" b="1" dirty="0">
                <a:solidFill>
                  <a:srgbClr val="009900"/>
                </a:solidFill>
              </a:rPr>
              <a:t>S</a:t>
            </a:r>
          </a:p>
        </p:txBody>
      </p:sp>
      <p:sp>
        <p:nvSpPr>
          <p:cNvPr id="12342" name="Line 54"/>
          <p:cNvSpPr>
            <a:spLocks noChangeShapeType="1"/>
          </p:cNvSpPr>
          <p:nvPr/>
        </p:nvSpPr>
        <p:spPr bwMode="auto">
          <a:xfrm>
            <a:off x="7308850" y="2852738"/>
            <a:ext cx="1588" cy="99060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3" name="Line 55"/>
          <p:cNvSpPr>
            <a:spLocks noChangeShapeType="1"/>
          </p:cNvSpPr>
          <p:nvPr/>
        </p:nvSpPr>
        <p:spPr bwMode="auto">
          <a:xfrm flipH="1">
            <a:off x="5940425" y="2852738"/>
            <a:ext cx="133032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4" name="Line 56"/>
          <p:cNvSpPr>
            <a:spLocks noChangeShapeType="1"/>
          </p:cNvSpPr>
          <p:nvPr/>
        </p:nvSpPr>
        <p:spPr bwMode="auto">
          <a:xfrm flipH="1">
            <a:off x="7092950" y="2060575"/>
            <a:ext cx="1258888" cy="1665288"/>
          </a:xfrm>
          <a:prstGeom prst="line">
            <a:avLst/>
          </a:prstGeom>
          <a:noFill/>
          <a:ln w="57150">
            <a:solidFill>
              <a:srgbClr val="3399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5" name="Text Box 57"/>
          <p:cNvSpPr txBox="1">
            <a:spLocks noChangeArrowheads="1"/>
          </p:cNvSpPr>
          <p:nvPr/>
        </p:nvSpPr>
        <p:spPr bwMode="auto">
          <a:xfrm>
            <a:off x="8172450" y="2205038"/>
            <a:ext cx="4318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400" b="1" dirty="0">
                <a:solidFill>
                  <a:srgbClr val="009900"/>
                </a:solidFill>
              </a:rPr>
              <a:t>S</a:t>
            </a:r>
            <a:r>
              <a:rPr lang="en-US" sz="1400" b="1" baseline="-25000" dirty="0">
                <a:solidFill>
                  <a:srgbClr val="009900"/>
                </a:solidFill>
              </a:rPr>
              <a:t>1</a:t>
            </a:r>
          </a:p>
        </p:txBody>
      </p:sp>
      <p:sp>
        <p:nvSpPr>
          <p:cNvPr id="12346" name="Line 58"/>
          <p:cNvSpPr>
            <a:spLocks noChangeShapeType="1"/>
          </p:cNvSpPr>
          <p:nvPr/>
        </p:nvSpPr>
        <p:spPr bwMode="auto">
          <a:xfrm>
            <a:off x="7667625" y="2492375"/>
            <a:ext cx="288925"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7" name="Line 59"/>
          <p:cNvSpPr>
            <a:spLocks noChangeShapeType="1"/>
          </p:cNvSpPr>
          <p:nvPr/>
        </p:nvSpPr>
        <p:spPr bwMode="auto">
          <a:xfrm>
            <a:off x="6877050" y="3500438"/>
            <a:ext cx="28733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8" name="Line 60"/>
          <p:cNvSpPr>
            <a:spLocks noChangeShapeType="1"/>
          </p:cNvSpPr>
          <p:nvPr/>
        </p:nvSpPr>
        <p:spPr bwMode="auto">
          <a:xfrm>
            <a:off x="7524750" y="3140075"/>
            <a:ext cx="0" cy="649288"/>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49" name="Line 61"/>
          <p:cNvSpPr>
            <a:spLocks noChangeShapeType="1"/>
          </p:cNvSpPr>
          <p:nvPr/>
        </p:nvSpPr>
        <p:spPr bwMode="auto">
          <a:xfrm flipH="1">
            <a:off x="6011863" y="3141663"/>
            <a:ext cx="151288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graphicFrame>
        <p:nvGraphicFramePr>
          <p:cNvPr id="12350" name="Group 62"/>
          <p:cNvGraphicFramePr>
            <a:graphicFrameLocks noGrp="1"/>
          </p:cNvGraphicFramePr>
          <p:nvPr/>
        </p:nvGraphicFramePr>
        <p:xfrm>
          <a:off x="5651500" y="4273550"/>
          <a:ext cx="2967038" cy="2033588"/>
        </p:xfrm>
        <a:graphic>
          <a:graphicData uri="http://schemas.openxmlformats.org/drawingml/2006/table">
            <a:tbl>
              <a:tblPr/>
              <a:tblGrid>
                <a:gridCol w="495300">
                  <a:extLst>
                    <a:ext uri="{9D8B030D-6E8A-4147-A177-3AD203B41FA5}">
                      <a16:colId xmlns:a16="http://schemas.microsoft.com/office/drawing/2014/main" val="20000"/>
                    </a:ext>
                  </a:extLst>
                </a:gridCol>
                <a:gridCol w="493713">
                  <a:extLst>
                    <a:ext uri="{9D8B030D-6E8A-4147-A177-3AD203B41FA5}">
                      <a16:colId xmlns:a16="http://schemas.microsoft.com/office/drawing/2014/main" val="20001"/>
                    </a:ext>
                  </a:extLst>
                </a:gridCol>
                <a:gridCol w="495300">
                  <a:extLst>
                    <a:ext uri="{9D8B030D-6E8A-4147-A177-3AD203B41FA5}">
                      <a16:colId xmlns:a16="http://schemas.microsoft.com/office/drawing/2014/main" val="20002"/>
                    </a:ext>
                  </a:extLst>
                </a:gridCol>
                <a:gridCol w="493712">
                  <a:extLst>
                    <a:ext uri="{9D8B030D-6E8A-4147-A177-3AD203B41FA5}">
                      <a16:colId xmlns:a16="http://schemas.microsoft.com/office/drawing/2014/main" val="20003"/>
                    </a:ext>
                  </a:extLst>
                </a:gridCol>
                <a:gridCol w="471488">
                  <a:extLst>
                    <a:ext uri="{9D8B030D-6E8A-4147-A177-3AD203B41FA5}">
                      <a16:colId xmlns:a16="http://schemas.microsoft.com/office/drawing/2014/main" val="20004"/>
                    </a:ext>
                  </a:extLst>
                </a:gridCol>
                <a:gridCol w="517525">
                  <a:extLst>
                    <a:ext uri="{9D8B030D-6E8A-4147-A177-3AD203B41FA5}">
                      <a16:colId xmlns:a16="http://schemas.microsoft.com/office/drawing/2014/main" val="20005"/>
                    </a:ext>
                  </a:extLst>
                </a:gridCol>
              </a:tblGrid>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079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2394" name="Text Box 106"/>
          <p:cNvSpPr txBox="1">
            <a:spLocks noChangeArrowheads="1"/>
          </p:cNvSpPr>
          <p:nvPr/>
        </p:nvSpPr>
        <p:spPr bwMode="auto">
          <a:xfrm>
            <a:off x="5795963" y="6381750"/>
            <a:ext cx="1800225" cy="309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Real GDP</a:t>
            </a:r>
          </a:p>
        </p:txBody>
      </p:sp>
      <p:sp>
        <p:nvSpPr>
          <p:cNvPr id="12395" name="Text Box 107"/>
          <p:cNvSpPr txBox="1">
            <a:spLocks noChangeArrowheads="1"/>
          </p:cNvSpPr>
          <p:nvPr/>
        </p:nvSpPr>
        <p:spPr bwMode="auto">
          <a:xfrm rot="16200000">
            <a:off x="4878388" y="5208588"/>
            <a:ext cx="1281112"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Price Level</a:t>
            </a:r>
          </a:p>
        </p:txBody>
      </p:sp>
      <p:sp>
        <p:nvSpPr>
          <p:cNvPr id="12396" name="Text Box 108"/>
          <p:cNvSpPr txBox="1">
            <a:spLocks noChangeArrowheads="1"/>
          </p:cNvSpPr>
          <p:nvPr/>
        </p:nvSpPr>
        <p:spPr bwMode="auto">
          <a:xfrm>
            <a:off x="8172450" y="4437063"/>
            <a:ext cx="431800"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rgbClr val="00FF00"/>
                </a:solidFill>
              </a:rPr>
              <a:t>AS</a:t>
            </a:r>
            <a:endParaRPr lang="en-US" sz="1200" baseline="-25000" dirty="0">
              <a:solidFill>
                <a:srgbClr val="00FF00"/>
              </a:solidFill>
            </a:endParaRPr>
          </a:p>
        </p:txBody>
      </p:sp>
      <p:sp>
        <p:nvSpPr>
          <p:cNvPr id="12397" name="Freeform 109"/>
          <p:cNvSpPr>
            <a:spLocks/>
          </p:cNvSpPr>
          <p:nvPr/>
        </p:nvSpPr>
        <p:spPr bwMode="auto">
          <a:xfrm>
            <a:off x="6156325" y="4508500"/>
            <a:ext cx="2095500" cy="1211263"/>
          </a:xfrm>
          <a:custGeom>
            <a:avLst/>
            <a:gdLst>
              <a:gd name="T0" fmla="*/ 0 w 1905"/>
              <a:gd name="T1" fmla="*/ 1679 h 1679"/>
              <a:gd name="T2" fmla="*/ 1406 w 1905"/>
              <a:gd name="T3" fmla="*/ 1588 h 1679"/>
              <a:gd name="T4" fmla="*/ 1814 w 1905"/>
              <a:gd name="T5" fmla="*/ 1134 h 1679"/>
              <a:gd name="T6" fmla="*/ 1905 w 1905"/>
              <a:gd name="T7" fmla="*/ 0 h 1679"/>
            </a:gdLst>
            <a:ahLst/>
            <a:cxnLst>
              <a:cxn ang="0">
                <a:pos x="T0" y="T1"/>
              </a:cxn>
              <a:cxn ang="0">
                <a:pos x="T2" y="T3"/>
              </a:cxn>
              <a:cxn ang="0">
                <a:pos x="T4" y="T5"/>
              </a:cxn>
              <a:cxn ang="0">
                <a:pos x="T6" y="T7"/>
              </a:cxn>
            </a:cxnLst>
            <a:rect l="0" t="0" r="r" b="b"/>
            <a:pathLst>
              <a:path w="1905" h="1679">
                <a:moveTo>
                  <a:pt x="0" y="1679"/>
                </a:moveTo>
                <a:cubicBezTo>
                  <a:pt x="552" y="1679"/>
                  <a:pt x="1104" y="1679"/>
                  <a:pt x="1406" y="1588"/>
                </a:cubicBezTo>
                <a:cubicBezTo>
                  <a:pt x="1708" y="1497"/>
                  <a:pt x="1731" y="1399"/>
                  <a:pt x="1814" y="1134"/>
                </a:cubicBezTo>
                <a:cubicBezTo>
                  <a:pt x="1897" y="869"/>
                  <a:pt x="1890" y="189"/>
                  <a:pt x="1905" y="0"/>
                </a:cubicBezTo>
              </a:path>
            </a:pathLst>
          </a:custGeom>
          <a:noFill/>
          <a:ln w="44450">
            <a:solidFill>
              <a:srgbClr val="00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98" name="Line 110"/>
          <p:cNvSpPr>
            <a:spLocks noChangeShapeType="1"/>
          </p:cNvSpPr>
          <p:nvPr/>
        </p:nvSpPr>
        <p:spPr bwMode="auto">
          <a:xfrm>
            <a:off x="6227763" y="5084763"/>
            <a:ext cx="1431925" cy="1120775"/>
          </a:xfrm>
          <a:prstGeom prst="line">
            <a:avLst/>
          </a:prstGeom>
          <a:noFill/>
          <a:ln w="44450">
            <a:solidFill>
              <a:srgbClr val="00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399" name="Line 111"/>
          <p:cNvSpPr>
            <a:spLocks noChangeShapeType="1"/>
          </p:cNvSpPr>
          <p:nvPr/>
        </p:nvSpPr>
        <p:spPr bwMode="auto">
          <a:xfrm>
            <a:off x="6877050" y="5084763"/>
            <a:ext cx="1431925" cy="1120775"/>
          </a:xfrm>
          <a:prstGeom prst="line">
            <a:avLst/>
          </a:prstGeom>
          <a:noFill/>
          <a:ln w="44450">
            <a:solidFill>
              <a:srgbClr val="00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400" name="Line 112"/>
          <p:cNvSpPr>
            <a:spLocks noChangeShapeType="1"/>
          </p:cNvSpPr>
          <p:nvPr/>
        </p:nvSpPr>
        <p:spPr bwMode="auto">
          <a:xfrm flipV="1">
            <a:off x="6804025" y="5300663"/>
            <a:ext cx="215900" cy="142875"/>
          </a:xfrm>
          <a:prstGeom prst="line">
            <a:avLst/>
          </a:prstGeom>
          <a:noFill/>
          <a:ln w="2222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401" name="Text Box 113"/>
          <p:cNvSpPr txBox="1">
            <a:spLocks noChangeArrowheads="1"/>
          </p:cNvSpPr>
          <p:nvPr/>
        </p:nvSpPr>
        <p:spPr bwMode="auto">
          <a:xfrm>
            <a:off x="6804025" y="4868863"/>
            <a:ext cx="431800"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rgbClr val="00CCFF"/>
                </a:solidFill>
              </a:rPr>
              <a:t>D</a:t>
            </a:r>
            <a:r>
              <a:rPr lang="en-US" sz="1200" baseline="-25000" dirty="0">
                <a:solidFill>
                  <a:srgbClr val="00CCFF"/>
                </a:solidFill>
              </a:rPr>
              <a:t>1</a:t>
            </a:r>
          </a:p>
        </p:txBody>
      </p:sp>
      <p:sp>
        <p:nvSpPr>
          <p:cNvPr id="12402" name="Text Box 114"/>
          <p:cNvSpPr txBox="1">
            <a:spLocks noChangeArrowheads="1"/>
          </p:cNvSpPr>
          <p:nvPr/>
        </p:nvSpPr>
        <p:spPr bwMode="auto">
          <a:xfrm>
            <a:off x="6156325" y="4868863"/>
            <a:ext cx="431800"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rgbClr val="00CCFF"/>
                </a:solidFill>
              </a:rPr>
              <a:t>D</a:t>
            </a:r>
            <a:endParaRPr lang="en-US" sz="1200" baseline="-25000" dirty="0">
              <a:solidFill>
                <a:srgbClr val="00CCFF"/>
              </a:solidFill>
            </a:endParaRPr>
          </a:p>
        </p:txBody>
      </p:sp>
      <p:sp>
        <p:nvSpPr>
          <p:cNvPr id="12403" name="Line 115"/>
          <p:cNvSpPr>
            <a:spLocks noChangeShapeType="1"/>
          </p:cNvSpPr>
          <p:nvPr/>
        </p:nvSpPr>
        <p:spPr bwMode="auto">
          <a:xfrm>
            <a:off x="7019925" y="5734050"/>
            <a:ext cx="0" cy="574675"/>
          </a:xfrm>
          <a:prstGeom prst="line">
            <a:avLst/>
          </a:prstGeom>
          <a:noFill/>
          <a:ln w="222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404" name="Line 116"/>
          <p:cNvSpPr>
            <a:spLocks noChangeShapeType="1"/>
          </p:cNvSpPr>
          <p:nvPr/>
        </p:nvSpPr>
        <p:spPr bwMode="auto">
          <a:xfrm>
            <a:off x="7596188" y="5661025"/>
            <a:ext cx="0" cy="647700"/>
          </a:xfrm>
          <a:prstGeom prst="line">
            <a:avLst/>
          </a:prstGeom>
          <a:noFill/>
          <a:ln w="222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405" name="Line 117"/>
          <p:cNvSpPr>
            <a:spLocks noChangeShapeType="1"/>
          </p:cNvSpPr>
          <p:nvPr/>
        </p:nvSpPr>
        <p:spPr bwMode="auto">
          <a:xfrm flipV="1">
            <a:off x="7092950" y="6092825"/>
            <a:ext cx="431800" cy="0"/>
          </a:xfrm>
          <a:prstGeom prst="line">
            <a:avLst/>
          </a:prstGeom>
          <a:noFill/>
          <a:ln w="2222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2406" name="Text Box 118"/>
          <p:cNvSpPr txBox="1">
            <a:spLocks noChangeArrowheads="1"/>
          </p:cNvSpPr>
          <p:nvPr/>
        </p:nvSpPr>
        <p:spPr bwMode="auto">
          <a:xfrm>
            <a:off x="7380288" y="6308725"/>
            <a:ext cx="431800" cy="309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chemeClr val="hlink"/>
                </a:solidFill>
              </a:rPr>
              <a:t>FE</a:t>
            </a:r>
            <a:endParaRPr lang="en-US" sz="1200" baseline="-250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46"/>
                                        </p:tgtEl>
                                        <p:attrNameLst>
                                          <p:attrName>style.visibility</p:attrName>
                                        </p:attrNameLst>
                                      </p:cBhvr>
                                      <p:to>
                                        <p:strVal val="visible"/>
                                      </p:to>
                                    </p:set>
                                    <p:animEffect transition="in" filter="wipe(left)">
                                      <p:cBhvr>
                                        <p:cTn id="7" dur="500"/>
                                        <p:tgtEl>
                                          <p:spTgt spid="123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347"/>
                                        </p:tgtEl>
                                        <p:attrNameLst>
                                          <p:attrName>style.visibility</p:attrName>
                                        </p:attrNameLst>
                                      </p:cBhvr>
                                      <p:to>
                                        <p:strVal val="visible"/>
                                      </p:to>
                                    </p:set>
                                    <p:animEffect transition="in" filter="wipe(left)">
                                      <p:cBhvr>
                                        <p:cTn id="10" dur="500"/>
                                        <p:tgtEl>
                                          <p:spTgt spid="12347"/>
                                        </p:tgtEl>
                                      </p:cBhvr>
                                    </p:animEffect>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2344"/>
                                        </p:tgtEl>
                                        <p:attrNameLst>
                                          <p:attrName>style.visibility</p:attrName>
                                        </p:attrNameLst>
                                      </p:cBhvr>
                                      <p:to>
                                        <p:strVal val="visible"/>
                                      </p:to>
                                    </p:set>
                                    <p:animEffect transition="in" filter="fade">
                                      <p:cBhvr>
                                        <p:cTn id="14" dur="500"/>
                                        <p:tgtEl>
                                          <p:spTgt spid="12344"/>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2345"/>
                                        </p:tgtEl>
                                        <p:attrNameLst>
                                          <p:attrName>style.visibility</p:attrName>
                                        </p:attrNameLst>
                                      </p:cBhvr>
                                      <p:to>
                                        <p:strVal val="visible"/>
                                      </p:to>
                                    </p:set>
                                  </p:childTnLst>
                                </p:cTn>
                              </p:par>
                            </p:childTnLst>
                          </p:cTn>
                        </p:par>
                        <p:par>
                          <p:cTn id="17" fill="hold" nodeType="afterGroup">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12348"/>
                                        </p:tgtEl>
                                        <p:attrNameLst>
                                          <p:attrName>style.visibility</p:attrName>
                                        </p:attrNameLst>
                                      </p:cBhvr>
                                      <p:to>
                                        <p:strVal val="visible"/>
                                      </p:to>
                                    </p:set>
                                    <p:animEffect transition="in" filter="wipe(up)">
                                      <p:cBhvr>
                                        <p:cTn id="20" dur="500"/>
                                        <p:tgtEl>
                                          <p:spTgt spid="12348"/>
                                        </p:tgtEl>
                                      </p:cBhvr>
                                    </p:animEffect>
                                  </p:childTnLst>
                                </p:cTn>
                              </p:par>
                            </p:childTnLst>
                          </p:cTn>
                        </p:par>
                        <p:par>
                          <p:cTn id="21" fill="hold" nodeType="afterGroup">
                            <p:stCondLst>
                              <p:cond delay="1500"/>
                            </p:stCondLst>
                            <p:childTnLst>
                              <p:par>
                                <p:cTn id="22" presetID="22" presetClass="entr" presetSubtype="2" fill="hold" grpId="0" nodeType="afterEffect">
                                  <p:stCondLst>
                                    <p:cond delay="0"/>
                                  </p:stCondLst>
                                  <p:childTnLst>
                                    <p:set>
                                      <p:cBhvr>
                                        <p:cTn id="23" dur="1" fill="hold">
                                          <p:stCondLst>
                                            <p:cond delay="0"/>
                                          </p:stCondLst>
                                        </p:cTn>
                                        <p:tgtEl>
                                          <p:spTgt spid="12349"/>
                                        </p:tgtEl>
                                        <p:attrNameLst>
                                          <p:attrName>style.visibility</p:attrName>
                                        </p:attrNameLst>
                                      </p:cBhvr>
                                      <p:to>
                                        <p:strVal val="visible"/>
                                      </p:to>
                                    </p:set>
                                    <p:animEffect transition="in" filter="wipe(right)">
                                      <p:cBhvr>
                                        <p:cTn id="24" dur="500"/>
                                        <p:tgtEl>
                                          <p:spTgt spid="12349"/>
                                        </p:tgtEl>
                                      </p:cBhvr>
                                    </p:animEffect>
                                  </p:childTnLst>
                                </p:cTn>
                              </p:par>
                            </p:childTnLst>
                          </p:cTn>
                        </p:par>
                        <p:par>
                          <p:cTn id="25" fill="hold" nodeType="afterGroup">
                            <p:stCondLst>
                              <p:cond delay="2000"/>
                            </p:stCondLst>
                            <p:childTnLst>
                              <p:par>
                                <p:cTn id="26" presetID="9" presetClass="emph" presetSubtype="0" grpId="0" nodeType="afterEffect">
                                  <p:stCondLst>
                                    <p:cond delay="0"/>
                                  </p:stCondLst>
                                  <p:childTnLst>
                                    <p:set>
                                      <p:cBhvr rctx="PPT">
                                        <p:cTn id="27" dur="indefinite"/>
                                        <p:tgtEl>
                                          <p:spTgt spid="12342"/>
                                        </p:tgtEl>
                                        <p:attrNameLst>
                                          <p:attrName>style.opacity</p:attrName>
                                        </p:attrNameLst>
                                      </p:cBhvr>
                                      <p:to>
                                        <p:strVal val="0.25"/>
                                      </p:to>
                                    </p:set>
                                    <p:animEffect filter="image" prLst="opacity: 0.25">
                                      <p:cBhvr rctx="IE">
                                        <p:cTn id="28" dur="indefinite"/>
                                        <p:tgtEl>
                                          <p:spTgt spid="12342"/>
                                        </p:tgtEl>
                                      </p:cBhvr>
                                    </p:animEffect>
                                  </p:childTnLst>
                                </p:cTn>
                              </p:par>
                              <p:par>
                                <p:cTn id="29" presetID="9" presetClass="emph" presetSubtype="0" grpId="0" nodeType="withEffect">
                                  <p:stCondLst>
                                    <p:cond delay="0"/>
                                  </p:stCondLst>
                                  <p:childTnLst>
                                    <p:set>
                                      <p:cBhvr rctx="PPT">
                                        <p:cTn id="30" dur="indefinite"/>
                                        <p:tgtEl>
                                          <p:spTgt spid="12343"/>
                                        </p:tgtEl>
                                        <p:attrNameLst>
                                          <p:attrName>style.opacity</p:attrName>
                                        </p:attrNameLst>
                                      </p:cBhvr>
                                      <p:to>
                                        <p:strVal val="0.25"/>
                                      </p:to>
                                    </p:set>
                                    <p:animEffect filter="image" prLst="opacity: 0.25">
                                      <p:cBhvr rctx="IE">
                                        <p:cTn id="31" dur="indefinite"/>
                                        <p:tgtEl>
                                          <p:spTgt spid="12343"/>
                                        </p:tgtEl>
                                      </p:cBhvr>
                                    </p:animEffect>
                                  </p:childTnLst>
                                </p:cTn>
                              </p:par>
                              <p:par>
                                <p:cTn id="32" presetID="9" presetClass="emph" presetSubtype="0" grpId="0" nodeType="withEffect">
                                  <p:stCondLst>
                                    <p:cond delay="0"/>
                                  </p:stCondLst>
                                  <p:childTnLst>
                                    <p:set>
                                      <p:cBhvr rctx="PPT">
                                        <p:cTn id="33" dur="indefinite"/>
                                        <p:tgtEl>
                                          <p:spTgt spid="12340"/>
                                        </p:tgtEl>
                                        <p:attrNameLst>
                                          <p:attrName>style.opacity</p:attrName>
                                        </p:attrNameLst>
                                      </p:cBhvr>
                                      <p:to>
                                        <p:strVal val="0.25"/>
                                      </p:to>
                                    </p:set>
                                    <p:animEffect filter="image" prLst="opacity: 0.25">
                                      <p:cBhvr rctx="IE">
                                        <p:cTn id="34" dur="indefinite"/>
                                        <p:tgtEl>
                                          <p:spTgt spid="12340"/>
                                        </p:tgtEl>
                                      </p:cBhvr>
                                    </p:animEffect>
                                  </p:childTnLst>
                                </p:cTn>
                              </p:par>
                              <p:par>
                                <p:cTn id="35" presetID="9" presetClass="emph" presetSubtype="0" grpId="0" nodeType="withEffect">
                                  <p:stCondLst>
                                    <p:cond delay="0"/>
                                  </p:stCondLst>
                                  <p:childTnLst>
                                    <p:set>
                                      <p:cBhvr rctx="PPT">
                                        <p:cTn id="36" dur="indefinite"/>
                                        <p:tgtEl>
                                          <p:spTgt spid="12341"/>
                                        </p:tgtEl>
                                        <p:attrNameLst>
                                          <p:attrName>style.opacity</p:attrName>
                                        </p:attrNameLst>
                                      </p:cBhvr>
                                      <p:to>
                                        <p:strVal val="0.25"/>
                                      </p:to>
                                    </p:set>
                                    <p:animEffect filter="image" prLst="opacity: 0.25">
                                      <p:cBhvr rctx="IE">
                                        <p:cTn id="37" dur="indefinite"/>
                                        <p:tgtEl>
                                          <p:spTgt spid="1234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2291">
                                            <p:txEl>
                                              <p:pRg st="1" end="1"/>
                                            </p:txEl>
                                          </p:spTgt>
                                        </p:tgtEl>
                                        <p:attrNameLst>
                                          <p:attrName>style.visibility</p:attrName>
                                        </p:attrNameLst>
                                      </p:cBhvr>
                                      <p:to>
                                        <p:strVal val="visible"/>
                                      </p:to>
                                    </p:set>
                                    <p:animEffect transition="in" filter="wipe(up)">
                                      <p:cBhvr>
                                        <p:cTn id="42" dur="500"/>
                                        <p:tgtEl>
                                          <p:spTgt spid="12291">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400"/>
                                        </p:tgtEl>
                                        <p:attrNameLst>
                                          <p:attrName>style.visibility</p:attrName>
                                        </p:attrNameLst>
                                      </p:cBhvr>
                                      <p:to>
                                        <p:strVal val="visible"/>
                                      </p:to>
                                    </p:set>
                                    <p:animEffect transition="in" filter="wipe(down)">
                                      <p:cBhvr>
                                        <p:cTn id="47" dur="500"/>
                                        <p:tgtEl>
                                          <p:spTgt spid="12400"/>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2405"/>
                                        </p:tgtEl>
                                        <p:attrNameLst>
                                          <p:attrName>style.visibility</p:attrName>
                                        </p:attrNameLst>
                                      </p:cBhvr>
                                      <p:to>
                                        <p:strVal val="visible"/>
                                      </p:to>
                                    </p:set>
                                    <p:animEffect transition="in" filter="wipe(down)">
                                      <p:cBhvr>
                                        <p:cTn id="50" dur="500"/>
                                        <p:tgtEl>
                                          <p:spTgt spid="12405"/>
                                        </p:tgtEl>
                                      </p:cBhvr>
                                    </p:animEffect>
                                  </p:childTnLst>
                                </p:cTn>
                              </p:par>
                            </p:childTnLst>
                          </p:cTn>
                        </p:par>
                        <p:par>
                          <p:cTn id="51" fill="hold" nodeType="afterGroup">
                            <p:stCondLst>
                              <p:cond delay="500"/>
                            </p:stCondLst>
                            <p:childTnLst>
                              <p:par>
                                <p:cTn id="52" presetID="22" presetClass="entr" presetSubtype="4" fill="hold" grpId="0" nodeType="afterEffect">
                                  <p:stCondLst>
                                    <p:cond delay="0"/>
                                  </p:stCondLst>
                                  <p:childTnLst>
                                    <p:set>
                                      <p:cBhvr>
                                        <p:cTn id="53" dur="1" fill="hold">
                                          <p:stCondLst>
                                            <p:cond delay="0"/>
                                          </p:stCondLst>
                                        </p:cTn>
                                        <p:tgtEl>
                                          <p:spTgt spid="12399"/>
                                        </p:tgtEl>
                                        <p:attrNameLst>
                                          <p:attrName>style.visibility</p:attrName>
                                        </p:attrNameLst>
                                      </p:cBhvr>
                                      <p:to>
                                        <p:strVal val="visible"/>
                                      </p:to>
                                    </p:set>
                                    <p:animEffect transition="in" filter="wipe(down)">
                                      <p:cBhvr>
                                        <p:cTn id="54" dur="500"/>
                                        <p:tgtEl>
                                          <p:spTgt spid="12399"/>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2401"/>
                                        </p:tgtEl>
                                        <p:attrNameLst>
                                          <p:attrName>style.visibility</p:attrName>
                                        </p:attrNameLst>
                                      </p:cBhvr>
                                      <p:to>
                                        <p:strVal val="visible"/>
                                      </p:to>
                                    </p:set>
                                    <p:animEffect transition="in" filter="wipe(down)">
                                      <p:cBhvr>
                                        <p:cTn id="57" dur="500"/>
                                        <p:tgtEl>
                                          <p:spTgt spid="12401"/>
                                        </p:tgtEl>
                                      </p:cBhvr>
                                    </p:animEffect>
                                  </p:childTnLst>
                                </p:cTn>
                              </p:par>
                            </p:childTnLst>
                          </p:cTn>
                        </p:par>
                        <p:par>
                          <p:cTn id="58" fill="hold" nodeType="afterGroup">
                            <p:stCondLst>
                              <p:cond delay="1000"/>
                            </p:stCondLst>
                            <p:childTnLst>
                              <p:par>
                                <p:cTn id="59" presetID="22" presetClass="entr" presetSubtype="1" fill="hold" grpId="0" nodeType="afterEffect">
                                  <p:stCondLst>
                                    <p:cond delay="0"/>
                                  </p:stCondLst>
                                  <p:childTnLst>
                                    <p:set>
                                      <p:cBhvr>
                                        <p:cTn id="60" dur="1" fill="hold">
                                          <p:stCondLst>
                                            <p:cond delay="0"/>
                                          </p:stCondLst>
                                        </p:cTn>
                                        <p:tgtEl>
                                          <p:spTgt spid="12404"/>
                                        </p:tgtEl>
                                        <p:attrNameLst>
                                          <p:attrName>style.visibility</p:attrName>
                                        </p:attrNameLst>
                                      </p:cBhvr>
                                      <p:to>
                                        <p:strVal val="visible"/>
                                      </p:to>
                                    </p:set>
                                    <p:animEffect transition="in" filter="wipe(up)">
                                      <p:cBhvr>
                                        <p:cTn id="61" dur="500"/>
                                        <p:tgtEl>
                                          <p:spTgt spid="1240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406"/>
                                        </p:tgtEl>
                                        <p:attrNameLst>
                                          <p:attrName>style.visibility</p:attrName>
                                        </p:attrNameLst>
                                      </p:cBhvr>
                                      <p:to>
                                        <p:strVal val="visible"/>
                                      </p:to>
                                    </p:set>
                                    <p:animEffect transition="in" filter="fade">
                                      <p:cBhvr>
                                        <p:cTn id="64" dur="500"/>
                                        <p:tgtEl>
                                          <p:spTgt spid="12406"/>
                                        </p:tgtEl>
                                      </p:cBhvr>
                                    </p:animEffect>
                                  </p:childTnLst>
                                </p:cTn>
                              </p:par>
                            </p:childTnLst>
                          </p:cTn>
                        </p:par>
                        <p:par>
                          <p:cTn id="65" fill="hold" nodeType="afterGroup">
                            <p:stCondLst>
                              <p:cond delay="1500"/>
                            </p:stCondLst>
                            <p:childTnLst>
                              <p:par>
                                <p:cTn id="66" presetID="9" presetClass="emph" presetSubtype="0" grpId="0" nodeType="afterEffect">
                                  <p:stCondLst>
                                    <p:cond delay="0"/>
                                  </p:stCondLst>
                                  <p:childTnLst>
                                    <p:set>
                                      <p:cBhvr rctx="PPT">
                                        <p:cTn id="67" dur="indefinite"/>
                                        <p:tgtEl>
                                          <p:spTgt spid="12398"/>
                                        </p:tgtEl>
                                        <p:attrNameLst>
                                          <p:attrName>style.opacity</p:attrName>
                                        </p:attrNameLst>
                                      </p:cBhvr>
                                      <p:to>
                                        <p:strVal val="0.25"/>
                                      </p:to>
                                    </p:set>
                                    <p:animEffect filter="image" prLst="opacity: 0.25">
                                      <p:cBhvr rctx="IE">
                                        <p:cTn id="68" dur="indefinite"/>
                                        <p:tgtEl>
                                          <p:spTgt spid="12398"/>
                                        </p:tgtEl>
                                      </p:cBhvr>
                                    </p:animEffect>
                                  </p:childTnLst>
                                </p:cTn>
                              </p:par>
                              <p:par>
                                <p:cTn id="69" presetID="9" presetClass="emph" presetSubtype="0" grpId="0" nodeType="withEffect">
                                  <p:stCondLst>
                                    <p:cond delay="0"/>
                                  </p:stCondLst>
                                  <p:childTnLst>
                                    <p:set>
                                      <p:cBhvr rctx="PPT">
                                        <p:cTn id="70" dur="indefinite"/>
                                        <p:tgtEl>
                                          <p:spTgt spid="12403"/>
                                        </p:tgtEl>
                                        <p:attrNameLst>
                                          <p:attrName>style.opacity</p:attrName>
                                        </p:attrNameLst>
                                      </p:cBhvr>
                                      <p:to>
                                        <p:strVal val="0.25"/>
                                      </p:to>
                                    </p:set>
                                    <p:animEffect filter="image" prLst="opacity: 0.25">
                                      <p:cBhvr rctx="IE">
                                        <p:cTn id="71" dur="indefinite"/>
                                        <p:tgtEl>
                                          <p:spTgt spid="12403"/>
                                        </p:tgtEl>
                                      </p:cBhvr>
                                    </p:animEffect>
                                  </p:childTnLst>
                                </p:cTn>
                              </p:par>
                              <p:par>
                                <p:cTn id="72" presetID="9" presetClass="emph" presetSubtype="0" grpId="0" nodeType="withEffect">
                                  <p:stCondLst>
                                    <p:cond delay="0"/>
                                  </p:stCondLst>
                                  <p:childTnLst>
                                    <p:set>
                                      <p:cBhvr rctx="PPT">
                                        <p:cTn id="73" dur="indefinite"/>
                                        <p:tgtEl>
                                          <p:spTgt spid="12402"/>
                                        </p:tgtEl>
                                        <p:attrNameLst>
                                          <p:attrName>style.opacity</p:attrName>
                                        </p:attrNameLst>
                                      </p:cBhvr>
                                      <p:to>
                                        <p:strVal val="0.25"/>
                                      </p:to>
                                    </p:set>
                                    <p:animEffect filter="image" prLst="opacity: 0.25">
                                      <p:cBhvr rctx="IE">
                                        <p:cTn id="74" dur="indefinite"/>
                                        <p:tgtEl>
                                          <p:spTgt spid="1240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2291">
                                            <p:txEl>
                                              <p:pRg st="3" end="3"/>
                                            </p:txEl>
                                          </p:spTgt>
                                        </p:tgtEl>
                                        <p:attrNameLst>
                                          <p:attrName>style.visibility</p:attrName>
                                        </p:attrNameLst>
                                      </p:cBhvr>
                                      <p:to>
                                        <p:strVal val="visible"/>
                                      </p:to>
                                    </p:set>
                                    <p:animEffect transition="in" filter="wipe(up)">
                                      <p:cBhvr>
                                        <p:cTn id="79"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340" grpId="0" animBg="1"/>
      <p:bldP spid="12341" grpId="0"/>
      <p:bldP spid="12342" grpId="0" animBg="1"/>
      <p:bldP spid="12343" grpId="0" animBg="1"/>
      <p:bldP spid="12344" grpId="0" animBg="1"/>
      <p:bldP spid="12345" grpId="0"/>
      <p:bldP spid="12346" grpId="0" animBg="1"/>
      <p:bldP spid="12347" grpId="0" animBg="1"/>
      <p:bldP spid="12348" grpId="0" animBg="1"/>
      <p:bldP spid="12349" grpId="0" animBg="1"/>
      <p:bldP spid="12398" grpId="0" animBg="1"/>
      <p:bldP spid="12399" grpId="0" animBg="1"/>
      <p:bldP spid="12400" grpId="0" animBg="1"/>
      <p:bldP spid="12401" grpId="0"/>
      <p:bldP spid="12402" grpId="0"/>
      <p:bldP spid="12403" grpId="0" animBg="1"/>
      <p:bldP spid="12404" grpId="0" animBg="1"/>
      <p:bldP spid="12405" grpId="0" animBg="1"/>
      <p:bldP spid="124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Tight Money Policy</a:t>
            </a:r>
          </a:p>
        </p:txBody>
      </p:sp>
      <p:sp>
        <p:nvSpPr>
          <p:cNvPr id="3" name="Content Placeholder 2"/>
          <p:cNvSpPr>
            <a:spLocks noGrp="1"/>
          </p:cNvSpPr>
          <p:nvPr>
            <p:ph sz="half" idx="1"/>
          </p:nvPr>
        </p:nvSpPr>
        <p:spPr/>
        <p:txBody>
          <a:bodyPr>
            <a:normAutofit fontScale="77500" lnSpcReduction="20000"/>
          </a:bodyPr>
          <a:lstStyle/>
          <a:p>
            <a:r>
              <a:rPr lang="en-US" dirty="0"/>
              <a:t>Central Bank/Treasury shifts money from Chartered Banks and decreases their Reserves thereby making it more difficult for them to lend money with a </a:t>
            </a:r>
            <a:r>
              <a:rPr lang="en-US" dirty="0">
                <a:solidFill>
                  <a:schemeClr val="bg1">
                    <a:lumMod val="95000"/>
                    <a:lumOff val="5000"/>
                  </a:schemeClr>
                </a:solidFill>
              </a:rPr>
              <a:t>higher interest </a:t>
            </a:r>
            <a:r>
              <a:rPr lang="en-US" dirty="0"/>
              <a:t>rate.</a:t>
            </a:r>
          </a:p>
          <a:p>
            <a:endParaRPr lang="en-US" dirty="0"/>
          </a:p>
          <a:p>
            <a:r>
              <a:rPr lang="en-US" dirty="0"/>
              <a:t>High Interest Rate discourages consumers to borrow for large purchases (</a:t>
            </a:r>
            <a:r>
              <a:rPr lang="en-US" b="1" dirty="0">
                <a:solidFill>
                  <a:schemeClr val="bg1"/>
                </a:solidFill>
              </a:rPr>
              <a:t>Big Ticket Items</a:t>
            </a:r>
            <a:r>
              <a:rPr lang="en-US" dirty="0"/>
              <a:t>).  Businesses respond by cutting investment in inventories, and equipment</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72025" y="2563019"/>
            <a:ext cx="3790950" cy="2600325"/>
          </a:xfrm>
        </p:spPr>
      </p:pic>
    </p:spTree>
    <p:extLst>
      <p:ext uri="{BB962C8B-B14F-4D97-AF65-F5344CB8AC3E}">
        <p14:creationId xmlns:p14="http://schemas.microsoft.com/office/powerpoint/2010/main" val="376086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dirty="0"/>
              <a:t>TIGHT MONEY POLICY</a:t>
            </a:r>
          </a:p>
        </p:txBody>
      </p:sp>
      <p:sp>
        <p:nvSpPr>
          <p:cNvPr id="13315" name="Rectangle 3"/>
          <p:cNvSpPr>
            <a:spLocks noGrp="1" noChangeArrowheads="1"/>
          </p:cNvSpPr>
          <p:nvPr>
            <p:ph idx="1"/>
          </p:nvPr>
        </p:nvSpPr>
        <p:spPr>
          <a:xfrm>
            <a:off x="914400" y="1600200"/>
            <a:ext cx="4017963" cy="5068888"/>
          </a:xfrm>
        </p:spPr>
        <p:txBody>
          <a:bodyPr>
            <a:normAutofit/>
          </a:bodyPr>
          <a:lstStyle/>
          <a:p>
            <a:pPr marL="533400" indent="-533400">
              <a:lnSpc>
                <a:spcPct val="80000"/>
              </a:lnSpc>
              <a:buFontTx/>
              <a:buAutoNum type="arabicParenR"/>
            </a:pPr>
            <a:endParaRPr lang="en-US" sz="1800" b="1" dirty="0">
              <a:solidFill>
                <a:schemeClr val="hlink"/>
              </a:solidFill>
            </a:endParaRPr>
          </a:p>
          <a:p>
            <a:pPr marL="533400" indent="-533400">
              <a:lnSpc>
                <a:spcPct val="80000"/>
              </a:lnSpc>
              <a:buFontTx/>
              <a:buAutoNum type="arabicParenR"/>
            </a:pPr>
            <a:r>
              <a:rPr lang="en-US" sz="2400" b="1" dirty="0">
                <a:solidFill>
                  <a:schemeClr val="accent6">
                    <a:lumMod val="50000"/>
                  </a:schemeClr>
                </a:solidFill>
              </a:rPr>
              <a:t>Less borrowing decreases </a:t>
            </a:r>
            <a:r>
              <a:rPr lang="en-US" sz="2400" b="1" dirty="0"/>
              <a:t>Money Supply growth as banks find it difficult to lend money based on reserves. Leads to </a:t>
            </a:r>
            <a:r>
              <a:rPr lang="en-US" sz="2400" b="1" dirty="0">
                <a:solidFill>
                  <a:schemeClr val="accent6">
                    <a:lumMod val="50000"/>
                  </a:schemeClr>
                </a:solidFill>
              </a:rPr>
              <a:t>decreased spending.</a:t>
            </a:r>
          </a:p>
          <a:p>
            <a:pPr marL="533400" indent="-533400">
              <a:lnSpc>
                <a:spcPct val="80000"/>
              </a:lnSpc>
              <a:buFontTx/>
              <a:buAutoNum type="arabicParenR"/>
            </a:pPr>
            <a:endParaRPr lang="en-US" sz="2400" b="1" dirty="0">
              <a:solidFill>
                <a:srgbClr val="CC3399"/>
              </a:solidFill>
            </a:endParaRPr>
          </a:p>
          <a:p>
            <a:pPr marL="533400" indent="-533400">
              <a:lnSpc>
                <a:spcPct val="80000"/>
              </a:lnSpc>
              <a:buFontTx/>
              <a:buAutoNum type="arabicParenR"/>
            </a:pPr>
            <a:r>
              <a:rPr lang="en-US" sz="2400" b="1" dirty="0">
                <a:solidFill>
                  <a:schemeClr val="accent6">
                    <a:lumMod val="50000"/>
                  </a:schemeClr>
                </a:solidFill>
              </a:rPr>
              <a:t>Decreased</a:t>
            </a:r>
            <a:r>
              <a:rPr lang="en-US" sz="2400" b="1" dirty="0">
                <a:solidFill>
                  <a:schemeClr val="hlink"/>
                </a:solidFill>
              </a:rPr>
              <a:t> </a:t>
            </a:r>
            <a:r>
              <a:rPr lang="en-US" sz="2400" b="1" dirty="0"/>
              <a:t>spending by consumers shifts AD to the</a:t>
            </a:r>
            <a:r>
              <a:rPr lang="en-US" sz="2400" b="1" dirty="0">
                <a:solidFill>
                  <a:schemeClr val="hlink"/>
                </a:solidFill>
              </a:rPr>
              <a:t> </a:t>
            </a:r>
            <a:r>
              <a:rPr lang="en-US" sz="2400" b="1" dirty="0">
                <a:solidFill>
                  <a:schemeClr val="accent6">
                    <a:lumMod val="50000"/>
                  </a:schemeClr>
                </a:solidFill>
              </a:rPr>
              <a:t>left, Decreasing </a:t>
            </a:r>
            <a:r>
              <a:rPr lang="en-US" sz="2400" b="1" dirty="0"/>
              <a:t>GDP and thereby ending</a:t>
            </a:r>
            <a:r>
              <a:rPr lang="en-US" sz="2400" b="1" dirty="0">
                <a:solidFill>
                  <a:schemeClr val="hlink"/>
                </a:solidFill>
              </a:rPr>
              <a:t> </a:t>
            </a:r>
            <a:r>
              <a:rPr lang="en-US" sz="2400" b="1" dirty="0">
                <a:solidFill>
                  <a:schemeClr val="accent6">
                    <a:lumMod val="50000"/>
                  </a:schemeClr>
                </a:solidFill>
              </a:rPr>
              <a:t>inflation.</a:t>
            </a:r>
          </a:p>
        </p:txBody>
      </p:sp>
      <p:graphicFrame>
        <p:nvGraphicFramePr>
          <p:cNvPr id="13316" name="Group 4"/>
          <p:cNvGraphicFramePr>
            <a:graphicFrameLocks noGrp="1"/>
          </p:cNvGraphicFramePr>
          <p:nvPr/>
        </p:nvGraphicFramePr>
        <p:xfrm>
          <a:off x="6011863" y="1773238"/>
          <a:ext cx="2519362" cy="2017714"/>
        </p:xfrm>
        <a:graphic>
          <a:graphicData uri="http://schemas.openxmlformats.org/drawingml/2006/table">
            <a:tbl>
              <a:tblPr/>
              <a:tblGrid>
                <a:gridCol w="420687">
                  <a:extLst>
                    <a:ext uri="{9D8B030D-6E8A-4147-A177-3AD203B41FA5}">
                      <a16:colId xmlns:a16="http://schemas.microsoft.com/office/drawing/2014/main" val="20000"/>
                    </a:ext>
                  </a:extLst>
                </a:gridCol>
                <a:gridCol w="419100">
                  <a:extLst>
                    <a:ext uri="{9D8B030D-6E8A-4147-A177-3AD203B41FA5}">
                      <a16:colId xmlns:a16="http://schemas.microsoft.com/office/drawing/2014/main" val="20001"/>
                    </a:ext>
                  </a:extLst>
                </a:gridCol>
                <a:gridCol w="420688">
                  <a:extLst>
                    <a:ext uri="{9D8B030D-6E8A-4147-A177-3AD203B41FA5}">
                      <a16:colId xmlns:a16="http://schemas.microsoft.com/office/drawing/2014/main" val="20002"/>
                    </a:ext>
                  </a:extLst>
                </a:gridCol>
                <a:gridCol w="419100">
                  <a:extLst>
                    <a:ext uri="{9D8B030D-6E8A-4147-A177-3AD203B41FA5}">
                      <a16:colId xmlns:a16="http://schemas.microsoft.com/office/drawing/2014/main" val="20003"/>
                    </a:ext>
                  </a:extLst>
                </a:gridCol>
                <a:gridCol w="420687">
                  <a:extLst>
                    <a:ext uri="{9D8B030D-6E8A-4147-A177-3AD203B41FA5}">
                      <a16:colId xmlns:a16="http://schemas.microsoft.com/office/drawing/2014/main" val="20004"/>
                    </a:ext>
                  </a:extLst>
                </a:gridCol>
                <a:gridCol w="419100">
                  <a:extLst>
                    <a:ext uri="{9D8B030D-6E8A-4147-A177-3AD203B41FA5}">
                      <a16:colId xmlns:a16="http://schemas.microsoft.com/office/drawing/2014/main" val="20005"/>
                    </a:ext>
                  </a:extLst>
                </a:gridCol>
              </a:tblGrid>
              <a:tr h="3667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127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143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127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11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360" name="Line 48"/>
          <p:cNvSpPr>
            <a:spLocks noChangeShapeType="1"/>
          </p:cNvSpPr>
          <p:nvPr/>
        </p:nvSpPr>
        <p:spPr bwMode="auto">
          <a:xfrm>
            <a:off x="6659563" y="1946275"/>
            <a:ext cx="1287462" cy="1770063"/>
          </a:xfrm>
          <a:prstGeom prst="line">
            <a:avLst/>
          </a:prstGeom>
          <a:noFill/>
          <a:ln w="571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61" name="Text Box 49"/>
          <p:cNvSpPr txBox="1">
            <a:spLocks noChangeArrowheads="1"/>
          </p:cNvSpPr>
          <p:nvPr/>
        </p:nvSpPr>
        <p:spPr bwMode="auto">
          <a:xfrm>
            <a:off x="5867400" y="3789363"/>
            <a:ext cx="2879725"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Quantity of Loanable Funds</a:t>
            </a:r>
          </a:p>
        </p:txBody>
      </p:sp>
      <p:sp>
        <p:nvSpPr>
          <p:cNvPr id="13362" name="Text Box 50"/>
          <p:cNvSpPr txBox="1">
            <a:spLocks noChangeArrowheads="1"/>
          </p:cNvSpPr>
          <p:nvPr/>
        </p:nvSpPr>
        <p:spPr bwMode="auto">
          <a:xfrm rot="16200000">
            <a:off x="4795837" y="2619376"/>
            <a:ext cx="2024063"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Interest Rate (%)</a:t>
            </a:r>
          </a:p>
        </p:txBody>
      </p:sp>
      <p:sp>
        <p:nvSpPr>
          <p:cNvPr id="13363" name="Text Box 51"/>
          <p:cNvSpPr txBox="1">
            <a:spLocks noChangeArrowheads="1"/>
          </p:cNvSpPr>
          <p:nvPr/>
        </p:nvSpPr>
        <p:spPr bwMode="auto">
          <a:xfrm>
            <a:off x="6659563" y="1844675"/>
            <a:ext cx="358775"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400" b="1" dirty="0">
                <a:solidFill>
                  <a:srgbClr val="0000FF"/>
                </a:solidFill>
              </a:rPr>
              <a:t>D</a:t>
            </a:r>
          </a:p>
        </p:txBody>
      </p:sp>
      <p:sp>
        <p:nvSpPr>
          <p:cNvPr id="13364" name="Line 52"/>
          <p:cNvSpPr>
            <a:spLocks noChangeShapeType="1"/>
          </p:cNvSpPr>
          <p:nvPr/>
        </p:nvSpPr>
        <p:spPr bwMode="auto">
          <a:xfrm flipH="1">
            <a:off x="6732588" y="1976438"/>
            <a:ext cx="1258887" cy="1665287"/>
          </a:xfrm>
          <a:prstGeom prst="line">
            <a:avLst/>
          </a:prstGeom>
          <a:noFill/>
          <a:ln w="57150">
            <a:solidFill>
              <a:srgbClr val="3399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65" name="Text Box 53"/>
          <p:cNvSpPr txBox="1">
            <a:spLocks noChangeArrowheads="1"/>
          </p:cNvSpPr>
          <p:nvPr/>
        </p:nvSpPr>
        <p:spPr bwMode="auto">
          <a:xfrm>
            <a:off x="7956550" y="1773238"/>
            <a:ext cx="360363"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400" b="1" dirty="0">
                <a:solidFill>
                  <a:srgbClr val="339933"/>
                </a:solidFill>
              </a:rPr>
              <a:t>S</a:t>
            </a:r>
          </a:p>
        </p:txBody>
      </p:sp>
      <p:sp>
        <p:nvSpPr>
          <p:cNvPr id="13366" name="Line 54"/>
          <p:cNvSpPr>
            <a:spLocks noChangeShapeType="1"/>
          </p:cNvSpPr>
          <p:nvPr/>
        </p:nvSpPr>
        <p:spPr bwMode="auto">
          <a:xfrm>
            <a:off x="7308850" y="2852738"/>
            <a:ext cx="1588" cy="99060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67" name="Line 55"/>
          <p:cNvSpPr>
            <a:spLocks noChangeShapeType="1"/>
          </p:cNvSpPr>
          <p:nvPr/>
        </p:nvSpPr>
        <p:spPr bwMode="auto">
          <a:xfrm flipH="1">
            <a:off x="6011863" y="2852738"/>
            <a:ext cx="129698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68" name="Line 56"/>
          <p:cNvSpPr>
            <a:spLocks noChangeShapeType="1"/>
          </p:cNvSpPr>
          <p:nvPr/>
        </p:nvSpPr>
        <p:spPr bwMode="auto">
          <a:xfrm flipH="1">
            <a:off x="6372225" y="1773238"/>
            <a:ext cx="1258888" cy="1665287"/>
          </a:xfrm>
          <a:prstGeom prst="line">
            <a:avLst/>
          </a:prstGeom>
          <a:noFill/>
          <a:ln w="57150">
            <a:solidFill>
              <a:srgbClr val="3399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69" name="Text Box 57"/>
          <p:cNvSpPr txBox="1">
            <a:spLocks noChangeArrowheads="1"/>
          </p:cNvSpPr>
          <p:nvPr/>
        </p:nvSpPr>
        <p:spPr bwMode="auto">
          <a:xfrm>
            <a:off x="7524750" y="1773238"/>
            <a:ext cx="4318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400" b="1" dirty="0">
                <a:solidFill>
                  <a:srgbClr val="339933"/>
                </a:solidFill>
              </a:rPr>
              <a:t>S</a:t>
            </a:r>
            <a:r>
              <a:rPr lang="en-US" sz="1400" b="1" baseline="-25000" dirty="0">
                <a:solidFill>
                  <a:srgbClr val="339933"/>
                </a:solidFill>
              </a:rPr>
              <a:t>1</a:t>
            </a:r>
          </a:p>
        </p:txBody>
      </p:sp>
      <p:sp>
        <p:nvSpPr>
          <p:cNvPr id="13370" name="Line 58"/>
          <p:cNvSpPr>
            <a:spLocks noChangeShapeType="1"/>
          </p:cNvSpPr>
          <p:nvPr/>
        </p:nvSpPr>
        <p:spPr bwMode="auto">
          <a:xfrm flipH="1" flipV="1">
            <a:off x="7380288" y="2276475"/>
            <a:ext cx="215900"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71" name="Line 59"/>
          <p:cNvSpPr>
            <a:spLocks noChangeShapeType="1"/>
          </p:cNvSpPr>
          <p:nvPr/>
        </p:nvSpPr>
        <p:spPr bwMode="auto">
          <a:xfrm flipH="1" flipV="1">
            <a:off x="6588125" y="3213100"/>
            <a:ext cx="217488" cy="1428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72" name="Line 60"/>
          <p:cNvSpPr>
            <a:spLocks noChangeShapeType="1"/>
          </p:cNvSpPr>
          <p:nvPr/>
        </p:nvSpPr>
        <p:spPr bwMode="auto">
          <a:xfrm>
            <a:off x="7092950" y="2565400"/>
            <a:ext cx="0" cy="129540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73" name="Line 61"/>
          <p:cNvSpPr>
            <a:spLocks noChangeShapeType="1"/>
          </p:cNvSpPr>
          <p:nvPr/>
        </p:nvSpPr>
        <p:spPr bwMode="auto">
          <a:xfrm flipH="1">
            <a:off x="6011863" y="2565400"/>
            <a:ext cx="108108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graphicFrame>
        <p:nvGraphicFramePr>
          <p:cNvPr id="13374" name="Group 62"/>
          <p:cNvGraphicFramePr>
            <a:graphicFrameLocks noGrp="1"/>
          </p:cNvGraphicFramePr>
          <p:nvPr/>
        </p:nvGraphicFramePr>
        <p:xfrm>
          <a:off x="5651500" y="4273550"/>
          <a:ext cx="2967038" cy="2033588"/>
        </p:xfrm>
        <a:graphic>
          <a:graphicData uri="http://schemas.openxmlformats.org/drawingml/2006/table">
            <a:tbl>
              <a:tblPr/>
              <a:tblGrid>
                <a:gridCol w="495300">
                  <a:extLst>
                    <a:ext uri="{9D8B030D-6E8A-4147-A177-3AD203B41FA5}">
                      <a16:colId xmlns:a16="http://schemas.microsoft.com/office/drawing/2014/main" val="20000"/>
                    </a:ext>
                  </a:extLst>
                </a:gridCol>
                <a:gridCol w="493713">
                  <a:extLst>
                    <a:ext uri="{9D8B030D-6E8A-4147-A177-3AD203B41FA5}">
                      <a16:colId xmlns:a16="http://schemas.microsoft.com/office/drawing/2014/main" val="20001"/>
                    </a:ext>
                  </a:extLst>
                </a:gridCol>
                <a:gridCol w="495300">
                  <a:extLst>
                    <a:ext uri="{9D8B030D-6E8A-4147-A177-3AD203B41FA5}">
                      <a16:colId xmlns:a16="http://schemas.microsoft.com/office/drawing/2014/main" val="20002"/>
                    </a:ext>
                  </a:extLst>
                </a:gridCol>
                <a:gridCol w="493712">
                  <a:extLst>
                    <a:ext uri="{9D8B030D-6E8A-4147-A177-3AD203B41FA5}">
                      <a16:colId xmlns:a16="http://schemas.microsoft.com/office/drawing/2014/main" val="20003"/>
                    </a:ext>
                  </a:extLst>
                </a:gridCol>
                <a:gridCol w="471488">
                  <a:extLst>
                    <a:ext uri="{9D8B030D-6E8A-4147-A177-3AD203B41FA5}">
                      <a16:colId xmlns:a16="http://schemas.microsoft.com/office/drawing/2014/main" val="20004"/>
                    </a:ext>
                  </a:extLst>
                </a:gridCol>
                <a:gridCol w="517525">
                  <a:extLst>
                    <a:ext uri="{9D8B030D-6E8A-4147-A177-3AD203B41FA5}">
                      <a16:colId xmlns:a16="http://schemas.microsoft.com/office/drawing/2014/main" val="20005"/>
                    </a:ext>
                  </a:extLst>
                </a:gridCol>
              </a:tblGrid>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079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06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128"/>
                          <a:cs typeface="Arial" charset="0"/>
                        </a:rPr>
                        <a:t> </a:t>
                      </a:r>
                      <a:endParaRPr kumimoji="0" lang="en-US" sz="2400" b="0" i="0" u="none" strike="noStrike" cap="none" normalizeH="0" baseline="0" dirty="0">
                        <a:ln>
                          <a:noFill/>
                        </a:ln>
                        <a:solidFill>
                          <a:schemeClr val="tx1"/>
                        </a:solidFill>
                        <a:effectLst/>
                        <a:ea typeface="ＭＳ Ｐゴシック" charset="-128"/>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8" name="Text Box 106"/>
          <p:cNvSpPr txBox="1">
            <a:spLocks noChangeArrowheads="1"/>
          </p:cNvSpPr>
          <p:nvPr/>
        </p:nvSpPr>
        <p:spPr bwMode="auto">
          <a:xfrm>
            <a:off x="5795963" y="6381750"/>
            <a:ext cx="1800225" cy="309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Real GDP</a:t>
            </a:r>
          </a:p>
        </p:txBody>
      </p:sp>
      <p:sp>
        <p:nvSpPr>
          <p:cNvPr id="13419" name="Text Box 107"/>
          <p:cNvSpPr txBox="1">
            <a:spLocks noChangeArrowheads="1"/>
          </p:cNvSpPr>
          <p:nvPr/>
        </p:nvSpPr>
        <p:spPr bwMode="auto">
          <a:xfrm rot="16200000">
            <a:off x="4878388" y="5208588"/>
            <a:ext cx="1281112"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t>Price Level</a:t>
            </a:r>
          </a:p>
        </p:txBody>
      </p:sp>
      <p:sp>
        <p:nvSpPr>
          <p:cNvPr id="13420" name="Text Box 108"/>
          <p:cNvSpPr txBox="1">
            <a:spLocks noChangeArrowheads="1"/>
          </p:cNvSpPr>
          <p:nvPr/>
        </p:nvSpPr>
        <p:spPr bwMode="auto">
          <a:xfrm>
            <a:off x="8172450" y="4437063"/>
            <a:ext cx="431800"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rgbClr val="00FF00"/>
                </a:solidFill>
              </a:rPr>
              <a:t>AS</a:t>
            </a:r>
            <a:endParaRPr lang="en-US" sz="1200" baseline="-25000" dirty="0">
              <a:solidFill>
                <a:srgbClr val="00FF00"/>
              </a:solidFill>
            </a:endParaRPr>
          </a:p>
        </p:txBody>
      </p:sp>
      <p:sp>
        <p:nvSpPr>
          <p:cNvPr id="13421" name="Freeform 109"/>
          <p:cNvSpPr>
            <a:spLocks/>
          </p:cNvSpPr>
          <p:nvPr/>
        </p:nvSpPr>
        <p:spPr bwMode="auto">
          <a:xfrm>
            <a:off x="6156325" y="4508500"/>
            <a:ext cx="2095500" cy="1211263"/>
          </a:xfrm>
          <a:custGeom>
            <a:avLst/>
            <a:gdLst>
              <a:gd name="T0" fmla="*/ 0 w 1905"/>
              <a:gd name="T1" fmla="*/ 1679 h 1679"/>
              <a:gd name="T2" fmla="*/ 1406 w 1905"/>
              <a:gd name="T3" fmla="*/ 1588 h 1679"/>
              <a:gd name="T4" fmla="*/ 1814 w 1905"/>
              <a:gd name="T5" fmla="*/ 1134 h 1679"/>
              <a:gd name="T6" fmla="*/ 1905 w 1905"/>
              <a:gd name="T7" fmla="*/ 0 h 1679"/>
            </a:gdLst>
            <a:ahLst/>
            <a:cxnLst>
              <a:cxn ang="0">
                <a:pos x="T0" y="T1"/>
              </a:cxn>
              <a:cxn ang="0">
                <a:pos x="T2" y="T3"/>
              </a:cxn>
              <a:cxn ang="0">
                <a:pos x="T4" y="T5"/>
              </a:cxn>
              <a:cxn ang="0">
                <a:pos x="T6" y="T7"/>
              </a:cxn>
            </a:cxnLst>
            <a:rect l="0" t="0" r="r" b="b"/>
            <a:pathLst>
              <a:path w="1905" h="1679">
                <a:moveTo>
                  <a:pt x="0" y="1679"/>
                </a:moveTo>
                <a:cubicBezTo>
                  <a:pt x="552" y="1679"/>
                  <a:pt x="1104" y="1679"/>
                  <a:pt x="1406" y="1588"/>
                </a:cubicBezTo>
                <a:cubicBezTo>
                  <a:pt x="1708" y="1497"/>
                  <a:pt x="1731" y="1399"/>
                  <a:pt x="1814" y="1134"/>
                </a:cubicBezTo>
                <a:cubicBezTo>
                  <a:pt x="1897" y="869"/>
                  <a:pt x="1890" y="189"/>
                  <a:pt x="1905" y="0"/>
                </a:cubicBezTo>
              </a:path>
            </a:pathLst>
          </a:custGeom>
          <a:noFill/>
          <a:ln w="44450">
            <a:solidFill>
              <a:srgbClr val="00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22" name="Line 110"/>
          <p:cNvSpPr>
            <a:spLocks noChangeShapeType="1"/>
          </p:cNvSpPr>
          <p:nvPr/>
        </p:nvSpPr>
        <p:spPr bwMode="auto">
          <a:xfrm>
            <a:off x="7164388" y="4437063"/>
            <a:ext cx="1431925" cy="1120775"/>
          </a:xfrm>
          <a:prstGeom prst="line">
            <a:avLst/>
          </a:prstGeom>
          <a:noFill/>
          <a:ln w="44450">
            <a:solidFill>
              <a:srgbClr val="00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23" name="Line 111"/>
          <p:cNvSpPr>
            <a:spLocks noChangeShapeType="1"/>
          </p:cNvSpPr>
          <p:nvPr/>
        </p:nvSpPr>
        <p:spPr bwMode="auto">
          <a:xfrm>
            <a:off x="6877050" y="5084763"/>
            <a:ext cx="1431925" cy="1120775"/>
          </a:xfrm>
          <a:prstGeom prst="line">
            <a:avLst/>
          </a:prstGeom>
          <a:noFill/>
          <a:ln w="44450">
            <a:solidFill>
              <a:srgbClr val="00CC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24" name="Line 112"/>
          <p:cNvSpPr>
            <a:spLocks noChangeShapeType="1"/>
          </p:cNvSpPr>
          <p:nvPr/>
        </p:nvSpPr>
        <p:spPr bwMode="auto">
          <a:xfrm flipH="1">
            <a:off x="7164388" y="4941888"/>
            <a:ext cx="287337" cy="215900"/>
          </a:xfrm>
          <a:prstGeom prst="line">
            <a:avLst/>
          </a:prstGeom>
          <a:noFill/>
          <a:ln w="2222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25" name="Text Box 113"/>
          <p:cNvSpPr txBox="1">
            <a:spLocks noChangeArrowheads="1"/>
          </p:cNvSpPr>
          <p:nvPr/>
        </p:nvSpPr>
        <p:spPr bwMode="auto">
          <a:xfrm>
            <a:off x="6804025" y="4868863"/>
            <a:ext cx="431800" cy="30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rgbClr val="00CCFF"/>
                </a:solidFill>
              </a:rPr>
              <a:t>D</a:t>
            </a:r>
            <a:r>
              <a:rPr lang="en-US" sz="1200" baseline="-25000" dirty="0">
                <a:solidFill>
                  <a:srgbClr val="00CCFF"/>
                </a:solidFill>
              </a:rPr>
              <a:t>1</a:t>
            </a:r>
          </a:p>
        </p:txBody>
      </p:sp>
      <p:sp>
        <p:nvSpPr>
          <p:cNvPr id="13426" name="Text Box 114"/>
          <p:cNvSpPr txBox="1">
            <a:spLocks noChangeArrowheads="1"/>
          </p:cNvSpPr>
          <p:nvPr/>
        </p:nvSpPr>
        <p:spPr bwMode="auto">
          <a:xfrm>
            <a:off x="7164388" y="4292600"/>
            <a:ext cx="287337" cy="309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rgbClr val="00CCFF"/>
                </a:solidFill>
              </a:rPr>
              <a:t>D</a:t>
            </a:r>
            <a:endParaRPr lang="en-US" sz="1200" baseline="-25000" dirty="0">
              <a:solidFill>
                <a:srgbClr val="00CCFF"/>
              </a:solidFill>
            </a:endParaRPr>
          </a:p>
        </p:txBody>
      </p:sp>
      <p:sp>
        <p:nvSpPr>
          <p:cNvPr id="13427" name="Line 115"/>
          <p:cNvSpPr>
            <a:spLocks noChangeShapeType="1"/>
          </p:cNvSpPr>
          <p:nvPr/>
        </p:nvSpPr>
        <p:spPr bwMode="auto">
          <a:xfrm>
            <a:off x="8172450" y="5229225"/>
            <a:ext cx="0" cy="1079500"/>
          </a:xfrm>
          <a:prstGeom prst="line">
            <a:avLst/>
          </a:prstGeom>
          <a:noFill/>
          <a:ln w="222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28" name="Line 116"/>
          <p:cNvSpPr>
            <a:spLocks noChangeShapeType="1"/>
          </p:cNvSpPr>
          <p:nvPr/>
        </p:nvSpPr>
        <p:spPr bwMode="auto">
          <a:xfrm>
            <a:off x="7596188" y="5661025"/>
            <a:ext cx="0" cy="647700"/>
          </a:xfrm>
          <a:prstGeom prst="line">
            <a:avLst/>
          </a:prstGeom>
          <a:noFill/>
          <a:ln w="222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29" name="Line 117"/>
          <p:cNvSpPr>
            <a:spLocks noChangeShapeType="1"/>
          </p:cNvSpPr>
          <p:nvPr/>
        </p:nvSpPr>
        <p:spPr bwMode="auto">
          <a:xfrm flipH="1" flipV="1">
            <a:off x="7667625" y="6021388"/>
            <a:ext cx="433388" cy="0"/>
          </a:xfrm>
          <a:prstGeom prst="line">
            <a:avLst/>
          </a:prstGeom>
          <a:noFill/>
          <a:ln w="2222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430" name="Text Box 118"/>
          <p:cNvSpPr txBox="1">
            <a:spLocks noChangeArrowheads="1"/>
          </p:cNvSpPr>
          <p:nvPr/>
        </p:nvSpPr>
        <p:spPr bwMode="auto">
          <a:xfrm>
            <a:off x="7380288" y="6308725"/>
            <a:ext cx="431800" cy="309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fontAlgn="ctr" hangingPunct="1">
              <a:buClr>
                <a:schemeClr val="tx2"/>
              </a:buClr>
            </a:pPr>
            <a:r>
              <a:rPr lang="en-US" sz="1200" dirty="0">
                <a:solidFill>
                  <a:schemeClr val="hlink"/>
                </a:solidFill>
              </a:rPr>
              <a:t>FE</a:t>
            </a:r>
            <a:endParaRPr lang="en-US" sz="1200" baseline="-250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70"/>
                                        </p:tgtEl>
                                        <p:attrNameLst>
                                          <p:attrName>style.visibility</p:attrName>
                                        </p:attrNameLst>
                                      </p:cBhvr>
                                      <p:to>
                                        <p:strVal val="visible"/>
                                      </p:to>
                                    </p:set>
                                    <p:animEffect transition="in" filter="wipe(down)">
                                      <p:cBhvr>
                                        <p:cTn id="7" dur="500"/>
                                        <p:tgtEl>
                                          <p:spTgt spid="1337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371"/>
                                        </p:tgtEl>
                                        <p:attrNameLst>
                                          <p:attrName>style.visibility</p:attrName>
                                        </p:attrNameLst>
                                      </p:cBhvr>
                                      <p:to>
                                        <p:strVal val="visible"/>
                                      </p:to>
                                    </p:set>
                                    <p:animEffect transition="in" filter="wipe(down)">
                                      <p:cBhvr>
                                        <p:cTn id="10" dur="500"/>
                                        <p:tgtEl>
                                          <p:spTgt spid="13371"/>
                                        </p:tgtEl>
                                      </p:cBhvr>
                                    </p:animEffect>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368"/>
                                        </p:tgtEl>
                                        <p:attrNameLst>
                                          <p:attrName>style.visibility</p:attrName>
                                        </p:attrNameLst>
                                      </p:cBhvr>
                                      <p:to>
                                        <p:strVal val="visible"/>
                                      </p:to>
                                    </p:set>
                                    <p:animEffect transition="in" filter="fade">
                                      <p:cBhvr>
                                        <p:cTn id="14" dur="500"/>
                                        <p:tgtEl>
                                          <p:spTgt spid="13368"/>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3369"/>
                                        </p:tgtEl>
                                        <p:attrNameLst>
                                          <p:attrName>style.visibility</p:attrName>
                                        </p:attrNameLst>
                                      </p:cBhvr>
                                      <p:to>
                                        <p:strVal val="visible"/>
                                      </p:to>
                                    </p:set>
                                  </p:childTnLst>
                                </p:cTn>
                              </p:par>
                            </p:childTnLst>
                          </p:cTn>
                        </p:par>
                        <p:par>
                          <p:cTn id="17" fill="hold" nodeType="afterGroup">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13372"/>
                                        </p:tgtEl>
                                        <p:attrNameLst>
                                          <p:attrName>style.visibility</p:attrName>
                                        </p:attrNameLst>
                                      </p:cBhvr>
                                      <p:to>
                                        <p:strVal val="visible"/>
                                      </p:to>
                                    </p:set>
                                    <p:animEffect transition="in" filter="wipe(up)">
                                      <p:cBhvr>
                                        <p:cTn id="20" dur="500"/>
                                        <p:tgtEl>
                                          <p:spTgt spid="13372"/>
                                        </p:tgtEl>
                                      </p:cBhvr>
                                    </p:animEffect>
                                  </p:childTnLst>
                                </p:cTn>
                              </p:par>
                            </p:childTnLst>
                          </p:cTn>
                        </p:par>
                        <p:par>
                          <p:cTn id="21" fill="hold" nodeType="afterGroup">
                            <p:stCondLst>
                              <p:cond delay="1500"/>
                            </p:stCondLst>
                            <p:childTnLst>
                              <p:par>
                                <p:cTn id="22" presetID="22" presetClass="entr" presetSubtype="2" fill="hold" grpId="0" nodeType="afterEffect">
                                  <p:stCondLst>
                                    <p:cond delay="0"/>
                                  </p:stCondLst>
                                  <p:childTnLst>
                                    <p:set>
                                      <p:cBhvr>
                                        <p:cTn id="23" dur="1" fill="hold">
                                          <p:stCondLst>
                                            <p:cond delay="0"/>
                                          </p:stCondLst>
                                        </p:cTn>
                                        <p:tgtEl>
                                          <p:spTgt spid="13373"/>
                                        </p:tgtEl>
                                        <p:attrNameLst>
                                          <p:attrName>style.visibility</p:attrName>
                                        </p:attrNameLst>
                                      </p:cBhvr>
                                      <p:to>
                                        <p:strVal val="visible"/>
                                      </p:to>
                                    </p:set>
                                    <p:animEffect transition="in" filter="wipe(right)">
                                      <p:cBhvr>
                                        <p:cTn id="24" dur="500"/>
                                        <p:tgtEl>
                                          <p:spTgt spid="13373"/>
                                        </p:tgtEl>
                                      </p:cBhvr>
                                    </p:animEffect>
                                  </p:childTnLst>
                                </p:cTn>
                              </p:par>
                            </p:childTnLst>
                          </p:cTn>
                        </p:par>
                        <p:par>
                          <p:cTn id="25" fill="hold" nodeType="afterGroup">
                            <p:stCondLst>
                              <p:cond delay="2000"/>
                            </p:stCondLst>
                            <p:childTnLst>
                              <p:par>
                                <p:cTn id="26" presetID="9" presetClass="emph" presetSubtype="0" grpId="0" nodeType="afterEffect">
                                  <p:stCondLst>
                                    <p:cond delay="0"/>
                                  </p:stCondLst>
                                  <p:childTnLst>
                                    <p:set>
                                      <p:cBhvr rctx="PPT">
                                        <p:cTn id="27" dur="indefinite"/>
                                        <p:tgtEl>
                                          <p:spTgt spid="13366"/>
                                        </p:tgtEl>
                                        <p:attrNameLst>
                                          <p:attrName>style.opacity</p:attrName>
                                        </p:attrNameLst>
                                      </p:cBhvr>
                                      <p:to>
                                        <p:strVal val="0.25"/>
                                      </p:to>
                                    </p:set>
                                    <p:animEffect filter="image" prLst="opacity: 0.25">
                                      <p:cBhvr rctx="IE">
                                        <p:cTn id="28" dur="indefinite"/>
                                        <p:tgtEl>
                                          <p:spTgt spid="13366"/>
                                        </p:tgtEl>
                                      </p:cBhvr>
                                    </p:animEffect>
                                  </p:childTnLst>
                                </p:cTn>
                              </p:par>
                              <p:par>
                                <p:cTn id="29" presetID="9" presetClass="emph" presetSubtype="0" grpId="0" nodeType="withEffect">
                                  <p:stCondLst>
                                    <p:cond delay="0"/>
                                  </p:stCondLst>
                                  <p:childTnLst>
                                    <p:set>
                                      <p:cBhvr rctx="PPT">
                                        <p:cTn id="30" dur="indefinite"/>
                                        <p:tgtEl>
                                          <p:spTgt spid="13367"/>
                                        </p:tgtEl>
                                        <p:attrNameLst>
                                          <p:attrName>style.opacity</p:attrName>
                                        </p:attrNameLst>
                                      </p:cBhvr>
                                      <p:to>
                                        <p:strVal val="0.25"/>
                                      </p:to>
                                    </p:set>
                                    <p:animEffect filter="image" prLst="opacity: 0.25">
                                      <p:cBhvr rctx="IE">
                                        <p:cTn id="31" dur="indefinite"/>
                                        <p:tgtEl>
                                          <p:spTgt spid="13367"/>
                                        </p:tgtEl>
                                      </p:cBhvr>
                                    </p:animEffect>
                                  </p:childTnLst>
                                </p:cTn>
                              </p:par>
                              <p:par>
                                <p:cTn id="32" presetID="9" presetClass="emph" presetSubtype="0" grpId="0" nodeType="withEffect">
                                  <p:stCondLst>
                                    <p:cond delay="0"/>
                                  </p:stCondLst>
                                  <p:childTnLst>
                                    <p:set>
                                      <p:cBhvr rctx="PPT">
                                        <p:cTn id="33" dur="indefinite"/>
                                        <p:tgtEl>
                                          <p:spTgt spid="13364"/>
                                        </p:tgtEl>
                                        <p:attrNameLst>
                                          <p:attrName>style.opacity</p:attrName>
                                        </p:attrNameLst>
                                      </p:cBhvr>
                                      <p:to>
                                        <p:strVal val="0.25"/>
                                      </p:to>
                                    </p:set>
                                    <p:animEffect filter="image" prLst="opacity: 0.25">
                                      <p:cBhvr rctx="IE">
                                        <p:cTn id="34" dur="indefinite"/>
                                        <p:tgtEl>
                                          <p:spTgt spid="13364"/>
                                        </p:tgtEl>
                                      </p:cBhvr>
                                    </p:animEffect>
                                  </p:childTnLst>
                                </p:cTn>
                              </p:par>
                              <p:par>
                                <p:cTn id="35" presetID="9" presetClass="emph" presetSubtype="0" grpId="0" nodeType="withEffect">
                                  <p:stCondLst>
                                    <p:cond delay="0"/>
                                  </p:stCondLst>
                                  <p:childTnLst>
                                    <p:set>
                                      <p:cBhvr rctx="PPT">
                                        <p:cTn id="36" dur="indefinite"/>
                                        <p:tgtEl>
                                          <p:spTgt spid="13365"/>
                                        </p:tgtEl>
                                        <p:attrNameLst>
                                          <p:attrName>style.opacity</p:attrName>
                                        </p:attrNameLst>
                                      </p:cBhvr>
                                      <p:to>
                                        <p:strVal val="0.25"/>
                                      </p:to>
                                    </p:set>
                                    <p:animEffect filter="image" prLst="opacity: 0.25">
                                      <p:cBhvr rctx="IE">
                                        <p:cTn id="37" dur="indefinite"/>
                                        <p:tgtEl>
                                          <p:spTgt spid="1336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3315">
                                            <p:txEl>
                                              <p:pRg st="1" end="1"/>
                                            </p:txEl>
                                          </p:spTgt>
                                        </p:tgtEl>
                                        <p:attrNameLst>
                                          <p:attrName>style.visibility</p:attrName>
                                        </p:attrNameLst>
                                      </p:cBhvr>
                                      <p:to>
                                        <p:strVal val="visible"/>
                                      </p:to>
                                    </p:set>
                                    <p:animEffect transition="in" filter="wipe(up)">
                                      <p:cBhvr>
                                        <p:cTn id="42" dur="500"/>
                                        <p:tgtEl>
                                          <p:spTgt spid="13315">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3424"/>
                                        </p:tgtEl>
                                        <p:attrNameLst>
                                          <p:attrName>style.visibility</p:attrName>
                                        </p:attrNameLst>
                                      </p:cBhvr>
                                      <p:to>
                                        <p:strVal val="visible"/>
                                      </p:to>
                                    </p:set>
                                    <p:animEffect transition="in" filter="wipe(up)">
                                      <p:cBhvr>
                                        <p:cTn id="47" dur="500"/>
                                        <p:tgtEl>
                                          <p:spTgt spid="13424"/>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3429"/>
                                        </p:tgtEl>
                                        <p:attrNameLst>
                                          <p:attrName>style.visibility</p:attrName>
                                        </p:attrNameLst>
                                      </p:cBhvr>
                                      <p:to>
                                        <p:strVal val="visible"/>
                                      </p:to>
                                    </p:set>
                                    <p:animEffect transition="in" filter="wipe(right)">
                                      <p:cBhvr>
                                        <p:cTn id="50" dur="500"/>
                                        <p:tgtEl>
                                          <p:spTgt spid="13429"/>
                                        </p:tgtEl>
                                      </p:cBhvr>
                                    </p:animEffect>
                                  </p:childTnLst>
                                </p:cTn>
                              </p:par>
                            </p:childTnLst>
                          </p:cTn>
                        </p:par>
                        <p:par>
                          <p:cTn id="51" fill="hold" nodeType="afterGroup">
                            <p:stCondLst>
                              <p:cond delay="500"/>
                            </p:stCondLst>
                            <p:childTnLst>
                              <p:par>
                                <p:cTn id="52" presetID="22" presetClass="entr" presetSubtype="1" fill="hold" grpId="0" nodeType="afterEffect">
                                  <p:stCondLst>
                                    <p:cond delay="0"/>
                                  </p:stCondLst>
                                  <p:childTnLst>
                                    <p:set>
                                      <p:cBhvr>
                                        <p:cTn id="53" dur="1" fill="hold">
                                          <p:stCondLst>
                                            <p:cond delay="0"/>
                                          </p:stCondLst>
                                        </p:cTn>
                                        <p:tgtEl>
                                          <p:spTgt spid="13423"/>
                                        </p:tgtEl>
                                        <p:attrNameLst>
                                          <p:attrName>style.visibility</p:attrName>
                                        </p:attrNameLst>
                                      </p:cBhvr>
                                      <p:to>
                                        <p:strVal val="visible"/>
                                      </p:to>
                                    </p:set>
                                    <p:animEffect transition="in" filter="wipe(up)">
                                      <p:cBhvr>
                                        <p:cTn id="54" dur="500"/>
                                        <p:tgtEl>
                                          <p:spTgt spid="13423"/>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425"/>
                                        </p:tgtEl>
                                        <p:attrNameLst>
                                          <p:attrName>style.visibility</p:attrName>
                                        </p:attrNameLst>
                                      </p:cBhvr>
                                      <p:to>
                                        <p:strVal val="visible"/>
                                      </p:to>
                                    </p:set>
                                    <p:animEffect transition="in" filter="wipe(up)">
                                      <p:cBhvr>
                                        <p:cTn id="57" dur="500"/>
                                        <p:tgtEl>
                                          <p:spTgt spid="13425"/>
                                        </p:tgtEl>
                                      </p:cBhvr>
                                    </p:animEffect>
                                  </p:childTnLst>
                                </p:cTn>
                              </p:par>
                            </p:childTnLst>
                          </p:cTn>
                        </p:par>
                        <p:par>
                          <p:cTn id="58" fill="hold" nodeType="afterGroup">
                            <p:stCondLst>
                              <p:cond delay="1000"/>
                            </p:stCondLst>
                            <p:childTnLst>
                              <p:par>
                                <p:cTn id="59" presetID="22" presetClass="entr" presetSubtype="1" fill="hold" grpId="0" nodeType="afterEffect">
                                  <p:stCondLst>
                                    <p:cond delay="0"/>
                                  </p:stCondLst>
                                  <p:childTnLst>
                                    <p:set>
                                      <p:cBhvr>
                                        <p:cTn id="60" dur="1" fill="hold">
                                          <p:stCondLst>
                                            <p:cond delay="0"/>
                                          </p:stCondLst>
                                        </p:cTn>
                                        <p:tgtEl>
                                          <p:spTgt spid="13428"/>
                                        </p:tgtEl>
                                        <p:attrNameLst>
                                          <p:attrName>style.visibility</p:attrName>
                                        </p:attrNameLst>
                                      </p:cBhvr>
                                      <p:to>
                                        <p:strVal val="visible"/>
                                      </p:to>
                                    </p:set>
                                    <p:animEffect transition="in" filter="wipe(up)">
                                      <p:cBhvr>
                                        <p:cTn id="61" dur="500"/>
                                        <p:tgtEl>
                                          <p:spTgt spid="1342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3430"/>
                                        </p:tgtEl>
                                        <p:attrNameLst>
                                          <p:attrName>style.visibility</p:attrName>
                                        </p:attrNameLst>
                                      </p:cBhvr>
                                      <p:to>
                                        <p:strVal val="visible"/>
                                      </p:to>
                                    </p:set>
                                    <p:animEffect transition="in" filter="fade">
                                      <p:cBhvr>
                                        <p:cTn id="64" dur="500"/>
                                        <p:tgtEl>
                                          <p:spTgt spid="13430"/>
                                        </p:tgtEl>
                                      </p:cBhvr>
                                    </p:animEffect>
                                  </p:childTnLst>
                                </p:cTn>
                              </p:par>
                            </p:childTnLst>
                          </p:cTn>
                        </p:par>
                        <p:par>
                          <p:cTn id="65" fill="hold" nodeType="afterGroup">
                            <p:stCondLst>
                              <p:cond delay="1500"/>
                            </p:stCondLst>
                            <p:childTnLst>
                              <p:par>
                                <p:cTn id="66" presetID="9" presetClass="emph" presetSubtype="0" grpId="0" nodeType="afterEffect">
                                  <p:stCondLst>
                                    <p:cond delay="0"/>
                                  </p:stCondLst>
                                  <p:childTnLst>
                                    <p:set>
                                      <p:cBhvr rctx="PPT">
                                        <p:cTn id="67" dur="indefinite"/>
                                        <p:tgtEl>
                                          <p:spTgt spid="13422"/>
                                        </p:tgtEl>
                                        <p:attrNameLst>
                                          <p:attrName>style.opacity</p:attrName>
                                        </p:attrNameLst>
                                      </p:cBhvr>
                                      <p:to>
                                        <p:strVal val="0.25"/>
                                      </p:to>
                                    </p:set>
                                    <p:animEffect filter="image" prLst="opacity: 0.25">
                                      <p:cBhvr rctx="IE">
                                        <p:cTn id="68" dur="indefinite"/>
                                        <p:tgtEl>
                                          <p:spTgt spid="13422"/>
                                        </p:tgtEl>
                                      </p:cBhvr>
                                    </p:animEffect>
                                  </p:childTnLst>
                                </p:cTn>
                              </p:par>
                              <p:par>
                                <p:cTn id="69" presetID="9" presetClass="emph" presetSubtype="0" grpId="0" nodeType="withEffect">
                                  <p:stCondLst>
                                    <p:cond delay="0"/>
                                  </p:stCondLst>
                                  <p:childTnLst>
                                    <p:set>
                                      <p:cBhvr rctx="PPT">
                                        <p:cTn id="70" dur="indefinite"/>
                                        <p:tgtEl>
                                          <p:spTgt spid="13427"/>
                                        </p:tgtEl>
                                        <p:attrNameLst>
                                          <p:attrName>style.opacity</p:attrName>
                                        </p:attrNameLst>
                                      </p:cBhvr>
                                      <p:to>
                                        <p:strVal val="0.25"/>
                                      </p:to>
                                    </p:set>
                                    <p:animEffect filter="image" prLst="opacity: 0.25">
                                      <p:cBhvr rctx="IE">
                                        <p:cTn id="71" dur="indefinite"/>
                                        <p:tgtEl>
                                          <p:spTgt spid="13427"/>
                                        </p:tgtEl>
                                      </p:cBhvr>
                                    </p:animEffect>
                                  </p:childTnLst>
                                </p:cTn>
                              </p:par>
                              <p:par>
                                <p:cTn id="72" presetID="9" presetClass="emph" presetSubtype="0" grpId="0" nodeType="withEffect">
                                  <p:stCondLst>
                                    <p:cond delay="0"/>
                                  </p:stCondLst>
                                  <p:childTnLst>
                                    <p:set>
                                      <p:cBhvr rctx="PPT">
                                        <p:cTn id="73" dur="indefinite"/>
                                        <p:tgtEl>
                                          <p:spTgt spid="13426"/>
                                        </p:tgtEl>
                                        <p:attrNameLst>
                                          <p:attrName>style.opacity</p:attrName>
                                        </p:attrNameLst>
                                      </p:cBhvr>
                                      <p:to>
                                        <p:strVal val="0.25"/>
                                      </p:to>
                                    </p:set>
                                    <p:animEffect filter="image" prLst="opacity: 0.25">
                                      <p:cBhvr rctx="IE">
                                        <p:cTn id="74" dur="indefinite"/>
                                        <p:tgtEl>
                                          <p:spTgt spid="1342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3315">
                                            <p:txEl>
                                              <p:pRg st="3" end="3"/>
                                            </p:txEl>
                                          </p:spTgt>
                                        </p:tgtEl>
                                        <p:attrNameLst>
                                          <p:attrName>style.visibility</p:attrName>
                                        </p:attrNameLst>
                                      </p:cBhvr>
                                      <p:to>
                                        <p:strVal val="visible"/>
                                      </p:to>
                                    </p:set>
                                    <p:animEffect transition="in" filter="wipe(up)">
                                      <p:cBhvr>
                                        <p:cTn id="79"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64" grpId="0" animBg="1"/>
      <p:bldP spid="13365" grpId="0"/>
      <p:bldP spid="13366" grpId="0" animBg="1"/>
      <p:bldP spid="13367" grpId="0" animBg="1"/>
      <p:bldP spid="13368" grpId="0" animBg="1"/>
      <p:bldP spid="13369" grpId="0"/>
      <p:bldP spid="13370" grpId="0" animBg="1"/>
      <p:bldP spid="13371" grpId="0" animBg="1"/>
      <p:bldP spid="13372" grpId="0" animBg="1"/>
      <p:bldP spid="13373" grpId="0" animBg="1"/>
      <p:bldP spid="13422" grpId="0" animBg="1"/>
      <p:bldP spid="13423" grpId="0" animBg="1"/>
      <p:bldP spid="13424" grpId="0" animBg="1"/>
      <p:bldP spid="13425" grpId="0"/>
      <p:bldP spid="13426" grpId="0"/>
      <p:bldP spid="13427" grpId="0" animBg="1"/>
      <p:bldP spid="13428" grpId="0" animBg="1"/>
      <p:bldP spid="13429" grpId="0" animBg="1"/>
      <p:bldP spid="134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4000" b="1" dirty="0"/>
              <a:t>MONETARY POLICIES AND THE BUSINESS CYCLE</a:t>
            </a:r>
          </a:p>
        </p:txBody>
      </p:sp>
      <p:graphicFrame>
        <p:nvGraphicFramePr>
          <p:cNvPr id="15401" name="Group 41"/>
          <p:cNvGraphicFramePr>
            <a:graphicFrameLocks noGrp="1"/>
          </p:cNvGraphicFramePr>
          <p:nvPr>
            <p:ph type="tbl" idx="1"/>
            <p:extLst>
              <p:ext uri="{D42A27DB-BD31-4B8C-83A1-F6EECF244321}">
                <p14:modId xmlns:p14="http://schemas.microsoft.com/office/powerpoint/2010/main" val="315843433"/>
              </p:ext>
            </p:extLst>
          </p:nvPr>
        </p:nvGraphicFramePr>
        <p:xfrm>
          <a:off x="381000" y="1905000"/>
          <a:ext cx="7772400" cy="4111944"/>
        </p:xfrm>
        <a:graphic>
          <a:graphicData uri="http://schemas.openxmlformats.org/drawingml/2006/table">
            <a:tbl>
              <a:tblPr/>
              <a:tblGrid>
                <a:gridCol w="3009900">
                  <a:extLst>
                    <a:ext uri="{9D8B030D-6E8A-4147-A177-3AD203B41FA5}">
                      <a16:colId xmlns:a16="http://schemas.microsoft.com/office/drawing/2014/main" val="20000"/>
                    </a:ext>
                  </a:extLst>
                </a:gridCol>
                <a:gridCol w="2376488">
                  <a:extLst>
                    <a:ext uri="{9D8B030D-6E8A-4147-A177-3AD203B41FA5}">
                      <a16:colId xmlns:a16="http://schemas.microsoft.com/office/drawing/2014/main" val="20001"/>
                    </a:ext>
                  </a:extLst>
                </a:gridCol>
                <a:gridCol w="2386012">
                  <a:extLst>
                    <a:ext uri="{9D8B030D-6E8A-4147-A177-3AD203B41FA5}">
                      <a16:colId xmlns:a16="http://schemas.microsoft.com/office/drawing/2014/main" val="20002"/>
                    </a:ext>
                  </a:extLst>
                </a:gridCol>
              </a:tblGrid>
              <a:tr h="15303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hlink"/>
                          </a:solidFill>
                          <a:effectLst/>
                          <a:latin typeface="Arial" charset="0"/>
                          <a:ea typeface="ＭＳ Ｐゴシック" charset="-128"/>
                        </a:rPr>
                        <a:t>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hlink"/>
                          </a:solidFill>
                          <a:effectLst/>
                          <a:latin typeface="Arial" charset="0"/>
                          <a:ea typeface="ＭＳ Ｐゴシック" charset="-128"/>
                        </a:rPr>
                        <a:t>EASY MONEY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hlink"/>
                          </a:solidFill>
                          <a:effectLst/>
                          <a:latin typeface="Arial" charset="0"/>
                          <a:ea typeface="ＭＳ Ｐゴシック" charset="-128"/>
                        </a:rPr>
                        <a:t>TIGHT MONEY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4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Consumer Spending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Business Investment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4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Interest Rates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4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Bank Lending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Money Supply Growth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Inflation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3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Unemployment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ＭＳ Ｐゴシック" charset="-128"/>
                        </a:rPr>
                        <a:t>Decrease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ea typeface="ＭＳ Ｐゴシック" charset="-128"/>
                        </a:rPr>
                        <a:t>Increase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dirty="0">
                <a:ea typeface="+mj-ea"/>
                <a:cs typeface="+mj-cs"/>
              </a:rPr>
              <a:t>Fiscal Policy</a:t>
            </a:r>
          </a:p>
        </p:txBody>
      </p:sp>
      <p:sp>
        <p:nvSpPr>
          <p:cNvPr id="18434" name="Rectangle 3"/>
          <p:cNvSpPr>
            <a:spLocks noGrp="1" noChangeArrowheads="1"/>
          </p:cNvSpPr>
          <p:nvPr>
            <p:ph sz="quarter" idx="4294967295"/>
          </p:nvPr>
        </p:nvSpPr>
        <p:spPr>
          <a:xfrm>
            <a:off x="457200" y="685800"/>
            <a:ext cx="7696200" cy="3475037"/>
          </a:xfrm>
          <a:prstGeom prst="rect">
            <a:avLst/>
          </a:prstGeom>
        </p:spPr>
        <p:txBody>
          <a:bodyPr/>
          <a:lstStyle/>
          <a:p>
            <a:pPr eaLnBrk="1" hangingPunct="1"/>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rebuchet MS" charset="0"/>
              </a:rPr>
              <a:t>This is Fiscal Policy: </a:t>
            </a:r>
            <a:r>
              <a:rPr lang="en-US" dirty="0">
                <a:latin typeface="Trebuchet MS" charset="0"/>
              </a:rPr>
              <a:t>something used by the government to alter the size of the circular flow of income in the economy so as to bring about consumer demand more employment inflationary restraint or other economic goals (in America</a:t>
            </a:r>
            <a:r>
              <a:rPr lang="en-CA" dirty="0">
                <a:latin typeface="Trebuchet MS" charset="0"/>
              </a:rPr>
              <a:t>’</a:t>
            </a:r>
            <a:r>
              <a:rPr lang="en-US" altLang="ja-JP" dirty="0">
                <a:latin typeface="Trebuchet MS" charset="0"/>
              </a:rPr>
              <a:t>s case to reduce deficit)</a:t>
            </a:r>
            <a:endParaRPr lang="en-US" dirty="0">
              <a:latin typeface="Trebuchet MS" charset="0"/>
            </a:endParaRPr>
          </a:p>
        </p:txBody>
      </p:sp>
    </p:spTree>
    <p:extLst>
      <p:ext uri="{BB962C8B-B14F-4D97-AF65-F5344CB8AC3E}">
        <p14:creationId xmlns:p14="http://schemas.microsoft.com/office/powerpoint/2010/main" val="1310846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10376</TotalTime>
  <Words>848</Words>
  <Application>Microsoft Macintosh PowerPoint</Application>
  <PresentationFormat>On-screen Show (4:3)</PresentationFormat>
  <Paragraphs>284</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ＭＳ Ｐゴシック</vt:lpstr>
      <vt:lpstr>Arial</vt:lpstr>
      <vt:lpstr>Arial Black</vt:lpstr>
      <vt:lpstr>Book Antiqua</vt:lpstr>
      <vt:lpstr>Georgia</vt:lpstr>
      <vt:lpstr>Lucida Sans</vt:lpstr>
      <vt:lpstr>Times New Roman</vt:lpstr>
      <vt:lpstr>Trebuchet MS</vt:lpstr>
      <vt:lpstr>Wingdings</vt:lpstr>
      <vt:lpstr>Wingdings 2</vt:lpstr>
      <vt:lpstr>Wingdings 3</vt:lpstr>
      <vt:lpstr>Apex</vt:lpstr>
      <vt:lpstr>Monetary Policy</vt:lpstr>
      <vt:lpstr>Banks</vt:lpstr>
      <vt:lpstr>PowerPoint Presentation</vt:lpstr>
      <vt:lpstr>Easy Money</vt:lpstr>
      <vt:lpstr>EASY MONEY POLICY</vt:lpstr>
      <vt:lpstr>Tight Money Policy</vt:lpstr>
      <vt:lpstr>TIGHT MONEY POLICY</vt:lpstr>
      <vt:lpstr>MONETARY POLICIES AND THE BUSINESS CYCLE</vt:lpstr>
      <vt:lpstr>Fiscal Policy</vt:lpstr>
      <vt:lpstr>Discretionary Fiscal Policy</vt:lpstr>
      <vt:lpstr>Expansionary Policy</vt:lpstr>
      <vt:lpstr>EXPANSIONARY POLICY</vt:lpstr>
      <vt:lpstr>Contractionary Policy</vt:lpstr>
      <vt:lpstr>CONTRACTIONARY POLICY</vt:lpstr>
      <vt:lpstr>Obama’s Argument</vt:lpstr>
      <vt:lpstr>Tools of Fiscal Policy</vt:lpstr>
    </vt:vector>
  </TitlesOfParts>
  <Company>Gord Laffin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dc:title>
  <dc:creator>Gord Laffin</dc:creator>
  <cp:lastModifiedBy>Gord Gord</cp:lastModifiedBy>
  <cp:revision>22</cp:revision>
  <dcterms:created xsi:type="dcterms:W3CDTF">2011-05-24T13:01:43Z</dcterms:created>
  <dcterms:modified xsi:type="dcterms:W3CDTF">2022-05-24T12:59:08Z</dcterms:modified>
</cp:coreProperties>
</file>