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 snapToGrid="0" snapToObjects="1">
      <p:cViewPr varScale="1">
        <p:scale>
          <a:sx n="102" d="100"/>
          <a:sy n="102" d="100"/>
        </p:scale>
        <p:origin x="9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4E4C9-B5DD-9E4E-A521-5A327EF80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77C107-EEDC-584B-8CBA-C19DEC7CB7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B2D12-8D73-8748-B810-7D652A09B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CE7B-C839-7648-B6CE-FAB0D132FD2C}" type="datetimeFigureOut">
              <a:rPr lang="en-US" smtClean="0"/>
              <a:t>1/20/22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9A672-E45B-A74B-9C26-539EBFDA4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4C24B-9365-2A47-B3D9-118E9F140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AD23-7FC4-9247-B850-F1F897AE6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13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9AEEE-6D06-4646-9275-2816B2AC0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783071-C4B8-3D4E-B9C7-417C50BBA9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1195D-5EAD-AE46-83C2-05834F09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CE7B-C839-7648-B6CE-FAB0D132FD2C}" type="datetimeFigureOut">
              <a:rPr lang="en-US" smtClean="0"/>
              <a:t>1/20/22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F7580-A507-A244-ACC5-5D2C7CC61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026CE-99E3-A347-A0F9-665C20991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AD23-7FC4-9247-B850-F1F897AE6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84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B57B26-261F-DD44-A57E-D5912ED37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B09F02-914E-AE46-A7EA-756A265698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9FDBA-C743-204F-BF28-A1C2BE3CD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CE7B-C839-7648-B6CE-FAB0D132FD2C}" type="datetimeFigureOut">
              <a:rPr lang="en-US" smtClean="0"/>
              <a:t>1/20/22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A7255-3FB8-B24E-BF0A-B8D5535C2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87EF0-40A3-4244-931C-91A8DDF72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AD23-7FC4-9247-B850-F1F897AE6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87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A62A3-3363-A649-90BF-B90EC4962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434BC-D118-A74E-B72E-F398D919E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A89DC-BBF5-A948-8E33-7976D6E94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CE7B-C839-7648-B6CE-FAB0D132FD2C}" type="datetimeFigureOut">
              <a:rPr lang="en-US" smtClean="0"/>
              <a:t>1/20/22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57A54-2B46-6A4F-ABEC-9FE3266E3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444A8-A14C-D74C-9BB0-872FBE31D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AD23-7FC4-9247-B850-F1F897AE6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7DD4E-16E3-CE4B-A12C-4108EAB64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1F3FA3-869D-6F40-A13D-1AB0DB20A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A6BB0-2DA1-8D4A-A6A8-A03F4DD35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CE7B-C839-7648-B6CE-FAB0D132FD2C}" type="datetimeFigureOut">
              <a:rPr lang="en-US" smtClean="0"/>
              <a:t>1/20/22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CD396-2B66-F342-A7A3-6214E538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60975-564A-B948-AED7-B5B75425C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AD23-7FC4-9247-B850-F1F897AE6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16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6B197-F46C-C14D-92E8-7924B3145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F45BD-4714-DA4E-8D7B-4083EFE4D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A6C3A-400F-C44A-B7BA-E4C14FAC8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EEA31-E880-134E-98F9-FFCAF35F5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CE7B-C839-7648-B6CE-FAB0D132FD2C}" type="datetimeFigureOut">
              <a:rPr lang="en-US" smtClean="0"/>
              <a:t>1/20/22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060EDD-78B5-1948-B4C1-82C6FE56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1826C-29C0-624F-8728-FA71FFF4B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AD23-7FC4-9247-B850-F1F897AE6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12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2720D-3B8D-EF40-98E0-97E44CD5F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4FF451-F0E2-1D40-B756-07619932B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E8DA01-E18D-1044-A696-906EC0A49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AED993-7842-E34B-9F52-448F1D6420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AE4C3E-5BD2-FD4C-B9ED-722EB50416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59C91C-1417-9B4B-A6CF-767AFED24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CE7B-C839-7648-B6CE-FAB0D132FD2C}" type="datetimeFigureOut">
              <a:rPr lang="en-US" smtClean="0"/>
              <a:t>1/20/22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DA5518-C8EF-144B-A7C5-7771181A9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F42868-3FA6-B346-B1DF-32B775B2A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AD23-7FC4-9247-B850-F1F897AE6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06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5A90D-1116-C140-84BA-FED850D7C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BECC33-BBED-4040-AA3C-C8CE64A8E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CE7B-C839-7648-B6CE-FAB0D132FD2C}" type="datetimeFigureOut">
              <a:rPr lang="en-US" smtClean="0"/>
              <a:t>1/20/22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20A203-8A32-ED42-BDE6-B2AAA4D63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BD861C-AE14-8F4A-9F64-C658B7EEB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AD23-7FC4-9247-B850-F1F897AE6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27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98E236-EA0A-C643-B792-4750113AB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CE7B-C839-7648-B6CE-FAB0D132FD2C}" type="datetimeFigureOut">
              <a:rPr lang="en-US" smtClean="0"/>
              <a:t>1/20/22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FB4809-E69D-B24E-91E8-B341A31D3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738475-C262-5348-BE4D-11A85EA3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AD23-7FC4-9247-B850-F1F897AE6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0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A30E9-CBF0-1B43-8D75-DCEDAC78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D8F3B-2CBA-A340-AD47-40253D795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834453-20E2-2A40-9E64-4091DD7F5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975A9C-7B96-CA46-AFFD-0D1E7939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CE7B-C839-7648-B6CE-FAB0D132FD2C}" type="datetimeFigureOut">
              <a:rPr lang="en-US" smtClean="0"/>
              <a:t>1/20/22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1B3A55-3C44-C84E-A630-F9E7DD0C8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475E70-BD48-864C-AD49-5DA1413DF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AD23-7FC4-9247-B850-F1F897AE6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93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E26D1-F097-4C4A-9760-3CE113448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E5801D-1D7E-6C47-89A2-E0BA2ABFFB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44519C-259D-6244-9907-42A59E75CA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B2AB05-8A7B-A341-9882-B616BCB1B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CE7B-C839-7648-B6CE-FAB0D132FD2C}" type="datetimeFigureOut">
              <a:rPr lang="en-US" smtClean="0"/>
              <a:t>1/20/22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252AA6-CCA4-8242-A2EB-A6F00CD22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D01BD3-FCAF-4349-8C79-01B2C61BA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AD23-7FC4-9247-B850-F1F897AE6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02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B7AA7D-150A-274C-9646-D7635F9F3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C5EF3-73EA-434F-9A14-8241BE3BD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17B73-D5A0-5641-9225-DDE5107588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BCE7B-C839-7648-B6CE-FAB0D132FD2C}" type="datetimeFigureOut">
              <a:rPr lang="en-US" smtClean="0"/>
              <a:t>1/20/22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EED32-0D98-4646-B337-D8D7445454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68C9D-CABF-5244-BC8D-01D9B4376E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CAD23-7FC4-9247-B850-F1F897AE6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82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aws-lois.justice.gc.ca/eng/const/page-12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643BE6C-86B7-4AB9-91E8-9B5DB45AC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88" y="0"/>
            <a:ext cx="12188825" cy="42428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F06DD3-02F2-4542-B56D-A5775611E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026" y="713195"/>
            <a:ext cx="9605948" cy="2318665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Legal Rights Part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FD5C8-09A3-A94E-B0C0-7D9EE53C51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7240" y="3031860"/>
            <a:ext cx="8937522" cy="105937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Sections 9 - 14</a:t>
            </a:r>
          </a:p>
        </p:txBody>
      </p:sp>
      <p:pic>
        <p:nvPicPr>
          <p:cNvPr id="7" name="Graphic 6" descr="Scales of Justice">
            <a:extLst>
              <a:ext uri="{FF2B5EF4-FFF2-40B4-BE49-F238E27FC236}">
                <a16:creationId xmlns:a16="http://schemas.microsoft.com/office/drawing/2014/main" id="{2AD2952E-F318-4A86-937B-C0D72F13B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6089" y="4805363"/>
            <a:ext cx="1179824" cy="117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47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4E492D-250C-1846-A1F2-5F5A197C8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Detention and Imprisonment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A01DF-4098-3249-83BA-A654722B1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CA" b="1" dirty="0"/>
              <a:t>9</a:t>
            </a:r>
            <a:r>
              <a:rPr lang="en-CA" dirty="0"/>
              <a:t> Everyone has the right not to be arbitrarily detained or imprisoned.</a:t>
            </a:r>
          </a:p>
          <a:p>
            <a:r>
              <a:rPr lang="en-CA" dirty="0"/>
              <a:t>“Arbitrarily” means not having sufficient legal reason for stopping or restricting someone's movement or putting them in jail.</a:t>
            </a:r>
          </a:p>
          <a:p>
            <a:r>
              <a:rPr lang="en-CA" dirty="0"/>
              <a:t>“Detained” does not just mean going to jail. Detained could become an arrest. </a:t>
            </a:r>
          </a:p>
          <a:p>
            <a:pPr marL="0" indent="0">
              <a:buNone/>
            </a:pPr>
            <a:r>
              <a:rPr lang="en-CA" dirty="0"/>
              <a:t>Should police be able to detain you without cause if they feel you could cause harm to the general public?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178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AE866CE-6C3A-E84F-96B5-C071A22EF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Arrest or Detention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77A11-2423-E441-86C0-B5AA78C50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412" y="1220985"/>
            <a:ext cx="6525220" cy="4616849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en-CA" b="1" dirty="0"/>
              <a:t>10</a:t>
            </a:r>
            <a:r>
              <a:rPr lang="en-CA" dirty="0"/>
              <a:t> Everyone has the right on arrest or detention</a:t>
            </a:r>
          </a:p>
          <a:p>
            <a:r>
              <a:rPr lang="en-CA" b="1" dirty="0"/>
              <a:t>(a)</a:t>
            </a:r>
            <a:r>
              <a:rPr lang="en-CA" dirty="0"/>
              <a:t> to be informed promptly of the reasons therefor;</a:t>
            </a:r>
          </a:p>
          <a:p>
            <a:r>
              <a:rPr lang="en-CA" b="1" dirty="0"/>
              <a:t>(b)</a:t>
            </a:r>
            <a:r>
              <a:rPr lang="en-CA" dirty="0"/>
              <a:t> to retain and instruct counsel without delay and to be informed of that right; and</a:t>
            </a:r>
          </a:p>
          <a:p>
            <a:r>
              <a:rPr lang="en-CA" b="1" dirty="0"/>
              <a:t>(c)</a:t>
            </a:r>
            <a:r>
              <a:rPr lang="en-CA" dirty="0"/>
              <a:t> to have the validity of the detention determined by way of </a:t>
            </a:r>
            <a:r>
              <a:rPr lang="en-CA" b="1" i="1" dirty="0"/>
              <a:t>habeas corpus </a:t>
            </a:r>
            <a:r>
              <a:rPr lang="en-CA" dirty="0"/>
              <a:t>and to be released if the detention is not lawful.</a:t>
            </a:r>
          </a:p>
          <a:p>
            <a:pPr marL="0" indent="0">
              <a:buNone/>
            </a:pP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Hebeas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Corpus </a:t>
            </a:r>
            <a:r>
              <a:rPr lang="en-US" dirty="0"/>
              <a:t>= the body or the person’s body.</a:t>
            </a:r>
          </a:p>
        </p:txBody>
      </p:sp>
    </p:spTree>
    <p:extLst>
      <p:ext uri="{BB962C8B-B14F-4D97-AF65-F5344CB8AC3E}">
        <p14:creationId xmlns:p14="http://schemas.microsoft.com/office/powerpoint/2010/main" val="2226079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E9214FB4-8266-874C-8484-12678364E2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89" b="18196"/>
          <a:stretch/>
        </p:blipFill>
        <p:spPr>
          <a:xfrm>
            <a:off x="0" y="338213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68A589-63E3-B34B-94D4-627A43CB9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“Police Caution”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DFB72-D9D2-F140-B127-371711EA8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417572"/>
            <a:ext cx="5686816" cy="3440427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000" dirty="0">
                <a:solidFill>
                  <a:srgbClr val="FFFF00"/>
                </a:solidFill>
                <a:highlight>
                  <a:srgbClr val="000000"/>
                </a:highlight>
              </a:rPr>
              <a:t>The accused must be told of the right in a way they understand. This means in French, English, Mandarin or whatever language they require. </a:t>
            </a:r>
          </a:p>
          <a:p>
            <a:r>
              <a:rPr lang="en-US" sz="2000" dirty="0">
                <a:solidFill>
                  <a:srgbClr val="FFFF00"/>
                </a:solidFill>
                <a:highlight>
                  <a:srgbClr val="000000"/>
                </a:highlight>
              </a:rPr>
              <a:t>It also means that if you have a developmental disability, you need to understand your rights as well.</a:t>
            </a:r>
          </a:p>
          <a:p>
            <a:r>
              <a:rPr lang="en-US" sz="2000" dirty="0">
                <a:solidFill>
                  <a:srgbClr val="FFFF00"/>
                </a:solidFill>
                <a:highlight>
                  <a:srgbClr val="000000"/>
                </a:highlight>
              </a:rPr>
              <a:t>You should and can request a lawyer and not say anything until then.</a:t>
            </a:r>
          </a:p>
          <a:p>
            <a:r>
              <a:rPr lang="en-US" sz="2000" dirty="0">
                <a:solidFill>
                  <a:srgbClr val="FFFF00"/>
                </a:solidFill>
                <a:highlight>
                  <a:srgbClr val="000000"/>
                </a:highlight>
              </a:rPr>
              <a:t>Legal aid is available if you don’t have the money to pay a lawyer.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00"/>
                </a:solidFill>
                <a:highlight>
                  <a:srgbClr val="000000"/>
                </a:highlight>
              </a:rPr>
              <a:t>Read Charkaoui v. Canada. Be prepared to defend Question </a:t>
            </a:r>
            <a:r>
              <a:rPr lang="en-US" sz="1800" dirty="0">
                <a:solidFill>
                  <a:srgbClr val="FFFF00"/>
                </a:solidFill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4174670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white building with a lawn in front of it&#10;&#10;Description automatically generated with low confidence">
            <a:extLst>
              <a:ext uri="{FF2B5EF4-FFF2-40B4-BE49-F238E27FC236}">
                <a16:creationId xmlns:a16="http://schemas.microsoft.com/office/drawing/2014/main" id="{320857A1-A4D6-8C4A-822B-FCBAEC723C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6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8FE8F9-EAD6-B54B-8955-C73AE7B54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CA" sz="3300" b="1"/>
              <a:t>Proceedings in Criminal and Penal Matters</a:t>
            </a:r>
            <a:endParaRPr lang="en-US" sz="33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EB4BC-08E4-344F-9077-949AF2763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82" y="3417573"/>
            <a:ext cx="5586608" cy="26198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Section 11 has a lot of subsections (</a:t>
            </a:r>
            <a:r>
              <a:rPr lang="en-US" sz="2400" b="1" dirty="0"/>
              <a:t>9 of them</a:t>
            </a:r>
            <a:r>
              <a:rPr lang="en-US" sz="2400" dirty="0"/>
              <a:t>). </a:t>
            </a:r>
          </a:p>
          <a:p>
            <a:r>
              <a:rPr lang="en-US" sz="2400" dirty="0"/>
              <a:t>Go the Charter link (at the top of the webpage and </a:t>
            </a:r>
            <a:r>
              <a:rPr lang="en-US" sz="2400" dirty="0">
                <a:hlinkClick r:id="rId3"/>
              </a:rPr>
              <a:t>here</a:t>
            </a:r>
            <a:r>
              <a:rPr lang="en-US" sz="2400" dirty="0"/>
              <a:t>) and choose the 1 you think is most important. Be prepared to explain why to the group.</a:t>
            </a:r>
          </a:p>
        </p:txBody>
      </p:sp>
    </p:spTree>
    <p:extLst>
      <p:ext uri="{BB962C8B-B14F-4D97-AF65-F5344CB8AC3E}">
        <p14:creationId xmlns:p14="http://schemas.microsoft.com/office/powerpoint/2010/main" val="1256747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F0F203-CE82-B34B-AB87-B22C7DC2EF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777" b="-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DC206D-1B24-1D42-80C6-3A6CD336F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CA" sz="3600" b="1"/>
              <a:t>Treatment or Punishment</a:t>
            </a:r>
            <a:endParaRPr lang="en-US" sz="36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57F29-D707-4F4D-93C4-5D3D72E11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05" y="3751389"/>
            <a:ext cx="4593021" cy="2143983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CA" sz="2000" b="1" dirty="0"/>
              <a:t>12</a:t>
            </a:r>
            <a:r>
              <a:rPr lang="en-CA" sz="2000" dirty="0"/>
              <a:t> Everyone has the right not to be subjected to any cruel and unusual treatment or punishment</a:t>
            </a:r>
          </a:p>
          <a:p>
            <a:endParaRPr lang="en-CA" sz="2000" dirty="0"/>
          </a:p>
          <a:p>
            <a:r>
              <a:rPr lang="en-CA" sz="2000" dirty="0"/>
              <a:t>What is cruel and unusual punishment to you? Remember Foucault and crime and punishment?</a:t>
            </a:r>
          </a:p>
          <a:p>
            <a:endParaRPr lang="en-CA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98794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6F871-15D7-2E44-A7EA-93687031D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Cruel and Unusual Treatment or Punishment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94E53-8D4B-6149-98A3-4944BE542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79580"/>
          </a:xfrm>
        </p:spPr>
        <p:txBody>
          <a:bodyPr/>
          <a:lstStyle/>
          <a:p>
            <a:r>
              <a:rPr lang="en-US" dirty="0"/>
              <a:t>Canada has maximum and minimum sentencing.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3D11668-B9E4-8747-93C4-3479FA5D7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13695"/>
              </p:ext>
            </p:extLst>
          </p:nvPr>
        </p:nvGraphicFramePr>
        <p:xfrm>
          <a:off x="688932" y="2505205"/>
          <a:ext cx="105156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4218973744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60594799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Criminal Code Offences and Maximum Penalties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982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Sample Criminal Code of Canada Offences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Maximum Penalties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336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Murder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Life Imprisonment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13669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Kidnapping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Life Imprisonment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673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Sexual Assault using a weapon, causing bodily harm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695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Assault causing bodily harm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684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Uttering threats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06286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682D9CF-F9A2-7A4F-9C63-03F1FA095C20}"/>
              </a:ext>
            </a:extLst>
          </p:cNvPr>
          <p:cNvSpPr txBox="1"/>
          <p:nvPr/>
        </p:nvSpPr>
        <p:spPr>
          <a:xfrm>
            <a:off x="459288" y="5461348"/>
            <a:ext cx="11273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 you agree with these maximum sentences? Do you think any are cruel and unusual</a:t>
            </a:r>
          </a:p>
        </p:txBody>
      </p:sp>
    </p:spTree>
    <p:extLst>
      <p:ext uri="{BB962C8B-B14F-4D97-AF65-F5344CB8AC3E}">
        <p14:creationId xmlns:p14="http://schemas.microsoft.com/office/powerpoint/2010/main" val="2634192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B9B134-8BA2-E542-B5C5-AE8399E7D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Self - Crimination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A2A73-06BA-BC45-96DB-E430CA703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n-CA" b="1" dirty="0"/>
              <a:t>13</a:t>
            </a:r>
            <a:r>
              <a:rPr lang="en-CA" dirty="0"/>
              <a:t> A witness who testifies in any proceedings has the right not to have any incriminating evidence so given used to incriminate that witness in any other proceedings, except in a prosecution for perjury or for the giving of contradictory evidence.</a:t>
            </a:r>
          </a:p>
          <a:p>
            <a:pPr marL="0" indent="0">
              <a:buNone/>
            </a:pPr>
            <a:endParaRPr lang="en-CA" dirty="0"/>
          </a:p>
          <a:p>
            <a:pPr>
              <a:buFontTx/>
              <a:buChar char="-"/>
            </a:pPr>
            <a:r>
              <a:rPr lang="en-CA" dirty="0"/>
              <a:t>You have likely heard of ‘Taking the 5</a:t>
            </a:r>
            <a:r>
              <a:rPr lang="en-CA" baseline="30000" dirty="0"/>
              <a:t>th</a:t>
            </a:r>
            <a:r>
              <a:rPr lang="en-CA" dirty="0"/>
              <a:t>” in the US &amp; and not presenting evidence that can be used to convict yourself later. This the equivalent to that.</a:t>
            </a:r>
          </a:p>
        </p:txBody>
      </p:sp>
    </p:spTree>
    <p:extLst>
      <p:ext uri="{BB962C8B-B14F-4D97-AF65-F5344CB8AC3E}">
        <p14:creationId xmlns:p14="http://schemas.microsoft.com/office/powerpoint/2010/main" val="908277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493</Words>
  <Application>Microsoft Macintosh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Legal Rights Part 2</vt:lpstr>
      <vt:lpstr>Detention and Imprisonment</vt:lpstr>
      <vt:lpstr>Arrest or Detention</vt:lpstr>
      <vt:lpstr>“Police Caution”</vt:lpstr>
      <vt:lpstr>Proceedings in Criminal and Penal Matters</vt:lpstr>
      <vt:lpstr>Treatment or Punishment</vt:lpstr>
      <vt:lpstr>Cruel and Unusual Treatment or Punishment</vt:lpstr>
      <vt:lpstr>Self - Crimination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 Rights Part 2</dc:title>
  <dc:creator>Gord Gord</dc:creator>
  <cp:lastModifiedBy>Gord Gord</cp:lastModifiedBy>
  <cp:revision>2</cp:revision>
  <dcterms:created xsi:type="dcterms:W3CDTF">2022-01-20T14:59:04Z</dcterms:created>
  <dcterms:modified xsi:type="dcterms:W3CDTF">2022-01-20T17:21:19Z</dcterms:modified>
</cp:coreProperties>
</file>