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0" r:id="rId5"/>
    <p:sldId id="259"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9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102" d="100"/>
          <a:sy n="102" d="100"/>
        </p:scale>
        <p:origin x="9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9F4B-E171-3A4D-BA73-4F0EC76197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5CD069-DB6F-654A-A025-2C48116BE9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DCD6F3-771D-BA48-BEC6-A579ADB13C63}"/>
              </a:ext>
            </a:extLst>
          </p:cNvPr>
          <p:cNvSpPr>
            <a:spLocks noGrp="1"/>
          </p:cNvSpPr>
          <p:nvPr>
            <p:ph type="dt" sz="half" idx="10"/>
          </p:nvPr>
        </p:nvSpPr>
        <p:spPr/>
        <p:txBody>
          <a:bodyPr/>
          <a:lstStyle/>
          <a:p>
            <a:fld id="{86823AA7-A4A2-BA43-9A80-9B28A065C804}" type="datetimeFigureOut">
              <a:rPr lang="en-US" smtClean="0"/>
              <a:t>1/17/22</a:t>
            </a:fld>
            <a:endParaRPr lang="en-US"/>
          </a:p>
        </p:txBody>
      </p:sp>
      <p:sp>
        <p:nvSpPr>
          <p:cNvPr id="5" name="Footer Placeholder 4">
            <a:extLst>
              <a:ext uri="{FF2B5EF4-FFF2-40B4-BE49-F238E27FC236}">
                <a16:creationId xmlns:a16="http://schemas.microsoft.com/office/drawing/2014/main" id="{A9317CC3-9E84-834D-BBA3-D7ACACCED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E5D5C-D9D8-4A4F-8C51-7AF6A9FB901A}"/>
              </a:ext>
            </a:extLst>
          </p:cNvPr>
          <p:cNvSpPr>
            <a:spLocks noGrp="1"/>
          </p:cNvSpPr>
          <p:nvPr>
            <p:ph type="sldNum" sz="quarter" idx="12"/>
          </p:nvPr>
        </p:nvSpPr>
        <p:spPr/>
        <p:txBody>
          <a:bodyPr/>
          <a:lstStyle/>
          <a:p>
            <a:fld id="{35CFC9E4-9889-A946-A94C-877738474134}" type="slidenum">
              <a:rPr lang="en-US" smtClean="0"/>
              <a:t>‹#›</a:t>
            </a:fld>
            <a:endParaRPr lang="en-US"/>
          </a:p>
        </p:txBody>
      </p:sp>
    </p:spTree>
    <p:extLst>
      <p:ext uri="{BB962C8B-B14F-4D97-AF65-F5344CB8AC3E}">
        <p14:creationId xmlns:p14="http://schemas.microsoft.com/office/powerpoint/2010/main" val="67838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1D53-48E3-FB4A-AD31-FC73D3907D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45B77B-D2DC-604A-809E-A13C1CC1BF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BB788-421B-2349-B039-CD5452ABF3A9}"/>
              </a:ext>
            </a:extLst>
          </p:cNvPr>
          <p:cNvSpPr>
            <a:spLocks noGrp="1"/>
          </p:cNvSpPr>
          <p:nvPr>
            <p:ph type="dt" sz="half" idx="10"/>
          </p:nvPr>
        </p:nvSpPr>
        <p:spPr/>
        <p:txBody>
          <a:bodyPr/>
          <a:lstStyle/>
          <a:p>
            <a:fld id="{86823AA7-A4A2-BA43-9A80-9B28A065C804}" type="datetimeFigureOut">
              <a:rPr lang="en-US" smtClean="0"/>
              <a:t>1/17/22</a:t>
            </a:fld>
            <a:endParaRPr lang="en-US"/>
          </a:p>
        </p:txBody>
      </p:sp>
      <p:sp>
        <p:nvSpPr>
          <p:cNvPr id="5" name="Footer Placeholder 4">
            <a:extLst>
              <a:ext uri="{FF2B5EF4-FFF2-40B4-BE49-F238E27FC236}">
                <a16:creationId xmlns:a16="http://schemas.microsoft.com/office/drawing/2014/main" id="{9F33BD28-7966-0E4F-9F6B-02CE279B6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E9BF2-13F8-2745-93E1-9F082F29ED40}"/>
              </a:ext>
            </a:extLst>
          </p:cNvPr>
          <p:cNvSpPr>
            <a:spLocks noGrp="1"/>
          </p:cNvSpPr>
          <p:nvPr>
            <p:ph type="sldNum" sz="quarter" idx="12"/>
          </p:nvPr>
        </p:nvSpPr>
        <p:spPr/>
        <p:txBody>
          <a:bodyPr/>
          <a:lstStyle/>
          <a:p>
            <a:fld id="{35CFC9E4-9889-A946-A94C-877738474134}" type="slidenum">
              <a:rPr lang="en-US" smtClean="0"/>
              <a:t>‹#›</a:t>
            </a:fld>
            <a:endParaRPr lang="en-US"/>
          </a:p>
        </p:txBody>
      </p:sp>
    </p:spTree>
    <p:extLst>
      <p:ext uri="{BB962C8B-B14F-4D97-AF65-F5344CB8AC3E}">
        <p14:creationId xmlns:p14="http://schemas.microsoft.com/office/powerpoint/2010/main" val="3792076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45AE6F-9DD0-6B49-93A3-48AD18DEA5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6724AD-8AFA-8745-8633-BA17AB1258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A6A71-DF62-3C43-B931-1BB73F23AD12}"/>
              </a:ext>
            </a:extLst>
          </p:cNvPr>
          <p:cNvSpPr>
            <a:spLocks noGrp="1"/>
          </p:cNvSpPr>
          <p:nvPr>
            <p:ph type="dt" sz="half" idx="10"/>
          </p:nvPr>
        </p:nvSpPr>
        <p:spPr/>
        <p:txBody>
          <a:bodyPr/>
          <a:lstStyle/>
          <a:p>
            <a:fld id="{86823AA7-A4A2-BA43-9A80-9B28A065C804}" type="datetimeFigureOut">
              <a:rPr lang="en-US" smtClean="0"/>
              <a:t>1/17/22</a:t>
            </a:fld>
            <a:endParaRPr lang="en-US"/>
          </a:p>
        </p:txBody>
      </p:sp>
      <p:sp>
        <p:nvSpPr>
          <p:cNvPr id="5" name="Footer Placeholder 4">
            <a:extLst>
              <a:ext uri="{FF2B5EF4-FFF2-40B4-BE49-F238E27FC236}">
                <a16:creationId xmlns:a16="http://schemas.microsoft.com/office/drawing/2014/main" id="{A3573435-5906-194A-AACD-DFAC351CD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57497-445C-8D47-A7FE-67126152A99A}"/>
              </a:ext>
            </a:extLst>
          </p:cNvPr>
          <p:cNvSpPr>
            <a:spLocks noGrp="1"/>
          </p:cNvSpPr>
          <p:nvPr>
            <p:ph type="sldNum" sz="quarter" idx="12"/>
          </p:nvPr>
        </p:nvSpPr>
        <p:spPr/>
        <p:txBody>
          <a:bodyPr/>
          <a:lstStyle/>
          <a:p>
            <a:fld id="{35CFC9E4-9889-A946-A94C-877738474134}" type="slidenum">
              <a:rPr lang="en-US" smtClean="0"/>
              <a:t>‹#›</a:t>
            </a:fld>
            <a:endParaRPr lang="en-US"/>
          </a:p>
        </p:txBody>
      </p:sp>
    </p:spTree>
    <p:extLst>
      <p:ext uri="{BB962C8B-B14F-4D97-AF65-F5344CB8AC3E}">
        <p14:creationId xmlns:p14="http://schemas.microsoft.com/office/powerpoint/2010/main" val="138394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F924-1709-8D4F-BB1D-80FEB3470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65735-3E42-544F-AD0D-A57D426474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ABE6D-A391-5B49-BF99-E074C58A11BE}"/>
              </a:ext>
            </a:extLst>
          </p:cNvPr>
          <p:cNvSpPr>
            <a:spLocks noGrp="1"/>
          </p:cNvSpPr>
          <p:nvPr>
            <p:ph type="dt" sz="half" idx="10"/>
          </p:nvPr>
        </p:nvSpPr>
        <p:spPr/>
        <p:txBody>
          <a:bodyPr/>
          <a:lstStyle/>
          <a:p>
            <a:fld id="{86823AA7-A4A2-BA43-9A80-9B28A065C804}" type="datetimeFigureOut">
              <a:rPr lang="en-US" smtClean="0"/>
              <a:t>1/17/22</a:t>
            </a:fld>
            <a:endParaRPr lang="en-US"/>
          </a:p>
        </p:txBody>
      </p:sp>
      <p:sp>
        <p:nvSpPr>
          <p:cNvPr id="5" name="Footer Placeholder 4">
            <a:extLst>
              <a:ext uri="{FF2B5EF4-FFF2-40B4-BE49-F238E27FC236}">
                <a16:creationId xmlns:a16="http://schemas.microsoft.com/office/drawing/2014/main" id="{D8685BFA-57E8-5846-8E31-2BD357EAA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C15A1-6D43-5D4D-AFFF-A2A0406222A3}"/>
              </a:ext>
            </a:extLst>
          </p:cNvPr>
          <p:cNvSpPr>
            <a:spLocks noGrp="1"/>
          </p:cNvSpPr>
          <p:nvPr>
            <p:ph type="sldNum" sz="quarter" idx="12"/>
          </p:nvPr>
        </p:nvSpPr>
        <p:spPr/>
        <p:txBody>
          <a:bodyPr/>
          <a:lstStyle/>
          <a:p>
            <a:fld id="{35CFC9E4-9889-A946-A94C-877738474134}" type="slidenum">
              <a:rPr lang="en-US" smtClean="0"/>
              <a:t>‹#›</a:t>
            </a:fld>
            <a:endParaRPr lang="en-US"/>
          </a:p>
        </p:txBody>
      </p:sp>
    </p:spTree>
    <p:extLst>
      <p:ext uri="{BB962C8B-B14F-4D97-AF65-F5344CB8AC3E}">
        <p14:creationId xmlns:p14="http://schemas.microsoft.com/office/powerpoint/2010/main" val="211271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194A2-E5C3-6F4B-B47F-7B3B2A81C4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F111C9-5B3A-8249-A767-85C36A58E2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D4A5B7-21BC-9440-84AB-851C1D5F352D}"/>
              </a:ext>
            </a:extLst>
          </p:cNvPr>
          <p:cNvSpPr>
            <a:spLocks noGrp="1"/>
          </p:cNvSpPr>
          <p:nvPr>
            <p:ph type="dt" sz="half" idx="10"/>
          </p:nvPr>
        </p:nvSpPr>
        <p:spPr/>
        <p:txBody>
          <a:bodyPr/>
          <a:lstStyle/>
          <a:p>
            <a:fld id="{86823AA7-A4A2-BA43-9A80-9B28A065C804}" type="datetimeFigureOut">
              <a:rPr lang="en-US" smtClean="0"/>
              <a:t>1/17/22</a:t>
            </a:fld>
            <a:endParaRPr lang="en-US"/>
          </a:p>
        </p:txBody>
      </p:sp>
      <p:sp>
        <p:nvSpPr>
          <p:cNvPr id="5" name="Footer Placeholder 4">
            <a:extLst>
              <a:ext uri="{FF2B5EF4-FFF2-40B4-BE49-F238E27FC236}">
                <a16:creationId xmlns:a16="http://schemas.microsoft.com/office/drawing/2014/main" id="{AEC78A08-8B4E-7641-87B9-3DFA65309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7B293-412B-764D-9EBB-C1C6A39F0A56}"/>
              </a:ext>
            </a:extLst>
          </p:cNvPr>
          <p:cNvSpPr>
            <a:spLocks noGrp="1"/>
          </p:cNvSpPr>
          <p:nvPr>
            <p:ph type="sldNum" sz="quarter" idx="12"/>
          </p:nvPr>
        </p:nvSpPr>
        <p:spPr/>
        <p:txBody>
          <a:bodyPr/>
          <a:lstStyle/>
          <a:p>
            <a:fld id="{35CFC9E4-9889-A946-A94C-877738474134}" type="slidenum">
              <a:rPr lang="en-US" smtClean="0"/>
              <a:t>‹#›</a:t>
            </a:fld>
            <a:endParaRPr lang="en-US"/>
          </a:p>
        </p:txBody>
      </p:sp>
    </p:spTree>
    <p:extLst>
      <p:ext uri="{BB962C8B-B14F-4D97-AF65-F5344CB8AC3E}">
        <p14:creationId xmlns:p14="http://schemas.microsoft.com/office/powerpoint/2010/main" val="78376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DEC8-38A2-E94E-BEA1-A5E696E93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A3B81-2CDE-BD46-8B13-0EDEE97F67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C457B7-512C-FD42-A6F7-6E2BA14D1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790729-364C-6C48-85E8-DD4FD54187F8}"/>
              </a:ext>
            </a:extLst>
          </p:cNvPr>
          <p:cNvSpPr>
            <a:spLocks noGrp="1"/>
          </p:cNvSpPr>
          <p:nvPr>
            <p:ph type="dt" sz="half" idx="10"/>
          </p:nvPr>
        </p:nvSpPr>
        <p:spPr/>
        <p:txBody>
          <a:bodyPr/>
          <a:lstStyle/>
          <a:p>
            <a:fld id="{86823AA7-A4A2-BA43-9A80-9B28A065C804}" type="datetimeFigureOut">
              <a:rPr lang="en-US" smtClean="0"/>
              <a:t>1/17/22</a:t>
            </a:fld>
            <a:endParaRPr lang="en-US"/>
          </a:p>
        </p:txBody>
      </p:sp>
      <p:sp>
        <p:nvSpPr>
          <p:cNvPr id="6" name="Footer Placeholder 5">
            <a:extLst>
              <a:ext uri="{FF2B5EF4-FFF2-40B4-BE49-F238E27FC236}">
                <a16:creationId xmlns:a16="http://schemas.microsoft.com/office/drawing/2014/main" id="{9062A417-0CD0-6243-AAC0-6D5C5AAED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40A20F-24EF-4842-B647-6BB05A561523}"/>
              </a:ext>
            </a:extLst>
          </p:cNvPr>
          <p:cNvSpPr>
            <a:spLocks noGrp="1"/>
          </p:cNvSpPr>
          <p:nvPr>
            <p:ph type="sldNum" sz="quarter" idx="12"/>
          </p:nvPr>
        </p:nvSpPr>
        <p:spPr/>
        <p:txBody>
          <a:bodyPr/>
          <a:lstStyle/>
          <a:p>
            <a:fld id="{35CFC9E4-9889-A946-A94C-877738474134}" type="slidenum">
              <a:rPr lang="en-US" smtClean="0"/>
              <a:t>‹#›</a:t>
            </a:fld>
            <a:endParaRPr lang="en-US"/>
          </a:p>
        </p:txBody>
      </p:sp>
    </p:spTree>
    <p:extLst>
      <p:ext uri="{BB962C8B-B14F-4D97-AF65-F5344CB8AC3E}">
        <p14:creationId xmlns:p14="http://schemas.microsoft.com/office/powerpoint/2010/main" val="222686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AA2C-6425-0349-85CF-74B1D92421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09C933-866D-7546-9BE8-E3B0D90F64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543BD-DFD9-FF47-8DBC-AE9F320D37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5FD72C-E28D-8E44-986B-D7F518A42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9179FC-5464-F84C-BC7E-87C569EF4B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E3579F-3D61-EA46-B027-9DA99EAC7450}"/>
              </a:ext>
            </a:extLst>
          </p:cNvPr>
          <p:cNvSpPr>
            <a:spLocks noGrp="1"/>
          </p:cNvSpPr>
          <p:nvPr>
            <p:ph type="dt" sz="half" idx="10"/>
          </p:nvPr>
        </p:nvSpPr>
        <p:spPr/>
        <p:txBody>
          <a:bodyPr/>
          <a:lstStyle/>
          <a:p>
            <a:fld id="{86823AA7-A4A2-BA43-9A80-9B28A065C804}" type="datetimeFigureOut">
              <a:rPr lang="en-US" smtClean="0"/>
              <a:t>1/17/22</a:t>
            </a:fld>
            <a:endParaRPr lang="en-US"/>
          </a:p>
        </p:txBody>
      </p:sp>
      <p:sp>
        <p:nvSpPr>
          <p:cNvPr id="8" name="Footer Placeholder 7">
            <a:extLst>
              <a:ext uri="{FF2B5EF4-FFF2-40B4-BE49-F238E27FC236}">
                <a16:creationId xmlns:a16="http://schemas.microsoft.com/office/drawing/2014/main" id="{550B98BA-2C2F-7247-A8F1-AE68F8F485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087328-1F0A-CA42-946B-DC8F28A0E73E}"/>
              </a:ext>
            </a:extLst>
          </p:cNvPr>
          <p:cNvSpPr>
            <a:spLocks noGrp="1"/>
          </p:cNvSpPr>
          <p:nvPr>
            <p:ph type="sldNum" sz="quarter" idx="12"/>
          </p:nvPr>
        </p:nvSpPr>
        <p:spPr/>
        <p:txBody>
          <a:bodyPr/>
          <a:lstStyle/>
          <a:p>
            <a:fld id="{35CFC9E4-9889-A946-A94C-877738474134}" type="slidenum">
              <a:rPr lang="en-US" smtClean="0"/>
              <a:t>‹#›</a:t>
            </a:fld>
            <a:endParaRPr lang="en-US"/>
          </a:p>
        </p:txBody>
      </p:sp>
    </p:spTree>
    <p:extLst>
      <p:ext uri="{BB962C8B-B14F-4D97-AF65-F5344CB8AC3E}">
        <p14:creationId xmlns:p14="http://schemas.microsoft.com/office/powerpoint/2010/main" val="43954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B3E4-75E6-DA4C-A85F-FB228EBC8E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03DF34-9444-004E-ADC5-C129748CF3E2}"/>
              </a:ext>
            </a:extLst>
          </p:cNvPr>
          <p:cNvSpPr>
            <a:spLocks noGrp="1"/>
          </p:cNvSpPr>
          <p:nvPr>
            <p:ph type="dt" sz="half" idx="10"/>
          </p:nvPr>
        </p:nvSpPr>
        <p:spPr/>
        <p:txBody>
          <a:bodyPr/>
          <a:lstStyle/>
          <a:p>
            <a:fld id="{86823AA7-A4A2-BA43-9A80-9B28A065C804}" type="datetimeFigureOut">
              <a:rPr lang="en-US" smtClean="0"/>
              <a:t>1/17/22</a:t>
            </a:fld>
            <a:endParaRPr lang="en-US"/>
          </a:p>
        </p:txBody>
      </p:sp>
      <p:sp>
        <p:nvSpPr>
          <p:cNvPr id="4" name="Footer Placeholder 3">
            <a:extLst>
              <a:ext uri="{FF2B5EF4-FFF2-40B4-BE49-F238E27FC236}">
                <a16:creationId xmlns:a16="http://schemas.microsoft.com/office/drawing/2014/main" id="{934DD562-D1B0-D341-BF43-6BE4D2BE5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559636-9D6E-7247-A16E-A11E1EFE47F7}"/>
              </a:ext>
            </a:extLst>
          </p:cNvPr>
          <p:cNvSpPr>
            <a:spLocks noGrp="1"/>
          </p:cNvSpPr>
          <p:nvPr>
            <p:ph type="sldNum" sz="quarter" idx="12"/>
          </p:nvPr>
        </p:nvSpPr>
        <p:spPr/>
        <p:txBody>
          <a:bodyPr/>
          <a:lstStyle/>
          <a:p>
            <a:fld id="{35CFC9E4-9889-A946-A94C-877738474134}" type="slidenum">
              <a:rPr lang="en-US" smtClean="0"/>
              <a:t>‹#›</a:t>
            </a:fld>
            <a:endParaRPr lang="en-US"/>
          </a:p>
        </p:txBody>
      </p:sp>
    </p:spTree>
    <p:extLst>
      <p:ext uri="{BB962C8B-B14F-4D97-AF65-F5344CB8AC3E}">
        <p14:creationId xmlns:p14="http://schemas.microsoft.com/office/powerpoint/2010/main" val="179941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273D29-DFC7-C942-8FF2-7DC27F19B4BD}"/>
              </a:ext>
            </a:extLst>
          </p:cNvPr>
          <p:cNvSpPr>
            <a:spLocks noGrp="1"/>
          </p:cNvSpPr>
          <p:nvPr>
            <p:ph type="dt" sz="half" idx="10"/>
          </p:nvPr>
        </p:nvSpPr>
        <p:spPr/>
        <p:txBody>
          <a:bodyPr/>
          <a:lstStyle/>
          <a:p>
            <a:fld id="{86823AA7-A4A2-BA43-9A80-9B28A065C804}" type="datetimeFigureOut">
              <a:rPr lang="en-US" smtClean="0"/>
              <a:t>1/17/22</a:t>
            </a:fld>
            <a:endParaRPr lang="en-US"/>
          </a:p>
        </p:txBody>
      </p:sp>
      <p:sp>
        <p:nvSpPr>
          <p:cNvPr id="3" name="Footer Placeholder 2">
            <a:extLst>
              <a:ext uri="{FF2B5EF4-FFF2-40B4-BE49-F238E27FC236}">
                <a16:creationId xmlns:a16="http://schemas.microsoft.com/office/drawing/2014/main" id="{541A891C-9A1C-914D-BB80-C9D7137B1D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7EC0C1-2913-9941-A9DB-AB59173343B3}"/>
              </a:ext>
            </a:extLst>
          </p:cNvPr>
          <p:cNvSpPr>
            <a:spLocks noGrp="1"/>
          </p:cNvSpPr>
          <p:nvPr>
            <p:ph type="sldNum" sz="quarter" idx="12"/>
          </p:nvPr>
        </p:nvSpPr>
        <p:spPr/>
        <p:txBody>
          <a:bodyPr/>
          <a:lstStyle/>
          <a:p>
            <a:fld id="{35CFC9E4-9889-A946-A94C-877738474134}" type="slidenum">
              <a:rPr lang="en-US" smtClean="0"/>
              <a:t>‹#›</a:t>
            </a:fld>
            <a:endParaRPr lang="en-US"/>
          </a:p>
        </p:txBody>
      </p:sp>
    </p:spTree>
    <p:extLst>
      <p:ext uri="{BB962C8B-B14F-4D97-AF65-F5344CB8AC3E}">
        <p14:creationId xmlns:p14="http://schemas.microsoft.com/office/powerpoint/2010/main" val="391139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5AA7-D119-5C49-ABDF-3980339BF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CC42A8-5A37-CC40-90FD-9FD72BC171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C6735E-0673-8443-88A7-A08D4D80C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672448-D678-C744-8267-64D91B0CEA70}"/>
              </a:ext>
            </a:extLst>
          </p:cNvPr>
          <p:cNvSpPr>
            <a:spLocks noGrp="1"/>
          </p:cNvSpPr>
          <p:nvPr>
            <p:ph type="dt" sz="half" idx="10"/>
          </p:nvPr>
        </p:nvSpPr>
        <p:spPr/>
        <p:txBody>
          <a:bodyPr/>
          <a:lstStyle/>
          <a:p>
            <a:fld id="{86823AA7-A4A2-BA43-9A80-9B28A065C804}" type="datetimeFigureOut">
              <a:rPr lang="en-US" smtClean="0"/>
              <a:t>1/17/22</a:t>
            </a:fld>
            <a:endParaRPr lang="en-US"/>
          </a:p>
        </p:txBody>
      </p:sp>
      <p:sp>
        <p:nvSpPr>
          <p:cNvPr id="6" name="Footer Placeholder 5">
            <a:extLst>
              <a:ext uri="{FF2B5EF4-FFF2-40B4-BE49-F238E27FC236}">
                <a16:creationId xmlns:a16="http://schemas.microsoft.com/office/drawing/2014/main" id="{3B95A337-494C-A444-9D8F-A8825E59D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E3B0D-9A0F-AD49-A7BC-AA631CA86E02}"/>
              </a:ext>
            </a:extLst>
          </p:cNvPr>
          <p:cNvSpPr>
            <a:spLocks noGrp="1"/>
          </p:cNvSpPr>
          <p:nvPr>
            <p:ph type="sldNum" sz="quarter" idx="12"/>
          </p:nvPr>
        </p:nvSpPr>
        <p:spPr/>
        <p:txBody>
          <a:bodyPr/>
          <a:lstStyle/>
          <a:p>
            <a:fld id="{35CFC9E4-9889-A946-A94C-877738474134}" type="slidenum">
              <a:rPr lang="en-US" smtClean="0"/>
              <a:t>‹#›</a:t>
            </a:fld>
            <a:endParaRPr lang="en-US"/>
          </a:p>
        </p:txBody>
      </p:sp>
    </p:spTree>
    <p:extLst>
      <p:ext uri="{BB962C8B-B14F-4D97-AF65-F5344CB8AC3E}">
        <p14:creationId xmlns:p14="http://schemas.microsoft.com/office/powerpoint/2010/main" val="172933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95B1-4E5D-2D4C-879B-BE33F476D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E047B6-0E4C-CD49-A3C3-8A3CDCF375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DE55D5-3C44-8F41-8047-9A1BB8789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9F303-D921-EF4F-9022-471BA4BEB3F3}"/>
              </a:ext>
            </a:extLst>
          </p:cNvPr>
          <p:cNvSpPr>
            <a:spLocks noGrp="1"/>
          </p:cNvSpPr>
          <p:nvPr>
            <p:ph type="dt" sz="half" idx="10"/>
          </p:nvPr>
        </p:nvSpPr>
        <p:spPr/>
        <p:txBody>
          <a:bodyPr/>
          <a:lstStyle/>
          <a:p>
            <a:fld id="{86823AA7-A4A2-BA43-9A80-9B28A065C804}" type="datetimeFigureOut">
              <a:rPr lang="en-US" smtClean="0"/>
              <a:t>1/17/22</a:t>
            </a:fld>
            <a:endParaRPr lang="en-US"/>
          </a:p>
        </p:txBody>
      </p:sp>
      <p:sp>
        <p:nvSpPr>
          <p:cNvPr id="6" name="Footer Placeholder 5">
            <a:extLst>
              <a:ext uri="{FF2B5EF4-FFF2-40B4-BE49-F238E27FC236}">
                <a16:creationId xmlns:a16="http://schemas.microsoft.com/office/drawing/2014/main" id="{9CAF8134-9306-4647-93F0-7C5FB026C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046B5-73D5-9F44-94D4-6C1D96C3BD94}"/>
              </a:ext>
            </a:extLst>
          </p:cNvPr>
          <p:cNvSpPr>
            <a:spLocks noGrp="1"/>
          </p:cNvSpPr>
          <p:nvPr>
            <p:ph type="sldNum" sz="quarter" idx="12"/>
          </p:nvPr>
        </p:nvSpPr>
        <p:spPr/>
        <p:txBody>
          <a:bodyPr/>
          <a:lstStyle/>
          <a:p>
            <a:fld id="{35CFC9E4-9889-A946-A94C-877738474134}" type="slidenum">
              <a:rPr lang="en-US" smtClean="0"/>
              <a:t>‹#›</a:t>
            </a:fld>
            <a:endParaRPr lang="en-US"/>
          </a:p>
        </p:txBody>
      </p:sp>
    </p:spTree>
    <p:extLst>
      <p:ext uri="{BB962C8B-B14F-4D97-AF65-F5344CB8AC3E}">
        <p14:creationId xmlns:p14="http://schemas.microsoft.com/office/powerpoint/2010/main" val="277109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130DB-CADA-F745-A8A1-6C19CB4D4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48B09E-5DB2-2C47-87D2-890DCAF69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852D6-3F90-644C-96DA-AD6F2264F1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23AA7-A4A2-BA43-9A80-9B28A065C804}" type="datetimeFigureOut">
              <a:rPr lang="en-US" smtClean="0"/>
              <a:t>1/17/22</a:t>
            </a:fld>
            <a:endParaRPr lang="en-US"/>
          </a:p>
        </p:txBody>
      </p:sp>
      <p:sp>
        <p:nvSpPr>
          <p:cNvPr id="5" name="Footer Placeholder 4">
            <a:extLst>
              <a:ext uri="{FF2B5EF4-FFF2-40B4-BE49-F238E27FC236}">
                <a16:creationId xmlns:a16="http://schemas.microsoft.com/office/drawing/2014/main" id="{C36E4F88-17B0-2741-A6BB-F10933DDC9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D717C2-EA97-D045-B143-F859E5B63E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FC9E4-9889-A946-A94C-877738474134}" type="slidenum">
              <a:rPr lang="en-US" smtClean="0"/>
              <a:t>‹#›</a:t>
            </a:fld>
            <a:endParaRPr lang="en-US"/>
          </a:p>
        </p:txBody>
      </p:sp>
    </p:spTree>
    <p:extLst>
      <p:ext uri="{BB962C8B-B14F-4D97-AF65-F5344CB8AC3E}">
        <p14:creationId xmlns:p14="http://schemas.microsoft.com/office/powerpoint/2010/main" val="443332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thecanadianencyclopedia.ca/article/universite-de-montrea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aw.cornell.edu/women-and-justice/resource/r_v_morgentaler" TargetMode="External"/><Relationship Id="rId2" Type="http://schemas.openxmlformats.org/officeDocument/2006/relationships/hyperlink" Target="https://www.youtube.com/watch?v=aBu4U-g5o1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justice.gc.ca/eng/cj-jp/ad-am/wwh-cqnae/p1.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justice.gc.ca/eng/cj-jp/ad-am/bk-di.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6601F8-2572-3045-A034-F760631B4946}"/>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Legal Rights</a:t>
            </a:r>
          </a:p>
        </p:txBody>
      </p:sp>
      <p:sp>
        <p:nvSpPr>
          <p:cNvPr id="3" name="Subtitle 2">
            <a:extLst>
              <a:ext uri="{FF2B5EF4-FFF2-40B4-BE49-F238E27FC236}">
                <a16:creationId xmlns:a16="http://schemas.microsoft.com/office/drawing/2014/main" id="{CB59971C-F575-1A41-A36D-1E7A91437066}"/>
              </a:ext>
            </a:extLst>
          </p:cNvPr>
          <p:cNvSpPr>
            <a:spLocks noGrp="1"/>
          </p:cNvSpPr>
          <p:nvPr>
            <p:ph type="subTitle" idx="1"/>
          </p:nvPr>
        </p:nvSpPr>
        <p:spPr>
          <a:xfrm>
            <a:off x="1350682" y="4870824"/>
            <a:ext cx="10005951" cy="1458258"/>
          </a:xfrm>
        </p:spPr>
        <p:txBody>
          <a:bodyPr anchor="ctr">
            <a:normAutofit/>
          </a:bodyPr>
          <a:lstStyle/>
          <a:p>
            <a:pPr algn="l"/>
            <a:r>
              <a:rPr lang="en-US" dirty="0"/>
              <a:t>Sections 7 &amp; 8</a:t>
            </a:r>
            <a:endParaRPr lang="en-US"/>
          </a:p>
          <a:p>
            <a:pPr algn="l"/>
            <a:r>
              <a:rPr lang="en-US" dirty="0"/>
              <a:t>Case Study Assignment</a:t>
            </a:r>
            <a:endParaRPr lang="en-US"/>
          </a:p>
        </p:txBody>
      </p:sp>
    </p:spTree>
    <p:extLst>
      <p:ext uri="{BB962C8B-B14F-4D97-AF65-F5344CB8AC3E}">
        <p14:creationId xmlns:p14="http://schemas.microsoft.com/office/powerpoint/2010/main" val="103956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DF1A22-33F2-5D4D-ABD4-0DD2B9DDBC1D}"/>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Case Study Assignment Part 1 – Group Cases</a:t>
            </a:r>
          </a:p>
        </p:txBody>
      </p:sp>
      <p:sp>
        <p:nvSpPr>
          <p:cNvPr id="3" name="Content Placeholder 2">
            <a:extLst>
              <a:ext uri="{FF2B5EF4-FFF2-40B4-BE49-F238E27FC236}">
                <a16:creationId xmlns:a16="http://schemas.microsoft.com/office/drawing/2014/main" id="{589B1CF7-15A1-EC43-8BBD-37C468CA3EF5}"/>
              </a:ext>
            </a:extLst>
          </p:cNvPr>
          <p:cNvSpPr>
            <a:spLocks noGrp="1"/>
          </p:cNvSpPr>
          <p:nvPr>
            <p:ph idx="1"/>
          </p:nvPr>
        </p:nvSpPr>
        <p:spPr>
          <a:xfrm>
            <a:off x="6503158" y="649480"/>
            <a:ext cx="4862447" cy="5546047"/>
          </a:xfrm>
        </p:spPr>
        <p:txBody>
          <a:bodyPr anchor="ctr">
            <a:normAutofit/>
          </a:bodyPr>
          <a:lstStyle/>
          <a:p>
            <a:r>
              <a:rPr lang="en-CA" b="1" dirty="0"/>
              <a:t>In groups of 3 complete the R. v. M. Case posted on our website. Read the case and answer all parts of the case including the Discussion Questions. </a:t>
            </a:r>
          </a:p>
          <a:p>
            <a:endParaRPr lang="en-CA" b="1" dirty="0"/>
          </a:p>
          <a:p>
            <a:pPr marL="0" indent="0">
              <a:buNone/>
            </a:pPr>
            <a:r>
              <a:rPr lang="en-CA" b="1" dirty="0"/>
              <a:t>Check the Rubric for this portion of the assignment’s evaluation.</a:t>
            </a:r>
            <a:endParaRPr lang="en-US" b="1" dirty="0"/>
          </a:p>
          <a:p>
            <a:pPr marL="0" indent="0">
              <a:buNone/>
            </a:pPr>
            <a:endParaRPr lang="en-US" sz="2000" dirty="0"/>
          </a:p>
        </p:txBody>
      </p:sp>
    </p:spTree>
    <p:extLst>
      <p:ext uri="{BB962C8B-B14F-4D97-AF65-F5344CB8AC3E}">
        <p14:creationId xmlns:p14="http://schemas.microsoft.com/office/powerpoint/2010/main" val="3304334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CDB72-B659-4442-A8CD-1EA80F2DA7B3}"/>
              </a:ext>
            </a:extLst>
          </p:cNvPr>
          <p:cNvSpPr>
            <a:spLocks noGrp="1"/>
          </p:cNvSpPr>
          <p:nvPr>
            <p:ph type="title"/>
          </p:nvPr>
        </p:nvSpPr>
        <p:spPr>
          <a:xfrm>
            <a:off x="1399444" y="1292203"/>
            <a:ext cx="2932271" cy="729549"/>
          </a:xfrm>
        </p:spPr>
        <p:txBody>
          <a:bodyPr anchor="b">
            <a:normAutofit/>
          </a:bodyPr>
          <a:lstStyle/>
          <a:p>
            <a:r>
              <a:rPr lang="en-US" sz="4000" dirty="0"/>
              <a:t>Legal Rights</a:t>
            </a:r>
          </a:p>
        </p:txBody>
      </p:sp>
      <p:sp>
        <p:nvSpPr>
          <p:cNvPr id="3" name="Content Placeholder 2">
            <a:extLst>
              <a:ext uri="{FF2B5EF4-FFF2-40B4-BE49-F238E27FC236}">
                <a16:creationId xmlns:a16="http://schemas.microsoft.com/office/drawing/2014/main" id="{AB002D51-2FF1-274F-BADD-361A18F7EE62}"/>
              </a:ext>
            </a:extLst>
          </p:cNvPr>
          <p:cNvSpPr>
            <a:spLocks noGrp="1"/>
          </p:cNvSpPr>
          <p:nvPr>
            <p:ph idx="1"/>
          </p:nvPr>
        </p:nvSpPr>
        <p:spPr>
          <a:xfrm>
            <a:off x="457200" y="2235039"/>
            <a:ext cx="5315189" cy="3535083"/>
          </a:xfrm>
        </p:spPr>
        <p:txBody>
          <a:bodyPr anchor="t">
            <a:normAutofit/>
          </a:bodyPr>
          <a:lstStyle/>
          <a:p>
            <a:r>
              <a:rPr lang="en-US" sz="2400" dirty="0"/>
              <a:t>Protect personal and privacy rights.</a:t>
            </a:r>
          </a:p>
          <a:p>
            <a:r>
              <a:rPr lang="en-US" sz="2400" dirty="0"/>
              <a:t>Provide legal safeguards to ensure that proper procedures are followed in the criminal justice system in areas such as searches, arrests, detention and interrogation.</a:t>
            </a:r>
          </a:p>
          <a:p>
            <a:pPr marL="0" indent="0">
              <a:buNone/>
            </a:pPr>
            <a:r>
              <a:rPr lang="en-US" sz="2400" b="1" dirty="0"/>
              <a:t>Remedy: </a:t>
            </a:r>
            <a:r>
              <a:rPr lang="en-US" sz="2400" dirty="0"/>
              <a:t>the way in which a wrongdoing is fixed by the court or other judicial body.</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con&#10;&#10;Description automatically generated">
            <a:extLst>
              <a:ext uri="{FF2B5EF4-FFF2-40B4-BE49-F238E27FC236}">
                <a16:creationId xmlns:a16="http://schemas.microsoft.com/office/drawing/2014/main" id="{F4CEC856-02F8-8E4B-9A74-9D7736FE1240}"/>
              </a:ext>
            </a:extLst>
          </p:cNvPr>
          <p:cNvPicPr>
            <a:picLocks noChangeAspect="1"/>
          </p:cNvPicPr>
          <p:nvPr/>
        </p:nvPicPr>
        <p:blipFill>
          <a:blip r:embed="rId2"/>
          <a:stretch>
            <a:fillRect/>
          </a:stretch>
        </p:blipFill>
        <p:spPr>
          <a:xfrm>
            <a:off x="6463167" y="2021752"/>
            <a:ext cx="5624058" cy="3838419"/>
          </a:xfrm>
          <a:prstGeom prst="rect">
            <a:avLst/>
          </a:prstGeom>
        </p:spPr>
      </p:pic>
    </p:spTree>
    <p:extLst>
      <p:ext uri="{BB962C8B-B14F-4D97-AF65-F5344CB8AC3E}">
        <p14:creationId xmlns:p14="http://schemas.microsoft.com/office/powerpoint/2010/main" val="92228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1">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holding a person on a boat&#10;&#10;Description automatically generated with medium confidence">
            <a:extLst>
              <a:ext uri="{FF2B5EF4-FFF2-40B4-BE49-F238E27FC236}">
                <a16:creationId xmlns:a16="http://schemas.microsoft.com/office/drawing/2014/main" id="{3FE6931C-C9E3-794F-A2F5-531EAB882967}"/>
              </a:ext>
            </a:extLst>
          </p:cNvPr>
          <p:cNvPicPr>
            <a:picLocks noChangeAspect="1"/>
          </p:cNvPicPr>
          <p:nvPr/>
        </p:nvPicPr>
        <p:blipFill rotWithShape="1">
          <a:blip r:embed="rId2">
            <a:alphaModFix amt="50000"/>
          </a:blip>
          <a:srcRect t="4330" b="11084"/>
          <a:stretch/>
        </p:blipFill>
        <p:spPr>
          <a:xfrm>
            <a:off x="20" y="1"/>
            <a:ext cx="12191980" cy="6857999"/>
          </a:xfrm>
          <a:prstGeom prst="rect">
            <a:avLst/>
          </a:prstGeom>
        </p:spPr>
      </p:pic>
      <p:sp>
        <p:nvSpPr>
          <p:cNvPr id="2" name="Title 1">
            <a:extLst>
              <a:ext uri="{FF2B5EF4-FFF2-40B4-BE49-F238E27FC236}">
                <a16:creationId xmlns:a16="http://schemas.microsoft.com/office/drawing/2014/main" id="{4EF3F0FF-4A76-064F-9E8C-B24D32CDD1AA}"/>
              </a:ext>
            </a:extLst>
          </p:cNvPr>
          <p:cNvSpPr>
            <a:spLocks noGrp="1"/>
          </p:cNvSpPr>
          <p:nvPr>
            <p:ph type="title"/>
          </p:nvPr>
        </p:nvSpPr>
        <p:spPr>
          <a:xfrm>
            <a:off x="943276" y="712268"/>
            <a:ext cx="10410524" cy="1193533"/>
          </a:xfrm>
        </p:spPr>
        <p:txBody>
          <a:bodyPr>
            <a:normAutofit/>
          </a:bodyPr>
          <a:lstStyle/>
          <a:p>
            <a:r>
              <a:rPr lang="en-CA" b="1">
                <a:solidFill>
                  <a:srgbClr val="FFFFFF"/>
                </a:solidFill>
              </a:rPr>
              <a:t>Life, Liberty and Security of Person</a:t>
            </a:r>
            <a:endParaRPr lang="en-US">
              <a:solidFill>
                <a:srgbClr val="FFFFFF"/>
              </a:solidFill>
            </a:endParaRPr>
          </a:p>
        </p:txBody>
      </p:sp>
      <p:sp>
        <p:nvSpPr>
          <p:cNvPr id="14"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757AE01-62B2-B04F-BC18-E96849C1ADA4}"/>
              </a:ext>
            </a:extLst>
          </p:cNvPr>
          <p:cNvSpPr>
            <a:spLocks noGrp="1"/>
          </p:cNvSpPr>
          <p:nvPr>
            <p:ph idx="1"/>
          </p:nvPr>
        </p:nvSpPr>
        <p:spPr>
          <a:xfrm>
            <a:off x="943276" y="2050181"/>
            <a:ext cx="10410524" cy="4126782"/>
          </a:xfrm>
        </p:spPr>
        <p:txBody>
          <a:bodyPr>
            <a:normAutofit/>
          </a:bodyPr>
          <a:lstStyle/>
          <a:p>
            <a:r>
              <a:rPr lang="en-CA" sz="2400" b="1">
                <a:solidFill>
                  <a:srgbClr val="FFFFFF"/>
                </a:solidFill>
              </a:rPr>
              <a:t>7</a:t>
            </a:r>
            <a:r>
              <a:rPr lang="en-CA" sz="2400">
                <a:solidFill>
                  <a:srgbClr val="FFFFFF"/>
                </a:solidFill>
              </a:rPr>
              <a:t> Everyone has the right to life, liberty and security of the person and the right not to be deprived thereof except in accordance with the principles of fundamental justice.</a:t>
            </a:r>
          </a:p>
          <a:p>
            <a:r>
              <a:rPr lang="en-CA" sz="2400">
                <a:solidFill>
                  <a:srgbClr val="FFFFFF"/>
                </a:solidFill>
              </a:rPr>
              <a:t>It is the duty of the Crown to disclose all relevant information it has in its possession before the case goes to trial. </a:t>
            </a:r>
          </a:p>
          <a:p>
            <a:r>
              <a:rPr lang="en-CA" sz="2400">
                <a:solidFill>
                  <a:srgbClr val="FFFFFF"/>
                </a:solidFill>
              </a:rPr>
              <a:t>The Crown cannot withhold any information from the defendant.</a:t>
            </a:r>
            <a:endParaRPr lang="en-US" sz="2400">
              <a:solidFill>
                <a:srgbClr val="FFFFFF"/>
              </a:solidFill>
            </a:endParaRPr>
          </a:p>
        </p:txBody>
      </p:sp>
    </p:spTree>
    <p:extLst>
      <p:ext uri="{BB962C8B-B14F-4D97-AF65-F5344CB8AC3E}">
        <p14:creationId xmlns:p14="http://schemas.microsoft.com/office/powerpoint/2010/main" val="404227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D375-D76A-DC47-AA2B-89971D2698E7}"/>
              </a:ext>
            </a:extLst>
          </p:cNvPr>
          <p:cNvSpPr>
            <a:spLocks noGrp="1"/>
          </p:cNvSpPr>
          <p:nvPr>
            <p:ph type="title"/>
          </p:nvPr>
        </p:nvSpPr>
        <p:spPr>
          <a:xfrm>
            <a:off x="655320" y="365125"/>
            <a:ext cx="5120114" cy="1692794"/>
          </a:xfrm>
        </p:spPr>
        <p:txBody>
          <a:bodyPr>
            <a:normAutofit/>
          </a:bodyPr>
          <a:lstStyle/>
          <a:p>
            <a:r>
              <a:rPr lang="en-US" dirty="0"/>
              <a:t>Henry Morgentaler</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5A91967-C9B4-9647-95B4-3F64E84FDE89}"/>
              </a:ext>
            </a:extLst>
          </p:cNvPr>
          <p:cNvSpPr>
            <a:spLocks noGrp="1"/>
          </p:cNvSpPr>
          <p:nvPr>
            <p:ph idx="1"/>
          </p:nvPr>
        </p:nvSpPr>
        <p:spPr>
          <a:xfrm>
            <a:off x="162839" y="2575033"/>
            <a:ext cx="5612596" cy="4013655"/>
          </a:xfrm>
        </p:spPr>
        <p:txBody>
          <a:bodyPr>
            <a:normAutofit fontScale="92500"/>
          </a:bodyPr>
          <a:lstStyle/>
          <a:p>
            <a:r>
              <a:rPr lang="en-CA" sz="2000" dirty="0"/>
              <a:t>Morgentaler survived Auschwitz and Dachau, arriving in Canada in 1950.</a:t>
            </a:r>
          </a:p>
          <a:p>
            <a:r>
              <a:rPr lang="en-CA" sz="2000" dirty="0"/>
              <a:t>He completed his medical studies in 1953 at the </a:t>
            </a:r>
            <a:r>
              <a:rPr lang="en-CA" sz="2000" dirty="0" err="1"/>
              <a:t>Université</a:t>
            </a:r>
            <a:r>
              <a:rPr lang="en-CA" sz="2000" dirty="0">
                <a:hlinkClick r:id="rId2"/>
              </a:rPr>
              <a:t> </a:t>
            </a:r>
            <a:r>
              <a:rPr lang="en-CA" sz="2000" dirty="0"/>
              <a:t>de</a:t>
            </a:r>
            <a:r>
              <a:rPr lang="en-CA" sz="2000" dirty="0">
                <a:hlinkClick r:id="rId2"/>
              </a:rPr>
              <a:t> </a:t>
            </a:r>
            <a:r>
              <a:rPr lang="en-CA" sz="2000" dirty="0"/>
              <a:t>Montréal and began a general practice in medicine in Montréal in 1955.</a:t>
            </a:r>
          </a:p>
          <a:p>
            <a:r>
              <a:rPr lang="en-CA" sz="2000" dirty="0"/>
              <a:t>This contributed to his decision in 1969 to devote his practice to family planning.</a:t>
            </a:r>
          </a:p>
          <a:p>
            <a:r>
              <a:rPr lang="en-CA" sz="2000" dirty="0"/>
              <a:t>On the advice of the medical establishment, Section 251 of the revised Criminal Code also allowed abortions, but only in restricted circumstances.</a:t>
            </a:r>
          </a:p>
          <a:p>
            <a:r>
              <a:rPr lang="en-CA" sz="2000" dirty="0"/>
              <a:t>Abortions were only legal if performed in hospital, and had to be approved by a hospital therapeutic abortion committee. (Canadian Encyclopedia)</a:t>
            </a:r>
            <a:endParaRPr lang="en-US" sz="2000" dirty="0"/>
          </a:p>
        </p:txBody>
      </p:sp>
      <p:pic>
        <p:nvPicPr>
          <p:cNvPr id="5" name="Picture 4">
            <a:extLst>
              <a:ext uri="{FF2B5EF4-FFF2-40B4-BE49-F238E27FC236}">
                <a16:creationId xmlns:a16="http://schemas.microsoft.com/office/drawing/2014/main" id="{485D5AE7-3377-6C44-B998-FA397A9C1720}"/>
              </a:ext>
              <a:ext uri="{C183D7F6-B498-43B3-948B-1728B52AA6E4}">
                <adec:decorative xmlns:adec="http://schemas.microsoft.com/office/drawing/2017/decorative" val="1"/>
              </a:ext>
            </a:extLst>
          </p:cNvPr>
          <p:cNvPicPr>
            <a:picLocks noChangeAspect="1"/>
          </p:cNvPicPr>
          <p:nvPr/>
        </p:nvPicPr>
        <p:blipFill rotWithShape="1">
          <a:blip r:embed="rId3"/>
          <a:srcRect r="14848"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B0E560EF-7860-694B-8C7C-BE82BDCB5A69}"/>
              </a:ext>
            </a:extLst>
          </p:cNvPr>
          <p:cNvSpPr txBox="1"/>
          <p:nvPr/>
        </p:nvSpPr>
        <p:spPr>
          <a:xfrm>
            <a:off x="4784942" y="6433276"/>
            <a:ext cx="4713945" cy="369332"/>
          </a:xfrm>
          <a:prstGeom prst="rect">
            <a:avLst/>
          </a:prstGeom>
          <a:noFill/>
        </p:spPr>
        <p:txBody>
          <a:bodyPr wrap="square" rtlCol="0">
            <a:spAutoFit/>
          </a:bodyPr>
          <a:lstStyle/>
          <a:p>
            <a:r>
              <a:rPr lang="en-US" dirty="0"/>
              <a:t>Jack Layton (Left) Dr. Morgentaler (Right)</a:t>
            </a:r>
          </a:p>
        </p:txBody>
      </p:sp>
    </p:spTree>
    <p:extLst>
      <p:ext uri="{BB962C8B-B14F-4D97-AF65-F5344CB8AC3E}">
        <p14:creationId xmlns:p14="http://schemas.microsoft.com/office/powerpoint/2010/main" val="210273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1A8D66-DDD1-6F41-8C2E-53999FB8C6F6}"/>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 v. Morgentaler, 1988.</a:t>
            </a:r>
          </a:p>
        </p:txBody>
      </p:sp>
      <p:sp>
        <p:nvSpPr>
          <p:cNvPr id="3" name="Content Placeholder 2">
            <a:extLst>
              <a:ext uri="{FF2B5EF4-FFF2-40B4-BE49-F238E27FC236}">
                <a16:creationId xmlns:a16="http://schemas.microsoft.com/office/drawing/2014/main" id="{68C70ACD-AE2E-684F-989A-031AFDB39886}"/>
              </a:ext>
            </a:extLst>
          </p:cNvPr>
          <p:cNvSpPr>
            <a:spLocks noGrp="1"/>
          </p:cNvSpPr>
          <p:nvPr>
            <p:ph idx="1"/>
          </p:nvPr>
        </p:nvSpPr>
        <p:spPr>
          <a:xfrm>
            <a:off x="459350" y="2318196"/>
            <a:ext cx="11402797" cy="4082603"/>
          </a:xfrm>
        </p:spPr>
        <p:txBody>
          <a:bodyPr anchor="ctr">
            <a:normAutofit/>
          </a:bodyPr>
          <a:lstStyle/>
          <a:p>
            <a:pPr marL="0" indent="0">
              <a:buNone/>
            </a:pPr>
            <a:r>
              <a:rPr lang="en-US" sz="2400" dirty="0"/>
              <a:t>Learn a bit about his struggle </a:t>
            </a:r>
            <a:r>
              <a:rPr lang="en-US" sz="2400" dirty="0">
                <a:hlinkClick r:id="rId2"/>
              </a:rPr>
              <a:t>here</a:t>
            </a:r>
            <a:r>
              <a:rPr lang="en-US" sz="2400" dirty="0"/>
              <a:t>.</a:t>
            </a:r>
          </a:p>
          <a:p>
            <a:r>
              <a:rPr lang="en-US" sz="2400" dirty="0"/>
              <a:t>In 1988 the Supreme Court declared Canada’s abortion Laws unconstitutional. It ruled that they violated Section 7 of the Charter. This guaranteed the security of the person. As a result, Canada’s abortion laws are not longer in effect.</a:t>
            </a:r>
          </a:p>
          <a:p>
            <a:pPr marL="0" indent="0">
              <a:buNone/>
            </a:pPr>
            <a:r>
              <a:rPr lang="en-CA" sz="2400" b="1" dirty="0"/>
              <a:t>The Supreme Court of Canada decided that the Criminal Code’s restrictions on abortion were unconstitutional because they increased health risks to women, depriving them of the right to security of the person. </a:t>
            </a:r>
            <a:r>
              <a:rPr lang="en-CA" sz="2400" dirty="0"/>
              <a:t>(</a:t>
            </a:r>
            <a:r>
              <a:rPr lang="en-CA" sz="2400" dirty="0">
                <a:hlinkClick r:id="rId3"/>
              </a:rPr>
              <a:t>Cornell University Law</a:t>
            </a:r>
            <a:r>
              <a:rPr lang="en-CA" sz="2400" dirty="0"/>
              <a:t>)</a:t>
            </a:r>
            <a:endParaRPr lang="en-CA" sz="2400" b="1" dirty="0"/>
          </a:p>
          <a:p>
            <a:pPr marL="0" indent="0">
              <a:buNone/>
            </a:pPr>
            <a:r>
              <a:rPr lang="en-CA" sz="2400" dirty="0"/>
              <a:t>Since this decision, no abortion laws have been enacted. Therefore, this decision has had the practical effect of giving women the freedom of choice.(Cornell University Law)</a:t>
            </a:r>
            <a:endParaRPr lang="en-US" sz="2400" dirty="0"/>
          </a:p>
        </p:txBody>
      </p:sp>
    </p:spTree>
    <p:extLst>
      <p:ext uri="{BB962C8B-B14F-4D97-AF65-F5344CB8AC3E}">
        <p14:creationId xmlns:p14="http://schemas.microsoft.com/office/powerpoint/2010/main" val="167902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AB9FF2-547D-ED42-B4E8-C28CAFC03547}"/>
              </a:ext>
            </a:extLst>
          </p:cNvPr>
          <p:cNvSpPr>
            <a:spLocks noGrp="1"/>
          </p:cNvSpPr>
          <p:nvPr>
            <p:ph type="title"/>
          </p:nvPr>
        </p:nvSpPr>
        <p:spPr>
          <a:xfrm>
            <a:off x="1371599" y="294538"/>
            <a:ext cx="9895951" cy="1033669"/>
          </a:xfrm>
        </p:spPr>
        <p:txBody>
          <a:bodyPr>
            <a:normAutofit/>
          </a:bodyPr>
          <a:lstStyle/>
          <a:p>
            <a:r>
              <a:rPr lang="en-US" sz="3400" dirty="0">
                <a:solidFill>
                  <a:srgbClr val="FFFFFF"/>
                </a:solidFill>
              </a:rPr>
              <a:t>Case Study: Rodriguez v. British Columbia (Attorney General), 1993</a:t>
            </a:r>
          </a:p>
        </p:txBody>
      </p:sp>
      <p:sp>
        <p:nvSpPr>
          <p:cNvPr id="3" name="Content Placeholder 2">
            <a:extLst>
              <a:ext uri="{FF2B5EF4-FFF2-40B4-BE49-F238E27FC236}">
                <a16:creationId xmlns:a16="http://schemas.microsoft.com/office/drawing/2014/main" id="{17970A47-16F4-9348-8A3A-064033942AB9}"/>
              </a:ext>
            </a:extLst>
          </p:cNvPr>
          <p:cNvSpPr>
            <a:spLocks noGrp="1"/>
          </p:cNvSpPr>
          <p:nvPr>
            <p:ph idx="1"/>
          </p:nvPr>
        </p:nvSpPr>
        <p:spPr>
          <a:xfrm>
            <a:off x="257175" y="1891970"/>
            <a:ext cx="11630025" cy="4794579"/>
          </a:xfrm>
        </p:spPr>
        <p:txBody>
          <a:bodyPr anchor="ctr">
            <a:normAutofit/>
          </a:bodyPr>
          <a:lstStyle/>
          <a:p>
            <a:pPr marL="0" indent="0">
              <a:buNone/>
            </a:pPr>
            <a:r>
              <a:rPr lang="en-US" sz="2400" dirty="0"/>
              <a:t>Sue Rodriguez was a victim of a terminal disease that would soon leave her helpless. She was told that she had no more than three years to live. Once she was unable to enjoy life, she hoped that someone would be be able to help her end her life. In Canada, it is not illegal to commit suicide,. However, it is illegal for anyone to assist in a suicide.</a:t>
            </a:r>
          </a:p>
          <a:p>
            <a:pPr marL="0" indent="0">
              <a:buNone/>
            </a:pPr>
            <a:r>
              <a:rPr lang="en-US" sz="2400" dirty="0"/>
              <a:t>Rodriguez argued that the law denying assisted suicide violated her right to life, liberty, and security of the person. The Supreme Court disagreed with Rodriguez. It kept the law on assisted suicide in the Criminal Code. The court commented that the objective of the law as to preserve life and protect the vulnerable in society. </a:t>
            </a:r>
          </a:p>
          <a:p>
            <a:pPr marL="0" indent="0">
              <a:buNone/>
            </a:pPr>
            <a:r>
              <a:rPr lang="en-US" sz="2400" dirty="0"/>
              <a:t>On February 12, 1994, Rodriguez committed suicide with the help of an anonymous doctor.</a:t>
            </a:r>
          </a:p>
          <a:p>
            <a:pPr marL="514350" indent="-514350">
              <a:buAutoNum type="arabicPeriod"/>
            </a:pPr>
            <a:r>
              <a:rPr lang="en-US" sz="2400" dirty="0"/>
              <a:t>Do you agree with the Supreme Court’s decision in this case? </a:t>
            </a:r>
          </a:p>
          <a:p>
            <a:pPr marL="514350" indent="-514350">
              <a:buAutoNum type="arabicPeriod"/>
            </a:pPr>
            <a:r>
              <a:rPr lang="en-US" sz="2400" dirty="0"/>
              <a:t>Do you think assisted suicide law should still be in the Criminal Code? Explain</a:t>
            </a:r>
          </a:p>
        </p:txBody>
      </p:sp>
    </p:spTree>
    <p:extLst>
      <p:ext uri="{BB962C8B-B14F-4D97-AF65-F5344CB8AC3E}">
        <p14:creationId xmlns:p14="http://schemas.microsoft.com/office/powerpoint/2010/main" val="16178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4C5E5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1EB0EA9-EAB0-354E-9040-54CC2D4DD91B}"/>
              </a:ext>
            </a:extLst>
          </p:cNvPr>
          <p:cNvSpPr>
            <a:spLocks noGrp="1"/>
          </p:cNvSpPr>
          <p:nvPr>
            <p:ph type="title"/>
          </p:nvPr>
        </p:nvSpPr>
        <p:spPr>
          <a:xfrm>
            <a:off x="777240" y="694944"/>
            <a:ext cx="6610388" cy="1042416"/>
          </a:xfrm>
        </p:spPr>
        <p:txBody>
          <a:bodyPr>
            <a:normAutofit/>
          </a:bodyPr>
          <a:lstStyle/>
          <a:p>
            <a:r>
              <a:rPr lang="en-US" sz="3900">
                <a:solidFill>
                  <a:srgbClr val="FFFFFF"/>
                </a:solidFill>
              </a:rPr>
              <a:t>MAID (</a:t>
            </a:r>
            <a:r>
              <a:rPr lang="en-US" sz="3900">
                <a:solidFill>
                  <a:srgbClr val="FFFFFF"/>
                </a:solidFill>
                <a:hlinkClick r:id="rId2"/>
              </a:rPr>
              <a:t>Government of Canada</a:t>
            </a:r>
            <a:r>
              <a:rPr lang="en-US" sz="3900">
                <a:solidFill>
                  <a:srgbClr val="FFFFFF"/>
                </a:solidFill>
              </a:rPr>
              <a:t>)</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67E0C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67E0C9">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icture containing text, businesscard&#10;&#10;Description automatically generated">
            <a:extLst>
              <a:ext uri="{FF2B5EF4-FFF2-40B4-BE49-F238E27FC236}">
                <a16:creationId xmlns:a16="http://schemas.microsoft.com/office/drawing/2014/main" id="{E52F4788-B511-4141-8F88-979B28A1780C}"/>
              </a:ext>
            </a:extLst>
          </p:cNvPr>
          <p:cNvPicPr>
            <a:picLocks noChangeAspect="1"/>
          </p:cNvPicPr>
          <p:nvPr/>
        </p:nvPicPr>
        <p:blipFill>
          <a:blip r:embed="rId3"/>
          <a:stretch>
            <a:fillRect/>
          </a:stretch>
        </p:blipFill>
        <p:spPr>
          <a:xfrm>
            <a:off x="670142" y="2565395"/>
            <a:ext cx="6795370" cy="3397685"/>
          </a:xfrm>
          <a:prstGeom prst="rect">
            <a:avLst/>
          </a:prstGeom>
        </p:spPr>
      </p:pic>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C54ED4-827B-9A47-928F-31B8781D1B61}"/>
              </a:ext>
            </a:extLst>
          </p:cNvPr>
          <p:cNvSpPr>
            <a:spLocks noGrp="1"/>
          </p:cNvSpPr>
          <p:nvPr>
            <p:ph idx="1"/>
          </p:nvPr>
        </p:nvSpPr>
        <p:spPr>
          <a:xfrm>
            <a:off x="7875614" y="2127680"/>
            <a:ext cx="3857465" cy="4448484"/>
          </a:xfrm>
        </p:spPr>
        <p:txBody>
          <a:bodyPr anchor="ctr">
            <a:normAutofit lnSpcReduction="10000"/>
          </a:bodyPr>
          <a:lstStyle/>
          <a:p>
            <a:pPr marL="0" indent="0">
              <a:buNone/>
            </a:pPr>
            <a:r>
              <a:rPr lang="en-CA" sz="2000" dirty="0"/>
              <a:t>MAID became legal in Canada in June 2016. Canada's </a:t>
            </a:r>
            <a:r>
              <a:rPr lang="en-CA" sz="2000" i="1" dirty="0"/>
              <a:t>Criminal Code</a:t>
            </a:r>
            <a:r>
              <a:rPr lang="en-CA" sz="2000" dirty="0"/>
              <a:t> now exempts doctors and nurse practitioners who provide, or help to provide, MAID.</a:t>
            </a:r>
          </a:p>
          <a:p>
            <a:pPr marL="0" indent="0">
              <a:buNone/>
            </a:pPr>
            <a:r>
              <a:rPr lang="en-CA" sz="2000" dirty="0"/>
              <a:t>"Medical assistance in dying" includes:</a:t>
            </a:r>
          </a:p>
          <a:p>
            <a:pPr>
              <a:buFontTx/>
              <a:buChar char="-"/>
            </a:pPr>
            <a:r>
              <a:rPr lang="en-CA" sz="2000" dirty="0"/>
              <a:t>the use of medication by a physician or nurse practitioner to directly cause a person's death at their request</a:t>
            </a:r>
          </a:p>
          <a:p>
            <a:pPr>
              <a:buFontTx/>
              <a:buChar char="-"/>
            </a:pPr>
            <a:r>
              <a:rPr lang="en-CA" sz="2000" dirty="0"/>
              <a:t>the prescription or provision of medication by a physician or nurse practitioner that a person can use to cause their own death</a:t>
            </a:r>
          </a:p>
          <a:p>
            <a:endParaRPr lang="en-US" sz="1500" dirty="0"/>
          </a:p>
        </p:txBody>
      </p:sp>
    </p:spTree>
    <p:extLst>
      <p:ext uri="{BB962C8B-B14F-4D97-AF65-F5344CB8AC3E}">
        <p14:creationId xmlns:p14="http://schemas.microsoft.com/office/powerpoint/2010/main" val="2831269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9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B7EE9-C18D-B740-9CAC-0B505B263573}"/>
              </a:ext>
            </a:extLst>
          </p:cNvPr>
          <p:cNvSpPr>
            <a:spLocks noGrp="1"/>
          </p:cNvSpPr>
          <p:nvPr>
            <p:ph type="title"/>
          </p:nvPr>
        </p:nvSpPr>
        <p:spPr>
          <a:xfrm>
            <a:off x="275573" y="206679"/>
            <a:ext cx="7090775" cy="1325563"/>
          </a:xfrm>
        </p:spPr>
        <p:txBody>
          <a:bodyPr/>
          <a:lstStyle/>
          <a:p>
            <a:r>
              <a:rPr lang="en-CA" dirty="0">
                <a:hlinkClick r:id="rId2"/>
              </a:rPr>
              <a:t>March 17, 2021 MAID Update</a:t>
            </a:r>
            <a:endParaRPr lang="en-US" dirty="0"/>
          </a:p>
        </p:txBody>
      </p:sp>
      <p:sp>
        <p:nvSpPr>
          <p:cNvPr id="3" name="Content Placeholder 2">
            <a:extLst>
              <a:ext uri="{FF2B5EF4-FFF2-40B4-BE49-F238E27FC236}">
                <a16:creationId xmlns:a16="http://schemas.microsoft.com/office/drawing/2014/main" id="{816B3C97-3B41-6A41-9E69-B2C9D67E4043}"/>
              </a:ext>
            </a:extLst>
          </p:cNvPr>
          <p:cNvSpPr>
            <a:spLocks noGrp="1"/>
          </p:cNvSpPr>
          <p:nvPr>
            <p:ph idx="1"/>
          </p:nvPr>
        </p:nvSpPr>
        <p:spPr>
          <a:xfrm>
            <a:off x="275573" y="1494664"/>
            <a:ext cx="11711835" cy="5156657"/>
          </a:xfrm>
        </p:spPr>
        <p:txBody>
          <a:bodyPr>
            <a:normAutofit fontScale="92500" lnSpcReduction="10000"/>
          </a:bodyPr>
          <a:lstStyle/>
          <a:p>
            <a:pPr marL="0" indent="0">
              <a:buNone/>
            </a:pPr>
            <a:r>
              <a:rPr lang="en-CA" dirty="0"/>
              <a:t>As of March 17, 2021, persons who wish to receive MAID must satisfy the following eligibility criteria:</a:t>
            </a:r>
          </a:p>
          <a:p>
            <a:r>
              <a:rPr lang="en-CA" dirty="0"/>
              <a:t>be 18 years of age or older and have decision-making capacity</a:t>
            </a:r>
          </a:p>
          <a:p>
            <a:r>
              <a:rPr lang="en-CA" dirty="0"/>
              <a:t>be eligible for publicly funded health care services</a:t>
            </a:r>
          </a:p>
          <a:p>
            <a:r>
              <a:rPr lang="en-CA" dirty="0"/>
              <a:t>make a voluntary request that is not the result of external pressure </a:t>
            </a:r>
          </a:p>
          <a:p>
            <a:r>
              <a:rPr lang="en-CA" dirty="0"/>
              <a:t>give informed consent to receive MAID, meaning that the person has consented to receiving MAID after they have received all information needed to make this decision</a:t>
            </a:r>
          </a:p>
          <a:p>
            <a:r>
              <a:rPr lang="en-CA" dirty="0"/>
              <a:t>have a serious and incurable illness, disease or disability (excluding a mental illness until March 17, 2023)</a:t>
            </a:r>
          </a:p>
          <a:p>
            <a:r>
              <a:rPr lang="en-CA" dirty="0"/>
              <a:t>be in an advanced state of irreversible decline in capability</a:t>
            </a:r>
          </a:p>
          <a:p>
            <a:r>
              <a:rPr lang="en-CA" dirty="0"/>
              <a:t>have enduring and intolerable physical or psychological suffering that cannot be alleviated under conditions the person considers acceptable</a:t>
            </a:r>
          </a:p>
          <a:p>
            <a:endParaRPr lang="en-US" dirty="0"/>
          </a:p>
        </p:txBody>
      </p:sp>
      <p:sp>
        <p:nvSpPr>
          <p:cNvPr id="4" name="TextBox 3">
            <a:extLst>
              <a:ext uri="{FF2B5EF4-FFF2-40B4-BE49-F238E27FC236}">
                <a16:creationId xmlns:a16="http://schemas.microsoft.com/office/drawing/2014/main" id="{2D55C163-66D6-AE4E-8BFA-E92CDCD3E372}"/>
              </a:ext>
            </a:extLst>
          </p:cNvPr>
          <p:cNvSpPr txBox="1"/>
          <p:nvPr/>
        </p:nvSpPr>
        <p:spPr>
          <a:xfrm>
            <a:off x="7798564" y="196865"/>
            <a:ext cx="4070959" cy="1200329"/>
          </a:xfrm>
          <a:prstGeom prst="rect">
            <a:avLst/>
          </a:prstGeom>
          <a:noFill/>
          <a:ln w="28575">
            <a:solidFill>
              <a:schemeClr val="bg2">
                <a:lumMod val="50000"/>
              </a:schemeClr>
            </a:solidFill>
          </a:ln>
        </p:spPr>
        <p:txBody>
          <a:bodyPr wrap="square" rtlCol="0">
            <a:spAutoFit/>
          </a:bodyPr>
          <a:lstStyle/>
          <a:p>
            <a:r>
              <a:rPr lang="en-CA" b="1" i="1" dirty="0">
                <a:solidFill>
                  <a:schemeClr val="bg1"/>
                </a:solidFill>
              </a:rPr>
              <a:t>Note: The law no longer requires a person’s natural death to be reasonably foreseeable as an eligibility criterion for MAID.</a:t>
            </a:r>
            <a:endParaRPr lang="en-US" b="1" i="1" dirty="0">
              <a:solidFill>
                <a:schemeClr val="bg1"/>
              </a:solidFill>
            </a:endParaRPr>
          </a:p>
        </p:txBody>
      </p:sp>
    </p:spTree>
    <p:extLst>
      <p:ext uri="{BB962C8B-B14F-4D97-AF65-F5344CB8AC3E}">
        <p14:creationId xmlns:p14="http://schemas.microsoft.com/office/powerpoint/2010/main" val="321518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olice officer standing next to a car with a person in it&#10;&#10;Description automatically generated with low confidence">
            <a:extLst>
              <a:ext uri="{FF2B5EF4-FFF2-40B4-BE49-F238E27FC236}">
                <a16:creationId xmlns:a16="http://schemas.microsoft.com/office/drawing/2014/main" id="{11811E5A-DF88-9F49-8872-65D4ED57742D}"/>
              </a:ext>
            </a:extLst>
          </p:cNvPr>
          <p:cNvPicPr>
            <a:picLocks noChangeAspect="1"/>
          </p:cNvPicPr>
          <p:nvPr/>
        </p:nvPicPr>
        <p:blipFill rotWithShape="1">
          <a:blip r:embed="rId2"/>
          <a:srcRect b="12791"/>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9CE8299-694C-584C-9ECB-42100D506044}"/>
              </a:ext>
            </a:extLst>
          </p:cNvPr>
          <p:cNvSpPr>
            <a:spLocks noGrp="1"/>
          </p:cNvSpPr>
          <p:nvPr>
            <p:ph type="title"/>
          </p:nvPr>
        </p:nvSpPr>
        <p:spPr>
          <a:xfrm>
            <a:off x="709448" y="1913950"/>
            <a:ext cx="4204137" cy="1342754"/>
          </a:xfrm>
        </p:spPr>
        <p:txBody>
          <a:bodyPr>
            <a:normAutofit/>
          </a:bodyPr>
          <a:lstStyle/>
          <a:p>
            <a:pPr algn="ctr"/>
            <a:r>
              <a:rPr lang="en-US" sz="3600"/>
              <a:t>Search and Seizure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66A3BA-CD91-4248-A9A0-74B8D075F5A1}"/>
              </a:ext>
            </a:extLst>
          </p:cNvPr>
          <p:cNvSpPr>
            <a:spLocks noGrp="1"/>
          </p:cNvSpPr>
          <p:nvPr>
            <p:ph idx="1"/>
          </p:nvPr>
        </p:nvSpPr>
        <p:spPr>
          <a:xfrm>
            <a:off x="525516" y="3106455"/>
            <a:ext cx="4593021" cy="3569917"/>
          </a:xfrm>
        </p:spPr>
        <p:txBody>
          <a:bodyPr anchor="ctr">
            <a:normAutofit/>
          </a:bodyPr>
          <a:lstStyle/>
          <a:p>
            <a:r>
              <a:rPr lang="en-CA" sz="1800" b="1" dirty="0"/>
              <a:t>8</a:t>
            </a:r>
            <a:r>
              <a:rPr lang="en-CA" sz="1800" dirty="0"/>
              <a:t> Everyone has the right to be secure against unreasonable search or seizure.</a:t>
            </a:r>
          </a:p>
          <a:p>
            <a:pPr>
              <a:buFontTx/>
              <a:buChar char="-"/>
            </a:pPr>
            <a:r>
              <a:rPr lang="en-CA" sz="1800" dirty="0"/>
              <a:t>Police must have a good reason for searching your person,  your home, or your possessions and they must also be able to justify the taking of any evidence from these locations.</a:t>
            </a:r>
          </a:p>
          <a:p>
            <a:pPr>
              <a:buFontTx/>
              <a:buChar char="-"/>
            </a:pPr>
            <a:r>
              <a:rPr lang="en-CA" sz="1800" dirty="0"/>
              <a:t>The police must have reasonable groups to search your car such as seeing drugs in plain view or receiving a tip that your car is involved in trafficking.</a:t>
            </a:r>
          </a:p>
        </p:txBody>
      </p:sp>
    </p:spTree>
    <p:extLst>
      <p:ext uri="{BB962C8B-B14F-4D97-AF65-F5344CB8AC3E}">
        <p14:creationId xmlns:p14="http://schemas.microsoft.com/office/powerpoint/2010/main" val="2406825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1387</TotalTime>
  <Words>944</Words>
  <Application>Microsoft Macintosh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Legal Rights</vt:lpstr>
      <vt:lpstr>Legal Rights</vt:lpstr>
      <vt:lpstr>Life, Liberty and Security of Person</vt:lpstr>
      <vt:lpstr>Henry Morgentaler</vt:lpstr>
      <vt:lpstr>R. v. Morgentaler, 1988.</vt:lpstr>
      <vt:lpstr>Case Study: Rodriguez v. British Columbia (Attorney General), 1993</vt:lpstr>
      <vt:lpstr>MAID (Government of Canada)</vt:lpstr>
      <vt:lpstr>March 17, 2021 MAID Update</vt:lpstr>
      <vt:lpstr>Search and Seizure</vt:lpstr>
      <vt:lpstr>Case Study Assignment Part 1 – Group Cases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Rights</dc:title>
  <dc:creator>Gord Gord</dc:creator>
  <cp:lastModifiedBy>Gord Gord</cp:lastModifiedBy>
  <cp:revision>10</cp:revision>
  <dcterms:created xsi:type="dcterms:W3CDTF">2022-01-17T19:29:33Z</dcterms:created>
  <dcterms:modified xsi:type="dcterms:W3CDTF">2022-01-18T18:37:24Z</dcterms:modified>
</cp:coreProperties>
</file>