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59" r:id="rId6"/>
    <p:sldId id="260" r:id="rId7"/>
    <p:sldId id="262" r:id="rId8"/>
    <p:sldId id="263" r:id="rId9"/>
    <p:sldId id="267" r:id="rId10"/>
    <p:sldId id="264" r:id="rId11"/>
    <p:sldId id="265" r:id="rId12"/>
    <p:sldId id="266" r:id="rId13"/>
    <p:sldId id="268" r:id="rId14"/>
    <p:sldId id="27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6"/>
  </p:normalViewPr>
  <p:slideViewPr>
    <p:cSldViewPr snapToGrid="0" snapToObjects="1">
      <p:cViewPr>
        <p:scale>
          <a:sx n="90" d="100"/>
          <a:sy n="90" d="100"/>
        </p:scale>
        <p:origin x="232"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881246-4D06-4D67-8842-16ADEF348043}" type="doc">
      <dgm:prSet loTypeId="urn:microsoft.com/office/officeart/2016/7/layout/BasicLinearProcessNumbered" loCatId="process" qsTypeId="urn:microsoft.com/office/officeart/2005/8/quickstyle/simple1" qsCatId="simple" csTypeId="urn:microsoft.com/office/officeart/2005/8/colors/accent2_2" csCatId="accent2"/>
      <dgm:spPr/>
      <dgm:t>
        <a:bodyPr/>
        <a:lstStyle/>
        <a:p>
          <a:endParaRPr lang="en-US"/>
        </a:p>
      </dgm:t>
    </dgm:pt>
    <dgm:pt modelId="{638F59B7-CE6D-443A-BC1A-C116473FACE1}">
      <dgm:prSet/>
      <dgm:spPr/>
      <dgm:t>
        <a:bodyPr/>
        <a:lstStyle/>
        <a:p>
          <a:r>
            <a:rPr lang="en-US" b="1" dirty="0"/>
            <a:t>Legislative: </a:t>
          </a:r>
          <a:r>
            <a:rPr lang="en-US" dirty="0"/>
            <a:t>Power to create laws and public policies</a:t>
          </a:r>
        </a:p>
      </dgm:t>
    </dgm:pt>
    <dgm:pt modelId="{2731A6D8-7189-4868-85DA-94E67954ACEB}" type="parTrans" cxnId="{0FE64749-7689-412C-90D1-C2E046EC927D}">
      <dgm:prSet/>
      <dgm:spPr/>
      <dgm:t>
        <a:bodyPr/>
        <a:lstStyle/>
        <a:p>
          <a:endParaRPr lang="en-US"/>
        </a:p>
      </dgm:t>
    </dgm:pt>
    <dgm:pt modelId="{B2F5336F-E26D-461A-A547-6E5B65DEB168}" type="sibTrans" cxnId="{0FE64749-7689-412C-90D1-C2E046EC927D}">
      <dgm:prSet phldrT="1" phldr="0"/>
      <dgm:spPr/>
      <dgm:t>
        <a:bodyPr/>
        <a:lstStyle/>
        <a:p>
          <a:r>
            <a:rPr lang="en-US"/>
            <a:t>1</a:t>
          </a:r>
        </a:p>
      </dgm:t>
    </dgm:pt>
    <dgm:pt modelId="{D57B4DA3-DF95-48EE-9750-141EAD2B6413}">
      <dgm:prSet/>
      <dgm:spPr/>
      <dgm:t>
        <a:bodyPr/>
        <a:lstStyle/>
        <a:p>
          <a:r>
            <a:rPr lang="en-US" b="1" dirty="0"/>
            <a:t>Executive: </a:t>
          </a:r>
          <a:r>
            <a:rPr lang="en-US" dirty="0"/>
            <a:t>Power to enforce laws and administer public policies</a:t>
          </a:r>
        </a:p>
      </dgm:t>
    </dgm:pt>
    <dgm:pt modelId="{6AF8F199-079E-44E7-95B5-882066C8D2EF}" type="parTrans" cxnId="{86C77819-20C9-4FAB-BFE9-04E8514E6D66}">
      <dgm:prSet/>
      <dgm:spPr/>
      <dgm:t>
        <a:bodyPr/>
        <a:lstStyle/>
        <a:p>
          <a:endParaRPr lang="en-US"/>
        </a:p>
      </dgm:t>
    </dgm:pt>
    <dgm:pt modelId="{15EE2668-AA5A-4C1B-B508-B9E0AE70E147}" type="sibTrans" cxnId="{86C77819-20C9-4FAB-BFE9-04E8514E6D66}">
      <dgm:prSet phldrT="2" phldr="0"/>
      <dgm:spPr/>
      <dgm:t>
        <a:bodyPr/>
        <a:lstStyle/>
        <a:p>
          <a:r>
            <a:rPr lang="en-US"/>
            <a:t>2</a:t>
          </a:r>
        </a:p>
      </dgm:t>
    </dgm:pt>
    <dgm:pt modelId="{E509AE9D-A8F6-4594-894B-AE9E7EEAAEE7}">
      <dgm:prSet/>
      <dgm:spPr/>
      <dgm:t>
        <a:bodyPr/>
        <a:lstStyle/>
        <a:p>
          <a:r>
            <a:rPr lang="en-US" b="1" dirty="0"/>
            <a:t>Judicial: </a:t>
          </a:r>
          <a:r>
            <a:rPr lang="en-US" dirty="0"/>
            <a:t>Power to interpret the law</a:t>
          </a:r>
        </a:p>
      </dgm:t>
    </dgm:pt>
    <dgm:pt modelId="{8FB55BE4-5B86-449B-B8F7-0A25A5DD7997}" type="parTrans" cxnId="{85428251-2436-46F5-AE39-BF1F96048127}">
      <dgm:prSet/>
      <dgm:spPr/>
      <dgm:t>
        <a:bodyPr/>
        <a:lstStyle/>
        <a:p>
          <a:endParaRPr lang="en-US"/>
        </a:p>
      </dgm:t>
    </dgm:pt>
    <dgm:pt modelId="{8E4F12ED-8BB0-425D-8568-E571FEDD76CE}" type="sibTrans" cxnId="{85428251-2436-46F5-AE39-BF1F96048127}">
      <dgm:prSet phldrT="3" phldr="0"/>
      <dgm:spPr/>
      <dgm:t>
        <a:bodyPr/>
        <a:lstStyle/>
        <a:p>
          <a:r>
            <a:rPr lang="en-US"/>
            <a:t>3</a:t>
          </a:r>
        </a:p>
      </dgm:t>
    </dgm:pt>
    <dgm:pt modelId="{1167042A-A17B-4A4E-AFFA-7B01C98DE284}" type="pres">
      <dgm:prSet presAssocID="{9A881246-4D06-4D67-8842-16ADEF348043}" presName="Name0" presStyleCnt="0">
        <dgm:presLayoutVars>
          <dgm:animLvl val="lvl"/>
          <dgm:resizeHandles val="exact"/>
        </dgm:presLayoutVars>
      </dgm:prSet>
      <dgm:spPr/>
    </dgm:pt>
    <dgm:pt modelId="{05B1E0B9-681E-B740-9BDA-256EF001C4E6}" type="pres">
      <dgm:prSet presAssocID="{638F59B7-CE6D-443A-BC1A-C116473FACE1}" presName="compositeNode" presStyleCnt="0">
        <dgm:presLayoutVars>
          <dgm:bulletEnabled val="1"/>
        </dgm:presLayoutVars>
      </dgm:prSet>
      <dgm:spPr/>
    </dgm:pt>
    <dgm:pt modelId="{0FDB8EFC-269F-A641-B18C-1D61D6996645}" type="pres">
      <dgm:prSet presAssocID="{638F59B7-CE6D-443A-BC1A-C116473FACE1}" presName="bgRect" presStyleLbl="bgAccFollowNode1" presStyleIdx="0" presStyleCnt="3"/>
      <dgm:spPr/>
    </dgm:pt>
    <dgm:pt modelId="{8792F9ED-BB89-D341-89B6-B0167B327B4F}" type="pres">
      <dgm:prSet presAssocID="{B2F5336F-E26D-461A-A547-6E5B65DEB168}" presName="sibTransNodeCircle" presStyleLbl="alignNode1" presStyleIdx="0" presStyleCnt="6">
        <dgm:presLayoutVars>
          <dgm:chMax val="0"/>
          <dgm:bulletEnabled/>
        </dgm:presLayoutVars>
      </dgm:prSet>
      <dgm:spPr/>
    </dgm:pt>
    <dgm:pt modelId="{6FA917FD-A6BC-174F-B16B-68C56CBD0C74}" type="pres">
      <dgm:prSet presAssocID="{638F59B7-CE6D-443A-BC1A-C116473FACE1}" presName="bottomLine" presStyleLbl="alignNode1" presStyleIdx="1" presStyleCnt="6">
        <dgm:presLayoutVars/>
      </dgm:prSet>
      <dgm:spPr/>
    </dgm:pt>
    <dgm:pt modelId="{C63F28A3-98DD-C243-B84D-B2D35876A933}" type="pres">
      <dgm:prSet presAssocID="{638F59B7-CE6D-443A-BC1A-C116473FACE1}" presName="nodeText" presStyleLbl="bgAccFollowNode1" presStyleIdx="0" presStyleCnt="3">
        <dgm:presLayoutVars>
          <dgm:bulletEnabled val="1"/>
        </dgm:presLayoutVars>
      </dgm:prSet>
      <dgm:spPr/>
    </dgm:pt>
    <dgm:pt modelId="{87F91E6C-05E5-5440-8C6D-136FDA5AEEA1}" type="pres">
      <dgm:prSet presAssocID="{B2F5336F-E26D-461A-A547-6E5B65DEB168}" presName="sibTrans" presStyleCnt="0"/>
      <dgm:spPr/>
    </dgm:pt>
    <dgm:pt modelId="{2EDFBA2B-8961-474F-8924-6525AEB29F5A}" type="pres">
      <dgm:prSet presAssocID="{D57B4DA3-DF95-48EE-9750-141EAD2B6413}" presName="compositeNode" presStyleCnt="0">
        <dgm:presLayoutVars>
          <dgm:bulletEnabled val="1"/>
        </dgm:presLayoutVars>
      </dgm:prSet>
      <dgm:spPr/>
    </dgm:pt>
    <dgm:pt modelId="{B0CAB61C-6DFA-C64F-98AF-CD5CE29E19BE}" type="pres">
      <dgm:prSet presAssocID="{D57B4DA3-DF95-48EE-9750-141EAD2B6413}" presName="bgRect" presStyleLbl="bgAccFollowNode1" presStyleIdx="1" presStyleCnt="3"/>
      <dgm:spPr/>
    </dgm:pt>
    <dgm:pt modelId="{DC12398E-16FD-DD4A-8CE9-BB3BA6AC0AD0}" type="pres">
      <dgm:prSet presAssocID="{15EE2668-AA5A-4C1B-B508-B9E0AE70E147}" presName="sibTransNodeCircle" presStyleLbl="alignNode1" presStyleIdx="2" presStyleCnt="6">
        <dgm:presLayoutVars>
          <dgm:chMax val="0"/>
          <dgm:bulletEnabled/>
        </dgm:presLayoutVars>
      </dgm:prSet>
      <dgm:spPr/>
    </dgm:pt>
    <dgm:pt modelId="{10CBE78F-AD0E-374F-B160-896134B93300}" type="pres">
      <dgm:prSet presAssocID="{D57B4DA3-DF95-48EE-9750-141EAD2B6413}" presName="bottomLine" presStyleLbl="alignNode1" presStyleIdx="3" presStyleCnt="6">
        <dgm:presLayoutVars/>
      </dgm:prSet>
      <dgm:spPr/>
    </dgm:pt>
    <dgm:pt modelId="{A1AF7AAA-B9B7-A647-ACF1-7882086D7B65}" type="pres">
      <dgm:prSet presAssocID="{D57B4DA3-DF95-48EE-9750-141EAD2B6413}" presName="nodeText" presStyleLbl="bgAccFollowNode1" presStyleIdx="1" presStyleCnt="3">
        <dgm:presLayoutVars>
          <dgm:bulletEnabled val="1"/>
        </dgm:presLayoutVars>
      </dgm:prSet>
      <dgm:spPr/>
    </dgm:pt>
    <dgm:pt modelId="{5C5664E3-864E-BB4F-ABEF-09306398A188}" type="pres">
      <dgm:prSet presAssocID="{15EE2668-AA5A-4C1B-B508-B9E0AE70E147}" presName="sibTrans" presStyleCnt="0"/>
      <dgm:spPr/>
    </dgm:pt>
    <dgm:pt modelId="{9DD14033-369E-CC4F-823B-591DED6076C6}" type="pres">
      <dgm:prSet presAssocID="{E509AE9D-A8F6-4594-894B-AE9E7EEAAEE7}" presName="compositeNode" presStyleCnt="0">
        <dgm:presLayoutVars>
          <dgm:bulletEnabled val="1"/>
        </dgm:presLayoutVars>
      </dgm:prSet>
      <dgm:spPr/>
    </dgm:pt>
    <dgm:pt modelId="{AFA986B0-EEA6-1A47-97BC-28773F45C202}" type="pres">
      <dgm:prSet presAssocID="{E509AE9D-A8F6-4594-894B-AE9E7EEAAEE7}" presName="bgRect" presStyleLbl="bgAccFollowNode1" presStyleIdx="2" presStyleCnt="3"/>
      <dgm:spPr/>
    </dgm:pt>
    <dgm:pt modelId="{9ABB63D5-17E7-3643-B350-62324196E604}" type="pres">
      <dgm:prSet presAssocID="{8E4F12ED-8BB0-425D-8568-E571FEDD76CE}" presName="sibTransNodeCircle" presStyleLbl="alignNode1" presStyleIdx="4" presStyleCnt="6">
        <dgm:presLayoutVars>
          <dgm:chMax val="0"/>
          <dgm:bulletEnabled/>
        </dgm:presLayoutVars>
      </dgm:prSet>
      <dgm:spPr/>
    </dgm:pt>
    <dgm:pt modelId="{1BAF66AF-21E0-8D43-912F-CBF4A6E3D39F}" type="pres">
      <dgm:prSet presAssocID="{E509AE9D-A8F6-4594-894B-AE9E7EEAAEE7}" presName="bottomLine" presStyleLbl="alignNode1" presStyleIdx="5" presStyleCnt="6">
        <dgm:presLayoutVars/>
      </dgm:prSet>
      <dgm:spPr/>
    </dgm:pt>
    <dgm:pt modelId="{CA4C8562-4A07-F642-B787-0C1EB30D8CEC}" type="pres">
      <dgm:prSet presAssocID="{E509AE9D-A8F6-4594-894B-AE9E7EEAAEE7}" presName="nodeText" presStyleLbl="bgAccFollowNode1" presStyleIdx="2" presStyleCnt="3">
        <dgm:presLayoutVars>
          <dgm:bulletEnabled val="1"/>
        </dgm:presLayoutVars>
      </dgm:prSet>
      <dgm:spPr/>
    </dgm:pt>
  </dgm:ptLst>
  <dgm:cxnLst>
    <dgm:cxn modelId="{86C77819-20C9-4FAB-BFE9-04E8514E6D66}" srcId="{9A881246-4D06-4D67-8842-16ADEF348043}" destId="{D57B4DA3-DF95-48EE-9750-141EAD2B6413}" srcOrd="1" destOrd="0" parTransId="{6AF8F199-079E-44E7-95B5-882066C8D2EF}" sibTransId="{15EE2668-AA5A-4C1B-B508-B9E0AE70E147}"/>
    <dgm:cxn modelId="{0FE64749-7689-412C-90D1-C2E046EC927D}" srcId="{9A881246-4D06-4D67-8842-16ADEF348043}" destId="{638F59B7-CE6D-443A-BC1A-C116473FACE1}" srcOrd="0" destOrd="0" parTransId="{2731A6D8-7189-4868-85DA-94E67954ACEB}" sibTransId="{B2F5336F-E26D-461A-A547-6E5B65DEB168}"/>
    <dgm:cxn modelId="{C05D2B50-EA15-E44A-8BEE-BB6E670F8EDE}" type="presOf" srcId="{9A881246-4D06-4D67-8842-16ADEF348043}" destId="{1167042A-A17B-4A4E-AFFA-7B01C98DE284}" srcOrd="0" destOrd="0" presId="urn:microsoft.com/office/officeart/2016/7/layout/BasicLinearProcessNumbered"/>
    <dgm:cxn modelId="{C1AF4350-7F67-8E42-A101-D78102AA119F}" type="presOf" srcId="{E509AE9D-A8F6-4594-894B-AE9E7EEAAEE7}" destId="{AFA986B0-EEA6-1A47-97BC-28773F45C202}" srcOrd="0" destOrd="0" presId="urn:microsoft.com/office/officeart/2016/7/layout/BasicLinearProcessNumbered"/>
    <dgm:cxn modelId="{85428251-2436-46F5-AE39-BF1F96048127}" srcId="{9A881246-4D06-4D67-8842-16ADEF348043}" destId="{E509AE9D-A8F6-4594-894B-AE9E7EEAAEE7}" srcOrd="2" destOrd="0" parTransId="{8FB55BE4-5B86-449B-B8F7-0A25A5DD7997}" sibTransId="{8E4F12ED-8BB0-425D-8568-E571FEDD76CE}"/>
    <dgm:cxn modelId="{A98D2463-EAA6-974B-BF73-04D9206D1680}" type="presOf" srcId="{15EE2668-AA5A-4C1B-B508-B9E0AE70E147}" destId="{DC12398E-16FD-DD4A-8CE9-BB3BA6AC0AD0}" srcOrd="0" destOrd="0" presId="urn:microsoft.com/office/officeart/2016/7/layout/BasicLinearProcessNumbered"/>
    <dgm:cxn modelId="{B28C1A6C-10EF-B248-9D76-96E64E3A1CA3}" type="presOf" srcId="{638F59B7-CE6D-443A-BC1A-C116473FACE1}" destId="{0FDB8EFC-269F-A641-B18C-1D61D6996645}" srcOrd="0" destOrd="0" presId="urn:microsoft.com/office/officeart/2016/7/layout/BasicLinearProcessNumbered"/>
    <dgm:cxn modelId="{4B52FC78-4894-564C-B267-4FF07D9E6C07}" type="presOf" srcId="{D57B4DA3-DF95-48EE-9750-141EAD2B6413}" destId="{B0CAB61C-6DFA-C64F-98AF-CD5CE29E19BE}" srcOrd="0" destOrd="0" presId="urn:microsoft.com/office/officeart/2016/7/layout/BasicLinearProcessNumbered"/>
    <dgm:cxn modelId="{1F580C7D-B511-7942-A7D7-40CA04A81444}" type="presOf" srcId="{D57B4DA3-DF95-48EE-9750-141EAD2B6413}" destId="{A1AF7AAA-B9B7-A647-ACF1-7882086D7B65}" srcOrd="1" destOrd="0" presId="urn:microsoft.com/office/officeart/2016/7/layout/BasicLinearProcessNumbered"/>
    <dgm:cxn modelId="{22B95F84-0037-7E4F-9A3E-48B049D7DD53}" type="presOf" srcId="{E509AE9D-A8F6-4594-894B-AE9E7EEAAEE7}" destId="{CA4C8562-4A07-F642-B787-0C1EB30D8CEC}" srcOrd="1" destOrd="0" presId="urn:microsoft.com/office/officeart/2016/7/layout/BasicLinearProcessNumbered"/>
    <dgm:cxn modelId="{234C5C9C-5D32-024C-A928-A62167EF7FFB}" type="presOf" srcId="{B2F5336F-E26D-461A-A547-6E5B65DEB168}" destId="{8792F9ED-BB89-D341-89B6-B0167B327B4F}" srcOrd="0" destOrd="0" presId="urn:microsoft.com/office/officeart/2016/7/layout/BasicLinearProcessNumbered"/>
    <dgm:cxn modelId="{ED5A9D9E-7152-8144-A8CC-671DE2CF27C7}" type="presOf" srcId="{8E4F12ED-8BB0-425D-8568-E571FEDD76CE}" destId="{9ABB63D5-17E7-3643-B350-62324196E604}" srcOrd="0" destOrd="0" presId="urn:microsoft.com/office/officeart/2016/7/layout/BasicLinearProcessNumbered"/>
    <dgm:cxn modelId="{D2F9EAA8-1F69-5A4C-8366-A96855F9F935}" type="presOf" srcId="{638F59B7-CE6D-443A-BC1A-C116473FACE1}" destId="{C63F28A3-98DD-C243-B84D-B2D35876A933}" srcOrd="1" destOrd="0" presId="urn:microsoft.com/office/officeart/2016/7/layout/BasicLinearProcessNumbered"/>
    <dgm:cxn modelId="{9D0CA660-9853-4E41-AB4E-15233E31A2B0}" type="presParOf" srcId="{1167042A-A17B-4A4E-AFFA-7B01C98DE284}" destId="{05B1E0B9-681E-B740-9BDA-256EF001C4E6}" srcOrd="0" destOrd="0" presId="urn:microsoft.com/office/officeart/2016/7/layout/BasicLinearProcessNumbered"/>
    <dgm:cxn modelId="{DD506ECB-6B29-C546-80A6-3F7DEABECCC5}" type="presParOf" srcId="{05B1E0B9-681E-B740-9BDA-256EF001C4E6}" destId="{0FDB8EFC-269F-A641-B18C-1D61D6996645}" srcOrd="0" destOrd="0" presId="urn:microsoft.com/office/officeart/2016/7/layout/BasicLinearProcessNumbered"/>
    <dgm:cxn modelId="{5721312C-68A4-E34B-AE8F-A269DF3DCA3D}" type="presParOf" srcId="{05B1E0B9-681E-B740-9BDA-256EF001C4E6}" destId="{8792F9ED-BB89-D341-89B6-B0167B327B4F}" srcOrd="1" destOrd="0" presId="urn:microsoft.com/office/officeart/2016/7/layout/BasicLinearProcessNumbered"/>
    <dgm:cxn modelId="{68657B49-B3BA-754B-8C4F-E04B43C9E49B}" type="presParOf" srcId="{05B1E0B9-681E-B740-9BDA-256EF001C4E6}" destId="{6FA917FD-A6BC-174F-B16B-68C56CBD0C74}" srcOrd="2" destOrd="0" presId="urn:microsoft.com/office/officeart/2016/7/layout/BasicLinearProcessNumbered"/>
    <dgm:cxn modelId="{4EEBAEB7-DA89-104F-8F84-695EEEE69E10}" type="presParOf" srcId="{05B1E0B9-681E-B740-9BDA-256EF001C4E6}" destId="{C63F28A3-98DD-C243-B84D-B2D35876A933}" srcOrd="3" destOrd="0" presId="urn:microsoft.com/office/officeart/2016/7/layout/BasicLinearProcessNumbered"/>
    <dgm:cxn modelId="{3CC33212-63AA-6740-B8FC-477E164110AE}" type="presParOf" srcId="{1167042A-A17B-4A4E-AFFA-7B01C98DE284}" destId="{87F91E6C-05E5-5440-8C6D-136FDA5AEEA1}" srcOrd="1" destOrd="0" presId="urn:microsoft.com/office/officeart/2016/7/layout/BasicLinearProcessNumbered"/>
    <dgm:cxn modelId="{72D69086-34CA-5F43-A33B-4BC24B4861DE}" type="presParOf" srcId="{1167042A-A17B-4A4E-AFFA-7B01C98DE284}" destId="{2EDFBA2B-8961-474F-8924-6525AEB29F5A}" srcOrd="2" destOrd="0" presId="urn:microsoft.com/office/officeart/2016/7/layout/BasicLinearProcessNumbered"/>
    <dgm:cxn modelId="{D6DC2E9F-0737-464A-B554-72AC03FD12FE}" type="presParOf" srcId="{2EDFBA2B-8961-474F-8924-6525AEB29F5A}" destId="{B0CAB61C-6DFA-C64F-98AF-CD5CE29E19BE}" srcOrd="0" destOrd="0" presId="urn:microsoft.com/office/officeart/2016/7/layout/BasicLinearProcessNumbered"/>
    <dgm:cxn modelId="{8EBCBF61-9F24-6A45-8CE7-2E3732E38896}" type="presParOf" srcId="{2EDFBA2B-8961-474F-8924-6525AEB29F5A}" destId="{DC12398E-16FD-DD4A-8CE9-BB3BA6AC0AD0}" srcOrd="1" destOrd="0" presId="urn:microsoft.com/office/officeart/2016/7/layout/BasicLinearProcessNumbered"/>
    <dgm:cxn modelId="{42AF3417-D0F8-A34F-947E-A26B1A4562CB}" type="presParOf" srcId="{2EDFBA2B-8961-474F-8924-6525AEB29F5A}" destId="{10CBE78F-AD0E-374F-B160-896134B93300}" srcOrd="2" destOrd="0" presId="urn:microsoft.com/office/officeart/2016/7/layout/BasicLinearProcessNumbered"/>
    <dgm:cxn modelId="{E6417952-194F-F140-8C88-AB196A3D1D42}" type="presParOf" srcId="{2EDFBA2B-8961-474F-8924-6525AEB29F5A}" destId="{A1AF7AAA-B9B7-A647-ACF1-7882086D7B65}" srcOrd="3" destOrd="0" presId="urn:microsoft.com/office/officeart/2016/7/layout/BasicLinearProcessNumbered"/>
    <dgm:cxn modelId="{195F1D36-F153-C54A-A984-87205F5D1044}" type="presParOf" srcId="{1167042A-A17B-4A4E-AFFA-7B01C98DE284}" destId="{5C5664E3-864E-BB4F-ABEF-09306398A188}" srcOrd="3" destOrd="0" presId="urn:microsoft.com/office/officeart/2016/7/layout/BasicLinearProcessNumbered"/>
    <dgm:cxn modelId="{E31574CB-32AE-9344-B5DD-EF3B2959CC5D}" type="presParOf" srcId="{1167042A-A17B-4A4E-AFFA-7B01C98DE284}" destId="{9DD14033-369E-CC4F-823B-591DED6076C6}" srcOrd="4" destOrd="0" presId="urn:microsoft.com/office/officeart/2016/7/layout/BasicLinearProcessNumbered"/>
    <dgm:cxn modelId="{DB71985C-FD53-9E46-877A-0564A1082F68}" type="presParOf" srcId="{9DD14033-369E-CC4F-823B-591DED6076C6}" destId="{AFA986B0-EEA6-1A47-97BC-28773F45C202}" srcOrd="0" destOrd="0" presId="urn:microsoft.com/office/officeart/2016/7/layout/BasicLinearProcessNumbered"/>
    <dgm:cxn modelId="{172AACAB-0D5F-3545-A92C-2B7938E54BEA}" type="presParOf" srcId="{9DD14033-369E-CC4F-823B-591DED6076C6}" destId="{9ABB63D5-17E7-3643-B350-62324196E604}" srcOrd="1" destOrd="0" presId="urn:microsoft.com/office/officeart/2016/7/layout/BasicLinearProcessNumbered"/>
    <dgm:cxn modelId="{28537D0D-0CA2-204A-817F-3E376E9C29A1}" type="presParOf" srcId="{9DD14033-369E-CC4F-823B-591DED6076C6}" destId="{1BAF66AF-21E0-8D43-912F-CBF4A6E3D39F}" srcOrd="2" destOrd="0" presId="urn:microsoft.com/office/officeart/2016/7/layout/BasicLinearProcessNumbered"/>
    <dgm:cxn modelId="{E177C5AD-01C5-654F-BF10-FBECB0D70F2B}" type="presParOf" srcId="{9DD14033-369E-CC4F-823B-591DED6076C6}" destId="{CA4C8562-4A07-F642-B787-0C1EB30D8CEC}"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B8EFC-269F-A641-B18C-1D61D6996645}">
      <dsp:nvSpPr>
        <dsp:cNvPr id="0" name=""/>
        <dsp:cNvSpPr/>
      </dsp:nvSpPr>
      <dsp:spPr>
        <a:xfrm>
          <a:off x="0" y="0"/>
          <a:ext cx="3286125" cy="435254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b="1" kern="1200" dirty="0"/>
            <a:t>Legislative: </a:t>
          </a:r>
          <a:r>
            <a:rPr lang="en-US" sz="2600" kern="1200" dirty="0"/>
            <a:t>Power to create laws and public policies</a:t>
          </a:r>
        </a:p>
      </dsp:txBody>
      <dsp:txXfrm>
        <a:off x="0" y="1653966"/>
        <a:ext cx="3286125" cy="2611526"/>
      </dsp:txXfrm>
    </dsp:sp>
    <dsp:sp modelId="{8792F9ED-BB89-D341-89B6-B0167B327B4F}">
      <dsp:nvSpPr>
        <dsp:cNvPr id="0" name=""/>
        <dsp:cNvSpPr/>
      </dsp:nvSpPr>
      <dsp:spPr>
        <a:xfrm>
          <a:off x="990180" y="435254"/>
          <a:ext cx="1305763" cy="130576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802" tIns="12700" rIns="10180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405" y="626479"/>
        <a:ext cx="923313" cy="923313"/>
      </dsp:txXfrm>
    </dsp:sp>
    <dsp:sp modelId="{6FA917FD-A6BC-174F-B16B-68C56CBD0C74}">
      <dsp:nvSpPr>
        <dsp:cNvPr id="0" name=""/>
        <dsp:cNvSpPr/>
      </dsp:nvSpPr>
      <dsp:spPr>
        <a:xfrm>
          <a:off x="0" y="4352472"/>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CAB61C-6DFA-C64F-98AF-CD5CE29E19BE}">
      <dsp:nvSpPr>
        <dsp:cNvPr id="0" name=""/>
        <dsp:cNvSpPr/>
      </dsp:nvSpPr>
      <dsp:spPr>
        <a:xfrm>
          <a:off x="3614737" y="0"/>
          <a:ext cx="3286125" cy="435254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b="1" kern="1200" dirty="0"/>
            <a:t>Executive: </a:t>
          </a:r>
          <a:r>
            <a:rPr lang="en-US" sz="2600" kern="1200" dirty="0"/>
            <a:t>Power to enforce laws and administer public policies</a:t>
          </a:r>
        </a:p>
      </dsp:txBody>
      <dsp:txXfrm>
        <a:off x="3614737" y="1653966"/>
        <a:ext cx="3286125" cy="2611526"/>
      </dsp:txXfrm>
    </dsp:sp>
    <dsp:sp modelId="{DC12398E-16FD-DD4A-8CE9-BB3BA6AC0AD0}">
      <dsp:nvSpPr>
        <dsp:cNvPr id="0" name=""/>
        <dsp:cNvSpPr/>
      </dsp:nvSpPr>
      <dsp:spPr>
        <a:xfrm>
          <a:off x="4604918" y="435254"/>
          <a:ext cx="1305763" cy="130576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802" tIns="12700" rIns="10180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143" y="626479"/>
        <a:ext cx="923313" cy="923313"/>
      </dsp:txXfrm>
    </dsp:sp>
    <dsp:sp modelId="{10CBE78F-AD0E-374F-B160-896134B93300}">
      <dsp:nvSpPr>
        <dsp:cNvPr id="0" name=""/>
        <dsp:cNvSpPr/>
      </dsp:nvSpPr>
      <dsp:spPr>
        <a:xfrm>
          <a:off x="3614737" y="4352472"/>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A986B0-EEA6-1A47-97BC-28773F45C202}">
      <dsp:nvSpPr>
        <dsp:cNvPr id="0" name=""/>
        <dsp:cNvSpPr/>
      </dsp:nvSpPr>
      <dsp:spPr>
        <a:xfrm>
          <a:off x="7229475" y="0"/>
          <a:ext cx="3286125" cy="435254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b="1" kern="1200" dirty="0"/>
            <a:t>Judicial: </a:t>
          </a:r>
          <a:r>
            <a:rPr lang="en-US" sz="2600" kern="1200" dirty="0"/>
            <a:t>Power to interpret the law</a:t>
          </a:r>
        </a:p>
      </dsp:txBody>
      <dsp:txXfrm>
        <a:off x="7229475" y="1653966"/>
        <a:ext cx="3286125" cy="2611526"/>
      </dsp:txXfrm>
    </dsp:sp>
    <dsp:sp modelId="{9ABB63D5-17E7-3643-B350-62324196E604}">
      <dsp:nvSpPr>
        <dsp:cNvPr id="0" name=""/>
        <dsp:cNvSpPr/>
      </dsp:nvSpPr>
      <dsp:spPr>
        <a:xfrm>
          <a:off x="8219655" y="435254"/>
          <a:ext cx="1305763" cy="130576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802" tIns="12700" rIns="10180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0880" y="626479"/>
        <a:ext cx="923313" cy="923313"/>
      </dsp:txXfrm>
    </dsp:sp>
    <dsp:sp modelId="{1BAF66AF-21E0-8D43-912F-CBF4A6E3D39F}">
      <dsp:nvSpPr>
        <dsp:cNvPr id="0" name=""/>
        <dsp:cNvSpPr/>
      </dsp:nvSpPr>
      <dsp:spPr>
        <a:xfrm>
          <a:off x="7229475" y="4352472"/>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1E80-74A5-8F4D-A27A-F28445AFAC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3ABA84-8CE1-7047-979F-2A5D097305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8038D5-DB8E-A444-809F-64F4D3F5A254}"/>
              </a:ext>
            </a:extLst>
          </p:cNvPr>
          <p:cNvSpPr>
            <a:spLocks noGrp="1"/>
          </p:cNvSpPr>
          <p:nvPr>
            <p:ph type="dt" sz="half" idx="10"/>
          </p:nvPr>
        </p:nvSpPr>
        <p:spPr/>
        <p:txBody>
          <a:bodyPr/>
          <a:lstStyle/>
          <a:p>
            <a:fld id="{265B9816-7430-9841-8159-79A2E38ED15B}" type="datetimeFigureOut">
              <a:rPr lang="en-US" smtClean="0"/>
              <a:t>8/16/21</a:t>
            </a:fld>
            <a:endParaRPr lang="en-US"/>
          </a:p>
        </p:txBody>
      </p:sp>
      <p:sp>
        <p:nvSpPr>
          <p:cNvPr id="5" name="Footer Placeholder 4">
            <a:extLst>
              <a:ext uri="{FF2B5EF4-FFF2-40B4-BE49-F238E27FC236}">
                <a16:creationId xmlns:a16="http://schemas.microsoft.com/office/drawing/2014/main" id="{EC853A04-1CDD-B749-A50C-F29AB666E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DCBBF-8033-2C4A-B1D9-4B5A6BDACA40}"/>
              </a:ext>
            </a:extLst>
          </p:cNvPr>
          <p:cNvSpPr>
            <a:spLocks noGrp="1"/>
          </p:cNvSpPr>
          <p:nvPr>
            <p:ph type="sldNum" sz="quarter" idx="12"/>
          </p:nvPr>
        </p:nvSpPr>
        <p:spPr/>
        <p:txBody>
          <a:bodyPr/>
          <a:lstStyle/>
          <a:p>
            <a:fld id="{34B97120-9CA8-D248-95E2-B464C99A32DC}" type="slidenum">
              <a:rPr lang="en-US" smtClean="0"/>
              <a:t>‹#›</a:t>
            </a:fld>
            <a:endParaRPr lang="en-US"/>
          </a:p>
        </p:txBody>
      </p:sp>
    </p:spTree>
    <p:extLst>
      <p:ext uri="{BB962C8B-B14F-4D97-AF65-F5344CB8AC3E}">
        <p14:creationId xmlns:p14="http://schemas.microsoft.com/office/powerpoint/2010/main" val="200041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EECD2-AD3C-8F45-951E-BE40F7E933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253D33-7A7E-834B-A98A-EB3F9DB2C5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826CC-C46E-514A-B1CA-BE68075E06C7}"/>
              </a:ext>
            </a:extLst>
          </p:cNvPr>
          <p:cNvSpPr>
            <a:spLocks noGrp="1"/>
          </p:cNvSpPr>
          <p:nvPr>
            <p:ph type="dt" sz="half" idx="10"/>
          </p:nvPr>
        </p:nvSpPr>
        <p:spPr/>
        <p:txBody>
          <a:bodyPr/>
          <a:lstStyle/>
          <a:p>
            <a:fld id="{265B9816-7430-9841-8159-79A2E38ED15B}" type="datetimeFigureOut">
              <a:rPr lang="en-US" smtClean="0"/>
              <a:t>8/16/21</a:t>
            </a:fld>
            <a:endParaRPr lang="en-US"/>
          </a:p>
        </p:txBody>
      </p:sp>
      <p:sp>
        <p:nvSpPr>
          <p:cNvPr id="5" name="Footer Placeholder 4">
            <a:extLst>
              <a:ext uri="{FF2B5EF4-FFF2-40B4-BE49-F238E27FC236}">
                <a16:creationId xmlns:a16="http://schemas.microsoft.com/office/drawing/2014/main" id="{7FB4022A-BAE3-E14E-8FD8-3A4FC578F7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773A-4430-CF49-A35E-0FEE89A94A6E}"/>
              </a:ext>
            </a:extLst>
          </p:cNvPr>
          <p:cNvSpPr>
            <a:spLocks noGrp="1"/>
          </p:cNvSpPr>
          <p:nvPr>
            <p:ph type="sldNum" sz="quarter" idx="12"/>
          </p:nvPr>
        </p:nvSpPr>
        <p:spPr/>
        <p:txBody>
          <a:bodyPr/>
          <a:lstStyle/>
          <a:p>
            <a:fld id="{34B97120-9CA8-D248-95E2-B464C99A32DC}" type="slidenum">
              <a:rPr lang="en-US" smtClean="0"/>
              <a:t>‹#›</a:t>
            </a:fld>
            <a:endParaRPr lang="en-US"/>
          </a:p>
        </p:txBody>
      </p:sp>
    </p:spTree>
    <p:extLst>
      <p:ext uri="{BB962C8B-B14F-4D97-AF65-F5344CB8AC3E}">
        <p14:creationId xmlns:p14="http://schemas.microsoft.com/office/powerpoint/2010/main" val="152611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8AAF18-2D0A-6043-83AE-6DA3660B83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5E58D2-6912-6346-AAD8-E310C15169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2F560-1E04-EF48-A82D-75E7C7CABC6A}"/>
              </a:ext>
            </a:extLst>
          </p:cNvPr>
          <p:cNvSpPr>
            <a:spLocks noGrp="1"/>
          </p:cNvSpPr>
          <p:nvPr>
            <p:ph type="dt" sz="half" idx="10"/>
          </p:nvPr>
        </p:nvSpPr>
        <p:spPr/>
        <p:txBody>
          <a:bodyPr/>
          <a:lstStyle/>
          <a:p>
            <a:fld id="{265B9816-7430-9841-8159-79A2E38ED15B}" type="datetimeFigureOut">
              <a:rPr lang="en-US" smtClean="0"/>
              <a:t>8/16/21</a:t>
            </a:fld>
            <a:endParaRPr lang="en-US"/>
          </a:p>
        </p:txBody>
      </p:sp>
      <p:sp>
        <p:nvSpPr>
          <p:cNvPr id="5" name="Footer Placeholder 4">
            <a:extLst>
              <a:ext uri="{FF2B5EF4-FFF2-40B4-BE49-F238E27FC236}">
                <a16:creationId xmlns:a16="http://schemas.microsoft.com/office/drawing/2014/main" id="{E3F9037E-0EC8-CB42-9236-035309C00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C808F-BE6B-D147-B21E-DD69D1646BD6}"/>
              </a:ext>
            </a:extLst>
          </p:cNvPr>
          <p:cNvSpPr>
            <a:spLocks noGrp="1"/>
          </p:cNvSpPr>
          <p:nvPr>
            <p:ph type="sldNum" sz="quarter" idx="12"/>
          </p:nvPr>
        </p:nvSpPr>
        <p:spPr/>
        <p:txBody>
          <a:bodyPr/>
          <a:lstStyle/>
          <a:p>
            <a:fld id="{34B97120-9CA8-D248-95E2-B464C99A32DC}" type="slidenum">
              <a:rPr lang="en-US" smtClean="0"/>
              <a:t>‹#›</a:t>
            </a:fld>
            <a:endParaRPr lang="en-US"/>
          </a:p>
        </p:txBody>
      </p:sp>
    </p:spTree>
    <p:extLst>
      <p:ext uri="{BB962C8B-B14F-4D97-AF65-F5344CB8AC3E}">
        <p14:creationId xmlns:p14="http://schemas.microsoft.com/office/powerpoint/2010/main" val="407455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2F4AB-B533-D64E-AEDE-27755C1EA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E767A3-99BA-C640-914E-62A48F4C43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ED470-B8DD-EF40-9BA9-1B473CC58FEF}"/>
              </a:ext>
            </a:extLst>
          </p:cNvPr>
          <p:cNvSpPr>
            <a:spLocks noGrp="1"/>
          </p:cNvSpPr>
          <p:nvPr>
            <p:ph type="dt" sz="half" idx="10"/>
          </p:nvPr>
        </p:nvSpPr>
        <p:spPr/>
        <p:txBody>
          <a:bodyPr/>
          <a:lstStyle/>
          <a:p>
            <a:fld id="{265B9816-7430-9841-8159-79A2E38ED15B}" type="datetimeFigureOut">
              <a:rPr lang="en-US" smtClean="0"/>
              <a:t>8/16/21</a:t>
            </a:fld>
            <a:endParaRPr lang="en-US"/>
          </a:p>
        </p:txBody>
      </p:sp>
      <p:sp>
        <p:nvSpPr>
          <p:cNvPr id="5" name="Footer Placeholder 4">
            <a:extLst>
              <a:ext uri="{FF2B5EF4-FFF2-40B4-BE49-F238E27FC236}">
                <a16:creationId xmlns:a16="http://schemas.microsoft.com/office/drawing/2014/main" id="{3B6A2F6C-970B-DA49-9A1D-C9F52D5A0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97D95-3EE3-2A47-A9AC-D2B0CD889742}"/>
              </a:ext>
            </a:extLst>
          </p:cNvPr>
          <p:cNvSpPr>
            <a:spLocks noGrp="1"/>
          </p:cNvSpPr>
          <p:nvPr>
            <p:ph type="sldNum" sz="quarter" idx="12"/>
          </p:nvPr>
        </p:nvSpPr>
        <p:spPr/>
        <p:txBody>
          <a:bodyPr/>
          <a:lstStyle/>
          <a:p>
            <a:fld id="{34B97120-9CA8-D248-95E2-B464C99A32DC}" type="slidenum">
              <a:rPr lang="en-US" smtClean="0"/>
              <a:t>‹#›</a:t>
            </a:fld>
            <a:endParaRPr lang="en-US"/>
          </a:p>
        </p:txBody>
      </p:sp>
    </p:spTree>
    <p:extLst>
      <p:ext uri="{BB962C8B-B14F-4D97-AF65-F5344CB8AC3E}">
        <p14:creationId xmlns:p14="http://schemas.microsoft.com/office/powerpoint/2010/main" val="45490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B699-A587-074A-B51C-E7B91EDB98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7569C1-05D9-5A49-AC37-4D454235E9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232FA2-0A7F-C647-97BF-AA0128B3147C}"/>
              </a:ext>
            </a:extLst>
          </p:cNvPr>
          <p:cNvSpPr>
            <a:spLocks noGrp="1"/>
          </p:cNvSpPr>
          <p:nvPr>
            <p:ph type="dt" sz="half" idx="10"/>
          </p:nvPr>
        </p:nvSpPr>
        <p:spPr/>
        <p:txBody>
          <a:bodyPr/>
          <a:lstStyle/>
          <a:p>
            <a:fld id="{265B9816-7430-9841-8159-79A2E38ED15B}" type="datetimeFigureOut">
              <a:rPr lang="en-US" smtClean="0"/>
              <a:t>8/16/21</a:t>
            </a:fld>
            <a:endParaRPr lang="en-US"/>
          </a:p>
        </p:txBody>
      </p:sp>
      <p:sp>
        <p:nvSpPr>
          <p:cNvPr id="5" name="Footer Placeholder 4">
            <a:extLst>
              <a:ext uri="{FF2B5EF4-FFF2-40B4-BE49-F238E27FC236}">
                <a16:creationId xmlns:a16="http://schemas.microsoft.com/office/drawing/2014/main" id="{ABA61671-8784-F642-9AAF-E8FF3C692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4893A-1295-4F4D-89CD-EF1FB3F1209B}"/>
              </a:ext>
            </a:extLst>
          </p:cNvPr>
          <p:cNvSpPr>
            <a:spLocks noGrp="1"/>
          </p:cNvSpPr>
          <p:nvPr>
            <p:ph type="sldNum" sz="quarter" idx="12"/>
          </p:nvPr>
        </p:nvSpPr>
        <p:spPr/>
        <p:txBody>
          <a:bodyPr/>
          <a:lstStyle/>
          <a:p>
            <a:fld id="{34B97120-9CA8-D248-95E2-B464C99A32DC}" type="slidenum">
              <a:rPr lang="en-US" smtClean="0"/>
              <a:t>‹#›</a:t>
            </a:fld>
            <a:endParaRPr lang="en-US"/>
          </a:p>
        </p:txBody>
      </p:sp>
    </p:spTree>
    <p:extLst>
      <p:ext uri="{BB962C8B-B14F-4D97-AF65-F5344CB8AC3E}">
        <p14:creationId xmlns:p14="http://schemas.microsoft.com/office/powerpoint/2010/main" val="225343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612E-4485-9444-BE20-FC67DC7FB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FC3A7A-A79B-B146-8F48-415F12A1FC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10388B-ED28-9440-971C-9CDCE1CC41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34B601-F7A6-4645-8E9C-9447368B05FB}"/>
              </a:ext>
            </a:extLst>
          </p:cNvPr>
          <p:cNvSpPr>
            <a:spLocks noGrp="1"/>
          </p:cNvSpPr>
          <p:nvPr>
            <p:ph type="dt" sz="half" idx="10"/>
          </p:nvPr>
        </p:nvSpPr>
        <p:spPr/>
        <p:txBody>
          <a:bodyPr/>
          <a:lstStyle/>
          <a:p>
            <a:fld id="{265B9816-7430-9841-8159-79A2E38ED15B}" type="datetimeFigureOut">
              <a:rPr lang="en-US" smtClean="0"/>
              <a:t>8/16/21</a:t>
            </a:fld>
            <a:endParaRPr lang="en-US"/>
          </a:p>
        </p:txBody>
      </p:sp>
      <p:sp>
        <p:nvSpPr>
          <p:cNvPr id="6" name="Footer Placeholder 5">
            <a:extLst>
              <a:ext uri="{FF2B5EF4-FFF2-40B4-BE49-F238E27FC236}">
                <a16:creationId xmlns:a16="http://schemas.microsoft.com/office/drawing/2014/main" id="{F8FAA4FB-0828-4049-A513-D9047C166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371E4-B545-4B4F-9534-BF6694DFE013}"/>
              </a:ext>
            </a:extLst>
          </p:cNvPr>
          <p:cNvSpPr>
            <a:spLocks noGrp="1"/>
          </p:cNvSpPr>
          <p:nvPr>
            <p:ph type="sldNum" sz="quarter" idx="12"/>
          </p:nvPr>
        </p:nvSpPr>
        <p:spPr/>
        <p:txBody>
          <a:bodyPr/>
          <a:lstStyle/>
          <a:p>
            <a:fld id="{34B97120-9CA8-D248-95E2-B464C99A32DC}" type="slidenum">
              <a:rPr lang="en-US" smtClean="0"/>
              <a:t>‹#›</a:t>
            </a:fld>
            <a:endParaRPr lang="en-US"/>
          </a:p>
        </p:txBody>
      </p:sp>
    </p:spTree>
    <p:extLst>
      <p:ext uri="{BB962C8B-B14F-4D97-AF65-F5344CB8AC3E}">
        <p14:creationId xmlns:p14="http://schemas.microsoft.com/office/powerpoint/2010/main" val="2654631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12284-61ED-3342-A4E4-6F18C30114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52B603-E7C3-E046-9E84-3A1D48FD5A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80F65-F836-5E47-A3CF-6DEAAFF4A4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6B7B22-5EDB-5940-90A8-DB0F49451A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3DAD8B-796C-D244-AFAB-10FE403482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CF55DF-4B0C-6A45-B036-70DAA25DB888}"/>
              </a:ext>
            </a:extLst>
          </p:cNvPr>
          <p:cNvSpPr>
            <a:spLocks noGrp="1"/>
          </p:cNvSpPr>
          <p:nvPr>
            <p:ph type="dt" sz="half" idx="10"/>
          </p:nvPr>
        </p:nvSpPr>
        <p:spPr/>
        <p:txBody>
          <a:bodyPr/>
          <a:lstStyle/>
          <a:p>
            <a:fld id="{265B9816-7430-9841-8159-79A2E38ED15B}" type="datetimeFigureOut">
              <a:rPr lang="en-US" smtClean="0"/>
              <a:t>8/16/21</a:t>
            </a:fld>
            <a:endParaRPr lang="en-US"/>
          </a:p>
        </p:txBody>
      </p:sp>
      <p:sp>
        <p:nvSpPr>
          <p:cNvPr id="8" name="Footer Placeholder 7">
            <a:extLst>
              <a:ext uri="{FF2B5EF4-FFF2-40B4-BE49-F238E27FC236}">
                <a16:creationId xmlns:a16="http://schemas.microsoft.com/office/drawing/2014/main" id="{F04EDE93-DD09-0F47-9832-BFB6FC42D2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E2DABB-A06B-EA47-BA5D-1D1DE59D02C3}"/>
              </a:ext>
            </a:extLst>
          </p:cNvPr>
          <p:cNvSpPr>
            <a:spLocks noGrp="1"/>
          </p:cNvSpPr>
          <p:nvPr>
            <p:ph type="sldNum" sz="quarter" idx="12"/>
          </p:nvPr>
        </p:nvSpPr>
        <p:spPr/>
        <p:txBody>
          <a:bodyPr/>
          <a:lstStyle/>
          <a:p>
            <a:fld id="{34B97120-9CA8-D248-95E2-B464C99A32DC}" type="slidenum">
              <a:rPr lang="en-US" smtClean="0"/>
              <a:t>‹#›</a:t>
            </a:fld>
            <a:endParaRPr lang="en-US"/>
          </a:p>
        </p:txBody>
      </p:sp>
    </p:spTree>
    <p:extLst>
      <p:ext uri="{BB962C8B-B14F-4D97-AF65-F5344CB8AC3E}">
        <p14:creationId xmlns:p14="http://schemas.microsoft.com/office/powerpoint/2010/main" val="216169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A7C9-D3CD-AD48-B511-6DEAB0CADE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377D21-1D15-5E4E-A77F-833A47B9B4E3}"/>
              </a:ext>
            </a:extLst>
          </p:cNvPr>
          <p:cNvSpPr>
            <a:spLocks noGrp="1"/>
          </p:cNvSpPr>
          <p:nvPr>
            <p:ph type="dt" sz="half" idx="10"/>
          </p:nvPr>
        </p:nvSpPr>
        <p:spPr/>
        <p:txBody>
          <a:bodyPr/>
          <a:lstStyle/>
          <a:p>
            <a:fld id="{265B9816-7430-9841-8159-79A2E38ED15B}" type="datetimeFigureOut">
              <a:rPr lang="en-US" smtClean="0"/>
              <a:t>8/16/21</a:t>
            </a:fld>
            <a:endParaRPr lang="en-US"/>
          </a:p>
        </p:txBody>
      </p:sp>
      <p:sp>
        <p:nvSpPr>
          <p:cNvPr id="4" name="Footer Placeholder 3">
            <a:extLst>
              <a:ext uri="{FF2B5EF4-FFF2-40B4-BE49-F238E27FC236}">
                <a16:creationId xmlns:a16="http://schemas.microsoft.com/office/drawing/2014/main" id="{816A49E4-897C-F04B-AB92-E55A97F6B0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762B6B-9282-BB49-AC54-120945D947C6}"/>
              </a:ext>
            </a:extLst>
          </p:cNvPr>
          <p:cNvSpPr>
            <a:spLocks noGrp="1"/>
          </p:cNvSpPr>
          <p:nvPr>
            <p:ph type="sldNum" sz="quarter" idx="12"/>
          </p:nvPr>
        </p:nvSpPr>
        <p:spPr/>
        <p:txBody>
          <a:bodyPr/>
          <a:lstStyle/>
          <a:p>
            <a:fld id="{34B97120-9CA8-D248-95E2-B464C99A32DC}" type="slidenum">
              <a:rPr lang="en-US" smtClean="0"/>
              <a:t>‹#›</a:t>
            </a:fld>
            <a:endParaRPr lang="en-US"/>
          </a:p>
        </p:txBody>
      </p:sp>
    </p:spTree>
    <p:extLst>
      <p:ext uri="{BB962C8B-B14F-4D97-AF65-F5344CB8AC3E}">
        <p14:creationId xmlns:p14="http://schemas.microsoft.com/office/powerpoint/2010/main" val="412228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1C634B-B183-5C4A-90CA-D0270D91E57D}"/>
              </a:ext>
            </a:extLst>
          </p:cNvPr>
          <p:cNvSpPr>
            <a:spLocks noGrp="1"/>
          </p:cNvSpPr>
          <p:nvPr>
            <p:ph type="dt" sz="half" idx="10"/>
          </p:nvPr>
        </p:nvSpPr>
        <p:spPr/>
        <p:txBody>
          <a:bodyPr/>
          <a:lstStyle/>
          <a:p>
            <a:fld id="{265B9816-7430-9841-8159-79A2E38ED15B}" type="datetimeFigureOut">
              <a:rPr lang="en-US" smtClean="0"/>
              <a:t>8/16/21</a:t>
            </a:fld>
            <a:endParaRPr lang="en-US"/>
          </a:p>
        </p:txBody>
      </p:sp>
      <p:sp>
        <p:nvSpPr>
          <p:cNvPr id="3" name="Footer Placeholder 2">
            <a:extLst>
              <a:ext uri="{FF2B5EF4-FFF2-40B4-BE49-F238E27FC236}">
                <a16:creationId xmlns:a16="http://schemas.microsoft.com/office/drawing/2014/main" id="{2D424FFE-47DE-FD42-9528-9DF02634B1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993937-90C2-2B4C-A432-6370783363DF}"/>
              </a:ext>
            </a:extLst>
          </p:cNvPr>
          <p:cNvSpPr>
            <a:spLocks noGrp="1"/>
          </p:cNvSpPr>
          <p:nvPr>
            <p:ph type="sldNum" sz="quarter" idx="12"/>
          </p:nvPr>
        </p:nvSpPr>
        <p:spPr/>
        <p:txBody>
          <a:bodyPr/>
          <a:lstStyle/>
          <a:p>
            <a:fld id="{34B97120-9CA8-D248-95E2-B464C99A32DC}" type="slidenum">
              <a:rPr lang="en-US" smtClean="0"/>
              <a:t>‹#›</a:t>
            </a:fld>
            <a:endParaRPr lang="en-US"/>
          </a:p>
        </p:txBody>
      </p:sp>
    </p:spTree>
    <p:extLst>
      <p:ext uri="{BB962C8B-B14F-4D97-AF65-F5344CB8AC3E}">
        <p14:creationId xmlns:p14="http://schemas.microsoft.com/office/powerpoint/2010/main" val="255979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6F3E-B84B-4847-8FA3-8840C6851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FD84C9-32EE-CA49-B467-EC73E4A141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7BEFBB-59B8-0E44-B33A-B777CC1B06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54BBA8-9524-3D48-B4B4-76511A566603}"/>
              </a:ext>
            </a:extLst>
          </p:cNvPr>
          <p:cNvSpPr>
            <a:spLocks noGrp="1"/>
          </p:cNvSpPr>
          <p:nvPr>
            <p:ph type="dt" sz="half" idx="10"/>
          </p:nvPr>
        </p:nvSpPr>
        <p:spPr/>
        <p:txBody>
          <a:bodyPr/>
          <a:lstStyle/>
          <a:p>
            <a:fld id="{265B9816-7430-9841-8159-79A2E38ED15B}" type="datetimeFigureOut">
              <a:rPr lang="en-US" smtClean="0"/>
              <a:t>8/16/21</a:t>
            </a:fld>
            <a:endParaRPr lang="en-US"/>
          </a:p>
        </p:txBody>
      </p:sp>
      <p:sp>
        <p:nvSpPr>
          <p:cNvPr id="6" name="Footer Placeholder 5">
            <a:extLst>
              <a:ext uri="{FF2B5EF4-FFF2-40B4-BE49-F238E27FC236}">
                <a16:creationId xmlns:a16="http://schemas.microsoft.com/office/drawing/2014/main" id="{4FFB03E7-9973-C144-A6A0-91D9E352B4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B5BFA-CE99-6548-8EEA-611F2B4434AA}"/>
              </a:ext>
            </a:extLst>
          </p:cNvPr>
          <p:cNvSpPr>
            <a:spLocks noGrp="1"/>
          </p:cNvSpPr>
          <p:nvPr>
            <p:ph type="sldNum" sz="quarter" idx="12"/>
          </p:nvPr>
        </p:nvSpPr>
        <p:spPr/>
        <p:txBody>
          <a:bodyPr/>
          <a:lstStyle/>
          <a:p>
            <a:fld id="{34B97120-9CA8-D248-95E2-B464C99A32DC}" type="slidenum">
              <a:rPr lang="en-US" smtClean="0"/>
              <a:t>‹#›</a:t>
            </a:fld>
            <a:endParaRPr lang="en-US"/>
          </a:p>
        </p:txBody>
      </p:sp>
    </p:spTree>
    <p:extLst>
      <p:ext uri="{BB962C8B-B14F-4D97-AF65-F5344CB8AC3E}">
        <p14:creationId xmlns:p14="http://schemas.microsoft.com/office/powerpoint/2010/main" val="63475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F6B46-4F54-6A47-B3A9-9F92B1AA3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CC9683-481D-E24F-AA5E-1A8C541EAC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898CAE-C518-7440-B01E-9E65F2387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A4A8A-3637-6043-8B81-E8D8F5B005EF}"/>
              </a:ext>
            </a:extLst>
          </p:cNvPr>
          <p:cNvSpPr>
            <a:spLocks noGrp="1"/>
          </p:cNvSpPr>
          <p:nvPr>
            <p:ph type="dt" sz="half" idx="10"/>
          </p:nvPr>
        </p:nvSpPr>
        <p:spPr/>
        <p:txBody>
          <a:bodyPr/>
          <a:lstStyle/>
          <a:p>
            <a:fld id="{265B9816-7430-9841-8159-79A2E38ED15B}" type="datetimeFigureOut">
              <a:rPr lang="en-US" smtClean="0"/>
              <a:t>8/16/21</a:t>
            </a:fld>
            <a:endParaRPr lang="en-US"/>
          </a:p>
        </p:txBody>
      </p:sp>
      <p:sp>
        <p:nvSpPr>
          <p:cNvPr id="6" name="Footer Placeholder 5">
            <a:extLst>
              <a:ext uri="{FF2B5EF4-FFF2-40B4-BE49-F238E27FC236}">
                <a16:creationId xmlns:a16="http://schemas.microsoft.com/office/drawing/2014/main" id="{3D8CDBF2-EF09-FC4F-BE4D-048DBBA633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069EC2-16B5-4B43-BAD1-4AB4B908A35F}"/>
              </a:ext>
            </a:extLst>
          </p:cNvPr>
          <p:cNvSpPr>
            <a:spLocks noGrp="1"/>
          </p:cNvSpPr>
          <p:nvPr>
            <p:ph type="sldNum" sz="quarter" idx="12"/>
          </p:nvPr>
        </p:nvSpPr>
        <p:spPr/>
        <p:txBody>
          <a:bodyPr/>
          <a:lstStyle/>
          <a:p>
            <a:fld id="{34B97120-9CA8-D248-95E2-B464C99A32DC}" type="slidenum">
              <a:rPr lang="en-US" smtClean="0"/>
              <a:t>‹#›</a:t>
            </a:fld>
            <a:endParaRPr lang="en-US"/>
          </a:p>
        </p:txBody>
      </p:sp>
    </p:spTree>
    <p:extLst>
      <p:ext uri="{BB962C8B-B14F-4D97-AF65-F5344CB8AC3E}">
        <p14:creationId xmlns:p14="http://schemas.microsoft.com/office/powerpoint/2010/main" val="119239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FAD20E-B957-3A4A-A19C-10EB97603A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C98317-D66B-BE4C-8D49-BC3D730FCA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74C8E-C9EF-3E48-8D31-F1FC265F82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B9816-7430-9841-8159-79A2E38ED15B}" type="datetimeFigureOut">
              <a:rPr lang="en-US" smtClean="0"/>
              <a:t>8/16/21</a:t>
            </a:fld>
            <a:endParaRPr lang="en-US"/>
          </a:p>
        </p:txBody>
      </p:sp>
      <p:sp>
        <p:nvSpPr>
          <p:cNvPr id="5" name="Footer Placeholder 4">
            <a:extLst>
              <a:ext uri="{FF2B5EF4-FFF2-40B4-BE49-F238E27FC236}">
                <a16:creationId xmlns:a16="http://schemas.microsoft.com/office/drawing/2014/main" id="{C2683368-AB3A-DB4D-A6AF-B3952298D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13A94C-37D0-EB47-9C46-FF6180D1E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97120-9CA8-D248-95E2-B464C99A32DC}" type="slidenum">
              <a:rPr lang="en-US" smtClean="0"/>
              <a:t>‹#›</a:t>
            </a:fld>
            <a:endParaRPr lang="en-US"/>
          </a:p>
        </p:txBody>
      </p:sp>
    </p:spTree>
    <p:extLst>
      <p:ext uri="{BB962C8B-B14F-4D97-AF65-F5344CB8AC3E}">
        <p14:creationId xmlns:p14="http://schemas.microsoft.com/office/powerpoint/2010/main" val="345446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plato.stanford.edu/entries/hobbes-moral/#EstSovAu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In%20the%20Two%20Treatises%20of%20Government,%20he%20defended%20the%20claim%20that%20men%20are%20by%20nature%20free%20and%20equal%20against%20claims%20that%20God%20had%20made%20all%20people%20naturally%20subject%20to%20a%20monarch.%20He%20argued%20that%20people%20have%20rights,%20such%20as%20the%20right%20to%20life,%20liberty,%20and%20property,%20that%20have%20a%20foundation%20independent%20of%20the%20laws%20of%20any%20particular%20society."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plato.stanford.edu/entries/agency/"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FBA0-F5F7-F041-A026-5A740A54ED26}"/>
              </a:ext>
            </a:extLst>
          </p:cNvPr>
          <p:cNvSpPr>
            <a:spLocks noGrp="1"/>
          </p:cNvSpPr>
          <p:nvPr>
            <p:ph type="ctrTitle"/>
          </p:nvPr>
        </p:nvSpPr>
        <p:spPr/>
        <p:txBody>
          <a:bodyPr/>
          <a:lstStyle/>
          <a:p>
            <a:r>
              <a:rPr lang="en-US" dirty="0"/>
              <a:t>Introduction to Politics</a:t>
            </a:r>
          </a:p>
        </p:txBody>
      </p:sp>
      <p:sp>
        <p:nvSpPr>
          <p:cNvPr id="3" name="Subtitle 2">
            <a:extLst>
              <a:ext uri="{FF2B5EF4-FFF2-40B4-BE49-F238E27FC236}">
                <a16:creationId xmlns:a16="http://schemas.microsoft.com/office/drawing/2014/main" id="{E8A13380-19CC-8949-8959-32FA78A21C67}"/>
              </a:ext>
            </a:extLst>
          </p:cNvPr>
          <p:cNvSpPr>
            <a:spLocks noGrp="1"/>
          </p:cNvSpPr>
          <p:nvPr>
            <p:ph type="subTitle" idx="1"/>
          </p:nvPr>
        </p:nvSpPr>
        <p:spPr/>
        <p:txBody>
          <a:bodyPr/>
          <a:lstStyle/>
          <a:p>
            <a:r>
              <a:rPr lang="en-US" dirty="0"/>
              <a:t>What is important to you?</a:t>
            </a:r>
          </a:p>
        </p:txBody>
      </p:sp>
    </p:spTree>
    <p:extLst>
      <p:ext uri="{BB962C8B-B14F-4D97-AF65-F5344CB8AC3E}">
        <p14:creationId xmlns:p14="http://schemas.microsoft.com/office/powerpoint/2010/main" val="4108643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74EB16-1AE1-3C41-948B-12731157646C}"/>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b="1" dirty="0"/>
              <a:t>Hobbes</a:t>
            </a:r>
          </a:p>
        </p:txBody>
      </p:sp>
      <p:sp>
        <p:nvSpPr>
          <p:cNvPr id="3" name="Content Placeholder 2">
            <a:extLst>
              <a:ext uri="{FF2B5EF4-FFF2-40B4-BE49-F238E27FC236}">
                <a16:creationId xmlns:a16="http://schemas.microsoft.com/office/drawing/2014/main" id="{954E8C78-D444-6348-BE72-4ED4E960F9BA}"/>
              </a:ext>
            </a:extLst>
          </p:cNvPr>
          <p:cNvSpPr>
            <a:spLocks noGrp="1"/>
          </p:cNvSpPr>
          <p:nvPr>
            <p:ph sz="half" idx="1"/>
          </p:nvPr>
        </p:nvSpPr>
        <p:spPr>
          <a:xfrm>
            <a:off x="414338" y="1685925"/>
            <a:ext cx="5962785" cy="4491038"/>
          </a:xfrm>
        </p:spPr>
        <p:txBody>
          <a:bodyPr vert="horz" lIns="91440" tIns="45720" rIns="91440" bIns="45720" rtlCol="0">
            <a:normAutofit lnSpcReduction="10000"/>
          </a:bodyPr>
          <a:lstStyle/>
          <a:p>
            <a:r>
              <a:rPr lang="en-US" dirty="0"/>
              <a:t>“The difference of Commonwealths </a:t>
            </a:r>
            <a:r>
              <a:rPr lang="en-US" dirty="0" err="1"/>
              <a:t>consisteth</a:t>
            </a:r>
            <a:r>
              <a:rPr lang="en-US" dirty="0"/>
              <a:t> in the difference of the sovereign, or the person representative of all and every one of the multitude . . . When the representative is one man, then is the Commonwealth a monarchy; when an assembly of all that will come together, then it is a democracy, or popular Commonwealth; when an assembly of a part only, then it is called an aristocracy.”</a:t>
            </a:r>
          </a:p>
        </p:txBody>
      </p:sp>
      <p:pic>
        <p:nvPicPr>
          <p:cNvPr id="6" name="Picture 5" descr="A person with long hair&#10;&#10;Description automatically generated with low confidence">
            <a:extLst>
              <a:ext uri="{FF2B5EF4-FFF2-40B4-BE49-F238E27FC236}">
                <a16:creationId xmlns:a16="http://schemas.microsoft.com/office/drawing/2014/main" id="{D950600E-C46D-D046-BBDF-91AB553E8003}"/>
              </a:ext>
            </a:extLst>
          </p:cNvPr>
          <p:cNvPicPr>
            <a:picLocks noChangeAspect="1"/>
          </p:cNvPicPr>
          <p:nvPr/>
        </p:nvPicPr>
        <p:blipFill rotWithShape="1">
          <a:blip r:embed="rId2"/>
          <a:srcRect r="-1" b="1488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41670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6164DA-C413-094B-B8FA-AA1AC9601FDC}"/>
              </a:ext>
            </a:extLst>
          </p:cNvPr>
          <p:cNvSpPr>
            <a:spLocks noGrp="1"/>
          </p:cNvSpPr>
          <p:nvPr>
            <p:ph type="title"/>
          </p:nvPr>
        </p:nvSpPr>
        <p:spPr/>
        <p:txBody>
          <a:bodyPr/>
          <a:lstStyle/>
          <a:p>
            <a:r>
              <a:rPr lang="en-US" dirty="0"/>
              <a:t>On Hobbes: Read and Be Prepared to Discuss</a:t>
            </a:r>
          </a:p>
        </p:txBody>
      </p:sp>
      <p:sp>
        <p:nvSpPr>
          <p:cNvPr id="8" name="Content Placeholder 7">
            <a:extLst>
              <a:ext uri="{FF2B5EF4-FFF2-40B4-BE49-F238E27FC236}">
                <a16:creationId xmlns:a16="http://schemas.microsoft.com/office/drawing/2014/main" id="{829F0158-D295-294C-9386-3249A448CB6A}"/>
              </a:ext>
            </a:extLst>
          </p:cNvPr>
          <p:cNvSpPr>
            <a:spLocks noGrp="1"/>
          </p:cNvSpPr>
          <p:nvPr>
            <p:ph idx="1"/>
          </p:nvPr>
        </p:nvSpPr>
        <p:spPr/>
        <p:txBody>
          <a:bodyPr>
            <a:normAutofit fontScale="92500" lnSpcReduction="10000"/>
          </a:bodyPr>
          <a:lstStyle/>
          <a:p>
            <a:pPr marL="0" indent="0">
              <a:buNone/>
            </a:pPr>
            <a:r>
              <a:rPr lang="en-CA" dirty="0"/>
              <a:t>7. Establishing Sovereign Authority</a:t>
            </a:r>
          </a:p>
          <a:p>
            <a:pPr marL="0" indent="0">
              <a:buNone/>
            </a:pPr>
            <a:r>
              <a:rPr lang="en-CA" dirty="0"/>
              <a:t>When people mutually covenant each to the others to obey a common authority, they have established what Hobbes calls “sovereignty by institution”. When, threatened by a conqueror, they covenant for protection by promising obedience, they have established “sovereignty by acquisition”. These are equally legitimate ways of establishing sovereignty, according to Hobbes, and their underlying motivation is the same—namely fear—whether of one’s fellows or of a conqueror. The social covenant involves both the renunciation or transfer of right and the authorization of the sovereign power. Political legitimacy depends not on how a government came to power, but only on whether it can effectively protect those who have consented to obey it; political obligation ends when protection ceases. (</a:t>
            </a:r>
            <a:r>
              <a:rPr lang="en-CA" dirty="0">
                <a:hlinkClick r:id="rId2"/>
              </a:rPr>
              <a:t>Lloyd, Sharon D.)</a:t>
            </a:r>
            <a:endParaRPr lang="en-CA" dirty="0"/>
          </a:p>
          <a:p>
            <a:endParaRPr lang="en-US" dirty="0"/>
          </a:p>
        </p:txBody>
      </p:sp>
    </p:spTree>
    <p:extLst>
      <p:ext uri="{BB962C8B-B14F-4D97-AF65-F5344CB8AC3E}">
        <p14:creationId xmlns:p14="http://schemas.microsoft.com/office/powerpoint/2010/main" val="4177952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person&#10;&#10;Description automatically generated with medium confidence">
            <a:extLst>
              <a:ext uri="{FF2B5EF4-FFF2-40B4-BE49-F238E27FC236}">
                <a16:creationId xmlns:a16="http://schemas.microsoft.com/office/drawing/2014/main" id="{EFAF5A2A-13F7-E042-9685-D7E520E28E23}"/>
              </a:ext>
            </a:extLst>
          </p:cNvPr>
          <p:cNvPicPr>
            <a:picLocks noChangeAspect="1"/>
          </p:cNvPicPr>
          <p:nvPr/>
        </p:nvPicPr>
        <p:blipFill rotWithShape="1">
          <a:blip r:embed="rId2"/>
          <a:srcRect l="13112" t="9091" r="33168"/>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6D5267-12C5-E244-AB1E-BC480CB7616E}"/>
              </a:ext>
            </a:extLst>
          </p:cNvPr>
          <p:cNvSpPr>
            <a:spLocks noGrp="1"/>
          </p:cNvSpPr>
          <p:nvPr>
            <p:ph type="title"/>
          </p:nvPr>
        </p:nvSpPr>
        <p:spPr>
          <a:xfrm>
            <a:off x="371094" y="1161288"/>
            <a:ext cx="3438144" cy="1124712"/>
          </a:xfrm>
        </p:spPr>
        <p:txBody>
          <a:bodyPr anchor="b">
            <a:normAutofit/>
          </a:bodyPr>
          <a:lstStyle/>
          <a:p>
            <a:r>
              <a:rPr lang="en-US" sz="4000" b="1" dirty="0"/>
              <a:t>John Locke</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5A545B-991A-2D43-B3A9-8DDC5EF27BA1}"/>
              </a:ext>
            </a:extLst>
          </p:cNvPr>
          <p:cNvSpPr>
            <a:spLocks noGrp="1"/>
          </p:cNvSpPr>
          <p:nvPr>
            <p:ph idx="1"/>
          </p:nvPr>
        </p:nvSpPr>
        <p:spPr>
          <a:xfrm>
            <a:off x="371093" y="2718054"/>
            <a:ext cx="5272469" cy="3960494"/>
          </a:xfrm>
        </p:spPr>
        <p:txBody>
          <a:bodyPr anchor="t">
            <a:normAutofit fontScale="92500"/>
          </a:bodyPr>
          <a:lstStyle/>
          <a:p>
            <a:r>
              <a:rPr lang="en-CA" sz="2400" dirty="0"/>
              <a:t>In the </a:t>
            </a:r>
            <a:r>
              <a:rPr lang="en-CA" sz="2400" i="1" dirty="0"/>
              <a:t>Two Treatises of Government</a:t>
            </a:r>
            <a:r>
              <a:rPr lang="en-CA" sz="2400" dirty="0"/>
              <a:t>, he defended the claim that men are by nature free and equal against claims that God had made all people naturally subject to a monarch. He argued that people have rights, such as the right to life, liberty, and property, that have a foundation independent of the laws of any particular society. (</a:t>
            </a:r>
            <a:r>
              <a:rPr lang="en-CA" sz="2400" dirty="0">
                <a:hlinkClick r:id="rId3"/>
              </a:rPr>
              <a:t>Tuckness, Alex</a:t>
            </a:r>
            <a:r>
              <a:rPr lang="en-CA" sz="2400" dirty="0"/>
              <a:t>)</a:t>
            </a:r>
          </a:p>
          <a:p>
            <a:pPr marL="0" indent="0">
              <a:buNone/>
            </a:pPr>
            <a:r>
              <a:rPr lang="en-CA" sz="2400" dirty="0">
                <a:solidFill>
                  <a:schemeClr val="accent6"/>
                </a:solidFill>
              </a:rPr>
              <a:t>Which of these rights do we have now? Which do we not have? Why do you think we don’t have the rights that we don’t have?</a:t>
            </a:r>
            <a:endParaRPr lang="en-US" sz="2400" dirty="0">
              <a:solidFill>
                <a:schemeClr val="accent6"/>
              </a:solidFill>
            </a:endParaRPr>
          </a:p>
        </p:txBody>
      </p:sp>
    </p:spTree>
    <p:extLst>
      <p:ext uri="{BB962C8B-B14F-4D97-AF65-F5344CB8AC3E}">
        <p14:creationId xmlns:p14="http://schemas.microsoft.com/office/powerpoint/2010/main" val="68150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C5F5B940-94B9-3249-9083-18EF3874C2CD}"/>
              </a:ext>
            </a:extLst>
          </p:cNvPr>
          <p:cNvSpPr>
            <a:spLocks noGrp="1"/>
          </p:cNvSpPr>
          <p:nvPr>
            <p:ph type="title"/>
          </p:nvPr>
        </p:nvSpPr>
        <p:spPr>
          <a:xfrm>
            <a:off x="888630" y="4760132"/>
            <a:ext cx="5093596" cy="1777829"/>
          </a:xfrm>
        </p:spPr>
        <p:txBody>
          <a:bodyPr>
            <a:normAutofit/>
          </a:bodyPr>
          <a:lstStyle/>
          <a:p>
            <a:pPr algn="r"/>
            <a:r>
              <a:rPr lang="en-US" sz="4000"/>
              <a:t>Government</a:t>
            </a:r>
          </a:p>
        </p:txBody>
      </p:sp>
      <p:pic>
        <p:nvPicPr>
          <p:cNvPr id="5" name="Picture 4" descr="A picture containing outdoor, sky, building, old&#10;&#10;Description automatically generated">
            <a:extLst>
              <a:ext uri="{FF2B5EF4-FFF2-40B4-BE49-F238E27FC236}">
                <a16:creationId xmlns:a16="http://schemas.microsoft.com/office/drawing/2014/main" id="{9D9C4FAA-71C2-914B-BDEC-860E54791867}"/>
              </a:ext>
            </a:extLst>
          </p:cNvPr>
          <p:cNvPicPr>
            <a:picLocks noChangeAspect="1"/>
          </p:cNvPicPr>
          <p:nvPr/>
        </p:nvPicPr>
        <p:blipFill rotWithShape="1">
          <a:blip r:embed="rId2"/>
          <a:srcRect r="2511"/>
          <a:stretch/>
        </p:blipFill>
        <p:spPr>
          <a:xfrm>
            <a:off x="20" y="2872"/>
            <a:ext cx="12191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3" name="Content Placeholder 2">
            <a:extLst>
              <a:ext uri="{FF2B5EF4-FFF2-40B4-BE49-F238E27FC236}">
                <a16:creationId xmlns:a16="http://schemas.microsoft.com/office/drawing/2014/main" id="{9D077FC6-DA19-9147-8F2E-F568FE972A10}"/>
              </a:ext>
            </a:extLst>
          </p:cNvPr>
          <p:cNvSpPr>
            <a:spLocks noGrp="1"/>
          </p:cNvSpPr>
          <p:nvPr>
            <p:ph idx="1"/>
          </p:nvPr>
        </p:nvSpPr>
        <p:spPr>
          <a:xfrm>
            <a:off x="6226706" y="4767660"/>
            <a:ext cx="5173613" cy="1770300"/>
          </a:xfrm>
        </p:spPr>
        <p:txBody>
          <a:bodyPr anchor="ctr">
            <a:normAutofit/>
          </a:bodyPr>
          <a:lstStyle/>
          <a:p>
            <a:r>
              <a:rPr lang="en-US" sz="1800" dirty="0"/>
              <a:t>Refers to the set of organizations that make, enforce, and administer collective public decisions for a society.</a:t>
            </a:r>
          </a:p>
        </p:txBody>
      </p:sp>
    </p:spTree>
    <p:extLst>
      <p:ext uri="{BB962C8B-B14F-4D97-AF65-F5344CB8AC3E}">
        <p14:creationId xmlns:p14="http://schemas.microsoft.com/office/powerpoint/2010/main" val="85480829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1C1B5E-3287-474B-9D1E-DEEE3DAF9FEA}"/>
              </a:ext>
            </a:extLst>
          </p:cNvPr>
          <p:cNvSpPr>
            <a:spLocks noGrp="1"/>
          </p:cNvSpPr>
          <p:nvPr>
            <p:ph type="title"/>
          </p:nvPr>
        </p:nvSpPr>
        <p:spPr>
          <a:xfrm>
            <a:off x="838200" y="557188"/>
            <a:ext cx="10515600" cy="1133499"/>
          </a:xfrm>
        </p:spPr>
        <p:txBody>
          <a:bodyPr>
            <a:normAutofit/>
          </a:bodyPr>
          <a:lstStyle/>
          <a:p>
            <a:pPr algn="ctr"/>
            <a:r>
              <a:rPr lang="en-US" sz="5200" dirty="0"/>
              <a:t>Types of Government Power</a:t>
            </a:r>
          </a:p>
        </p:txBody>
      </p:sp>
      <p:graphicFrame>
        <p:nvGraphicFramePr>
          <p:cNvPr id="5" name="Content Placeholder 2">
            <a:extLst>
              <a:ext uri="{FF2B5EF4-FFF2-40B4-BE49-F238E27FC236}">
                <a16:creationId xmlns:a16="http://schemas.microsoft.com/office/drawing/2014/main" id="{65573975-072D-41B9-AAC4-0EBE79CEDF8A}"/>
              </a:ext>
            </a:extLst>
          </p:cNvPr>
          <p:cNvGraphicFramePr>
            <a:graphicFrameLocks noGrp="1"/>
          </p:cNvGraphicFramePr>
          <p:nvPr>
            <p:ph idx="1"/>
            <p:extLst>
              <p:ext uri="{D42A27DB-BD31-4B8C-83A1-F6EECF244321}">
                <p14:modId xmlns:p14="http://schemas.microsoft.com/office/powerpoint/2010/main" val="353615410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1841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7598E1-B138-6A43-B51B-224E9B93B862}"/>
              </a:ext>
            </a:extLst>
          </p:cNvPr>
          <p:cNvSpPr>
            <a:spLocks noGrp="1"/>
          </p:cNvSpPr>
          <p:nvPr>
            <p:ph type="title"/>
          </p:nvPr>
        </p:nvSpPr>
        <p:spPr>
          <a:xfrm>
            <a:off x="1115568" y="548640"/>
            <a:ext cx="10168128" cy="1179576"/>
          </a:xfrm>
        </p:spPr>
        <p:txBody>
          <a:bodyPr>
            <a:normAutofit/>
          </a:bodyPr>
          <a:lstStyle/>
          <a:p>
            <a:r>
              <a:rPr lang="en-US" sz="4000"/>
              <a:t>Power &amp; Government</a:t>
            </a:r>
            <a:endParaRPr lang="en-US" sz="4000" dirty="0"/>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Content Placeholder 2">
            <a:extLst>
              <a:ext uri="{FF2B5EF4-FFF2-40B4-BE49-F238E27FC236}">
                <a16:creationId xmlns:a16="http://schemas.microsoft.com/office/drawing/2014/main" id="{038BB170-42BB-7D48-99D6-19057C4B5D27}"/>
              </a:ext>
            </a:extLst>
          </p:cNvPr>
          <p:cNvSpPr>
            <a:spLocks noGrp="1"/>
          </p:cNvSpPr>
          <p:nvPr>
            <p:ph idx="1"/>
          </p:nvPr>
        </p:nvSpPr>
        <p:spPr>
          <a:xfrm>
            <a:off x="1115568" y="2710546"/>
            <a:ext cx="10168128" cy="3695020"/>
          </a:xfrm>
        </p:spPr>
        <p:txBody>
          <a:bodyPr>
            <a:normAutofit fontScale="92500" lnSpcReduction="20000"/>
          </a:bodyPr>
          <a:lstStyle/>
          <a:p>
            <a:pPr marL="0" indent="0">
              <a:buNone/>
            </a:pPr>
            <a:r>
              <a:rPr lang="en-US" b="1" i="1" dirty="0">
                <a:solidFill>
                  <a:schemeClr val="accent6"/>
                </a:solidFill>
              </a:rPr>
              <a:t>Those who control the government make appointments, spend money, extract taxes, enact regulations and generally impose their will on society.</a:t>
            </a:r>
          </a:p>
          <a:p>
            <a:pPr>
              <a:buFontTx/>
              <a:buChar char="-"/>
            </a:pPr>
            <a:r>
              <a:rPr lang="en-US" dirty="0"/>
              <a:t>We are born free (Rousseau)</a:t>
            </a:r>
          </a:p>
          <a:p>
            <a:pPr>
              <a:buFontTx/>
              <a:buChar char="-"/>
            </a:pPr>
            <a:r>
              <a:rPr lang="en-US" dirty="0"/>
              <a:t>We submit to the will of the government (Hobbes)</a:t>
            </a:r>
          </a:p>
          <a:p>
            <a:pPr>
              <a:buFontTx/>
              <a:buChar char="-"/>
            </a:pPr>
            <a:r>
              <a:rPr lang="en-US" dirty="0"/>
              <a:t>We establish the type of government we have (Hobbes)</a:t>
            </a:r>
          </a:p>
          <a:p>
            <a:pPr>
              <a:buFontTx/>
              <a:buChar char="-"/>
            </a:pPr>
            <a:r>
              <a:rPr lang="en-US" dirty="0"/>
              <a:t>We fear our government (Hobbes)</a:t>
            </a:r>
          </a:p>
          <a:p>
            <a:pPr marL="0" indent="0">
              <a:buNone/>
            </a:pPr>
            <a:r>
              <a:rPr lang="en-US" dirty="0"/>
              <a:t>- We are free to disagree with and remove the government (Locke)</a:t>
            </a:r>
          </a:p>
          <a:p>
            <a:pPr marL="0" indent="0">
              <a:buNone/>
            </a:pPr>
            <a:r>
              <a:rPr lang="en-US" dirty="0"/>
              <a:t>- We are afforded rights (Locke)</a:t>
            </a:r>
          </a:p>
        </p:txBody>
      </p:sp>
      <p:pic>
        <p:nvPicPr>
          <p:cNvPr id="5" name="Picture 4" descr="Chart, diagram&#10;&#10;Description automatically generated">
            <a:extLst>
              <a:ext uri="{FF2B5EF4-FFF2-40B4-BE49-F238E27FC236}">
                <a16:creationId xmlns:a16="http://schemas.microsoft.com/office/drawing/2014/main" id="{9EF30DD5-B5EF-394F-8AC1-6AE662093FB3}"/>
              </a:ext>
            </a:extLst>
          </p:cNvPr>
          <p:cNvPicPr>
            <a:picLocks noChangeAspect="1"/>
          </p:cNvPicPr>
          <p:nvPr/>
        </p:nvPicPr>
        <p:blipFill>
          <a:blip r:embed="rId2"/>
          <a:stretch>
            <a:fillRect/>
          </a:stretch>
        </p:blipFill>
        <p:spPr>
          <a:xfrm>
            <a:off x="6455664" y="-7793"/>
            <a:ext cx="5736336" cy="2338542"/>
          </a:xfrm>
          <a:prstGeom prst="rect">
            <a:avLst/>
          </a:prstGeom>
        </p:spPr>
      </p:pic>
    </p:spTree>
    <p:extLst>
      <p:ext uri="{BB962C8B-B14F-4D97-AF65-F5344CB8AC3E}">
        <p14:creationId xmlns:p14="http://schemas.microsoft.com/office/powerpoint/2010/main" val="345656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DD09742C-5475-024E-AC69-922F7B9214F5}"/>
              </a:ext>
            </a:extLst>
          </p:cNvPr>
          <p:cNvSpPr>
            <a:spLocks noGrp="1"/>
          </p:cNvSpPr>
          <p:nvPr>
            <p:ph idx="1"/>
          </p:nvPr>
        </p:nvSpPr>
        <p:spPr>
          <a:xfrm>
            <a:off x="4439633" y="3886201"/>
            <a:ext cx="3312734" cy="1774574"/>
          </a:xfrm>
          <a:noFill/>
        </p:spPr>
        <p:txBody>
          <a:bodyPr vert="horz" lIns="91440" tIns="45720" rIns="91440" bIns="45720" rtlCol="0">
            <a:normAutofit fontScale="92500" lnSpcReduction="10000"/>
          </a:bodyPr>
          <a:lstStyle/>
          <a:p>
            <a:pPr marL="0" indent="0" algn="ctr">
              <a:buNone/>
            </a:pPr>
            <a:r>
              <a:rPr lang="en-US" b="1" kern="1200" dirty="0">
                <a:solidFill>
                  <a:schemeClr val="accent6"/>
                </a:solidFill>
                <a:latin typeface="+mn-lt"/>
                <a:ea typeface="+mn-ea"/>
                <a:cs typeface="+mn-cs"/>
              </a:rPr>
              <a:t>Make a list of the TOP 10 most important things to you. 5 minutes. You will have to share some.</a:t>
            </a:r>
          </a:p>
        </p:txBody>
      </p:sp>
      <p:sp>
        <p:nvSpPr>
          <p:cNvPr id="2" name="Title 1">
            <a:extLst>
              <a:ext uri="{FF2B5EF4-FFF2-40B4-BE49-F238E27FC236}">
                <a16:creationId xmlns:a16="http://schemas.microsoft.com/office/drawing/2014/main" id="{8E06C05A-BD05-DC44-B966-F9449BF837B1}"/>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dirty="0">
                <a:solidFill>
                  <a:srgbClr val="080808"/>
                </a:solidFill>
                <a:latin typeface="+mj-lt"/>
                <a:ea typeface="+mj-ea"/>
                <a:cs typeface="+mj-cs"/>
              </a:rPr>
              <a:t>Quick Top 10</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0846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DAF798-0496-014B-9FD0-C45031051248}"/>
              </a:ext>
            </a:extLst>
          </p:cNvPr>
          <p:cNvSpPr>
            <a:spLocks noGrp="1"/>
          </p:cNvSpPr>
          <p:nvPr>
            <p:ph type="title"/>
          </p:nvPr>
        </p:nvSpPr>
        <p:spPr>
          <a:xfrm>
            <a:off x="1115568" y="548640"/>
            <a:ext cx="10168128" cy="1179576"/>
          </a:xfrm>
        </p:spPr>
        <p:txBody>
          <a:bodyPr>
            <a:normAutofit/>
          </a:bodyPr>
          <a:lstStyle/>
          <a:p>
            <a:r>
              <a:rPr lang="en-US" sz="4000" dirty="0"/>
              <a:t>What is Politics?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D6EFE7A-A88D-0B47-B6BD-FB92D18C4D67}"/>
              </a:ext>
            </a:extLst>
          </p:cNvPr>
          <p:cNvSpPr>
            <a:spLocks noGrp="1"/>
          </p:cNvSpPr>
          <p:nvPr>
            <p:ph idx="1"/>
          </p:nvPr>
        </p:nvSpPr>
        <p:spPr>
          <a:xfrm>
            <a:off x="1115568" y="2481943"/>
            <a:ext cx="10168128" cy="3695020"/>
          </a:xfrm>
        </p:spPr>
        <p:txBody>
          <a:bodyPr>
            <a:normAutofit/>
          </a:bodyPr>
          <a:lstStyle/>
          <a:p>
            <a:pPr marL="0" indent="0">
              <a:buNone/>
            </a:pPr>
            <a:r>
              <a:rPr lang="en-US" b="1" dirty="0"/>
              <a:t>Politics is the practice of attempting to influence the decisions of a collective to act, or not to act, in a particular manner. </a:t>
            </a:r>
          </a:p>
          <a:p>
            <a:r>
              <a:rPr lang="en-US" b="1" dirty="0">
                <a:solidFill>
                  <a:schemeClr val="accent6"/>
                </a:solidFill>
              </a:rPr>
              <a:t>How many of your Top 10 do you think are influenced by politics?</a:t>
            </a:r>
          </a:p>
        </p:txBody>
      </p:sp>
    </p:spTree>
    <p:extLst>
      <p:ext uri="{BB962C8B-B14F-4D97-AF65-F5344CB8AC3E}">
        <p14:creationId xmlns:p14="http://schemas.microsoft.com/office/powerpoint/2010/main" val="227324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1DFD3-FC04-9E44-B165-BD95A7713549}"/>
              </a:ext>
            </a:extLst>
          </p:cNvPr>
          <p:cNvSpPr>
            <a:spLocks noGrp="1"/>
          </p:cNvSpPr>
          <p:nvPr>
            <p:ph type="title"/>
          </p:nvPr>
        </p:nvSpPr>
        <p:spPr>
          <a:xfrm>
            <a:off x="1452656" y="1444741"/>
            <a:ext cx="9357865" cy="1041901"/>
          </a:xfrm>
        </p:spPr>
        <p:txBody>
          <a:bodyPr>
            <a:normAutofit/>
          </a:bodyPr>
          <a:lstStyle/>
          <a:p>
            <a:r>
              <a:rPr lang="en-US" sz="4000" dirty="0"/>
              <a:t>What is Ethics? – Videos on Website!</a:t>
            </a:r>
          </a:p>
        </p:txBody>
      </p:sp>
      <p:sp>
        <p:nvSpPr>
          <p:cNvPr id="4" name="Content Placeholder 3">
            <a:extLst>
              <a:ext uri="{FF2B5EF4-FFF2-40B4-BE49-F238E27FC236}">
                <a16:creationId xmlns:a16="http://schemas.microsoft.com/office/drawing/2014/main" id="{CFB054C0-729A-3143-AFAA-6097874AC20B}"/>
              </a:ext>
            </a:extLst>
          </p:cNvPr>
          <p:cNvSpPr>
            <a:spLocks noGrp="1"/>
          </p:cNvSpPr>
          <p:nvPr>
            <p:ph sz="half" idx="1"/>
          </p:nvPr>
        </p:nvSpPr>
        <p:spPr>
          <a:xfrm>
            <a:off x="1452656" y="2701427"/>
            <a:ext cx="4483324" cy="2699968"/>
          </a:xfrm>
        </p:spPr>
        <p:txBody>
          <a:bodyPr>
            <a:normAutofit lnSpcReduction="10000"/>
          </a:bodyPr>
          <a:lstStyle/>
          <a:p>
            <a:r>
              <a:rPr lang="en-US" b="1" dirty="0"/>
              <a:t>Consequentialist: </a:t>
            </a:r>
            <a:r>
              <a:rPr lang="en-US" dirty="0"/>
              <a:t>One ought perform the action that produces the best consequences. But for who? Themselves (Egoist)? Society (Utilitarian)?</a:t>
            </a:r>
          </a:p>
        </p:txBody>
      </p:sp>
      <p:sp>
        <p:nvSpPr>
          <p:cNvPr id="5" name="Content Placeholder 4">
            <a:extLst>
              <a:ext uri="{FF2B5EF4-FFF2-40B4-BE49-F238E27FC236}">
                <a16:creationId xmlns:a16="http://schemas.microsoft.com/office/drawing/2014/main" id="{7AE19C11-E13E-724B-9168-A92327799F94}"/>
              </a:ext>
            </a:extLst>
          </p:cNvPr>
          <p:cNvSpPr>
            <a:spLocks noGrp="1"/>
          </p:cNvSpPr>
          <p:nvPr>
            <p:ph sz="half" idx="2"/>
          </p:nvPr>
        </p:nvSpPr>
        <p:spPr>
          <a:xfrm>
            <a:off x="6256020" y="2701427"/>
            <a:ext cx="4554501" cy="2699968"/>
          </a:xfrm>
        </p:spPr>
        <p:txBody>
          <a:bodyPr>
            <a:normAutofit lnSpcReduction="10000"/>
          </a:bodyPr>
          <a:lstStyle/>
          <a:p>
            <a:r>
              <a:rPr lang="en-US" b="1" dirty="0"/>
              <a:t>Non – Consequentialist: </a:t>
            </a:r>
            <a:r>
              <a:rPr lang="en-US" dirty="0"/>
              <a:t>One should perform the action that is the right action in and of itself (because it is the ‘right’ thing to do) based on criteria. Kant?</a:t>
            </a:r>
          </a:p>
        </p:txBody>
      </p:sp>
    </p:spTree>
    <p:extLst>
      <p:ext uri="{BB962C8B-B14F-4D97-AF65-F5344CB8AC3E}">
        <p14:creationId xmlns:p14="http://schemas.microsoft.com/office/powerpoint/2010/main" val="348291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C7FF99-39CE-5F4C-B410-3CDF5AEE0739}"/>
              </a:ext>
            </a:extLst>
          </p:cNvPr>
          <p:cNvSpPr>
            <a:spLocks noGrp="1"/>
          </p:cNvSpPr>
          <p:nvPr>
            <p:ph type="title"/>
          </p:nvPr>
        </p:nvSpPr>
        <p:spPr>
          <a:xfrm>
            <a:off x="838200" y="539785"/>
            <a:ext cx="10515600" cy="1325563"/>
          </a:xfrm>
        </p:spPr>
        <p:txBody>
          <a:bodyPr>
            <a:normAutofit/>
          </a:bodyPr>
          <a:lstStyle/>
          <a:p>
            <a:r>
              <a:rPr lang="en-US" dirty="0"/>
              <a:t>Public vs. Private Issues</a:t>
            </a:r>
          </a:p>
        </p:txBody>
      </p:sp>
      <p:sp>
        <p:nvSpPr>
          <p:cNvPr id="4" name="Content Placeholder 3">
            <a:extLst>
              <a:ext uri="{FF2B5EF4-FFF2-40B4-BE49-F238E27FC236}">
                <a16:creationId xmlns:a16="http://schemas.microsoft.com/office/drawing/2014/main" id="{656D5AF6-B30A-8142-993E-CB273482D57C}"/>
              </a:ext>
            </a:extLst>
          </p:cNvPr>
          <p:cNvSpPr>
            <a:spLocks noGrp="1"/>
          </p:cNvSpPr>
          <p:nvPr>
            <p:ph sz="half" idx="1"/>
          </p:nvPr>
        </p:nvSpPr>
        <p:spPr>
          <a:xfrm>
            <a:off x="739902" y="2639519"/>
            <a:ext cx="5097780" cy="1929841"/>
          </a:xfrm>
        </p:spPr>
        <p:txBody>
          <a:bodyPr>
            <a:normAutofit/>
          </a:bodyPr>
          <a:lstStyle/>
          <a:p>
            <a:r>
              <a:rPr lang="en-US" sz="2400" dirty="0">
                <a:solidFill>
                  <a:schemeClr val="accent6"/>
                </a:solidFill>
              </a:rPr>
              <a:t>Private</a:t>
            </a:r>
            <a:r>
              <a:rPr lang="en-US" sz="2400" dirty="0"/>
              <a:t> issues are resolved in private or voluntary sectors, also known as civil society</a:t>
            </a:r>
          </a:p>
        </p:txBody>
      </p:sp>
      <p:sp>
        <p:nvSpPr>
          <p:cNvPr id="5" name="Content Placeholder 4">
            <a:extLst>
              <a:ext uri="{FF2B5EF4-FFF2-40B4-BE49-F238E27FC236}">
                <a16:creationId xmlns:a16="http://schemas.microsoft.com/office/drawing/2014/main" id="{FF24E2B9-FCCF-4543-92B7-8C30653B4AFB}"/>
              </a:ext>
            </a:extLst>
          </p:cNvPr>
          <p:cNvSpPr>
            <a:spLocks noGrp="1"/>
          </p:cNvSpPr>
          <p:nvPr>
            <p:ph sz="half" idx="2"/>
          </p:nvPr>
        </p:nvSpPr>
        <p:spPr>
          <a:xfrm>
            <a:off x="6256018" y="2639518"/>
            <a:ext cx="5097780" cy="2707980"/>
          </a:xfrm>
        </p:spPr>
        <p:txBody>
          <a:bodyPr>
            <a:normAutofit/>
          </a:bodyPr>
          <a:lstStyle/>
          <a:p>
            <a:r>
              <a:rPr lang="en-US" sz="2400" dirty="0">
                <a:solidFill>
                  <a:schemeClr val="accent6"/>
                </a:solidFill>
              </a:rPr>
              <a:t>Public</a:t>
            </a:r>
            <a:r>
              <a:rPr lang="en-US" sz="2400" dirty="0"/>
              <a:t> issues necessitate that governments be involved or that government should take or should not take action on the issue.</a:t>
            </a:r>
          </a:p>
        </p:txBody>
      </p:sp>
      <p:sp>
        <p:nvSpPr>
          <p:cNvPr id="6" name="TextBox 5">
            <a:extLst>
              <a:ext uri="{FF2B5EF4-FFF2-40B4-BE49-F238E27FC236}">
                <a16:creationId xmlns:a16="http://schemas.microsoft.com/office/drawing/2014/main" id="{222FCE0F-C78E-EC4A-A1A2-9CA566A84227}"/>
              </a:ext>
            </a:extLst>
          </p:cNvPr>
          <p:cNvSpPr txBox="1"/>
          <p:nvPr/>
        </p:nvSpPr>
        <p:spPr>
          <a:xfrm>
            <a:off x="838199" y="1591324"/>
            <a:ext cx="10515599" cy="830997"/>
          </a:xfrm>
          <a:prstGeom prst="rect">
            <a:avLst/>
          </a:prstGeom>
          <a:noFill/>
        </p:spPr>
        <p:txBody>
          <a:bodyPr wrap="square" rtlCol="0">
            <a:spAutoFit/>
          </a:bodyPr>
          <a:lstStyle/>
          <a:p>
            <a:pPr algn="ctr">
              <a:spcAft>
                <a:spcPts val="600"/>
              </a:spcAft>
            </a:pPr>
            <a:r>
              <a:rPr lang="en-US" sz="2400" b="1" dirty="0">
                <a:solidFill>
                  <a:schemeClr val="accent6"/>
                </a:solidFill>
              </a:rPr>
              <a:t>Virtually every issues is at least in part political. Think of your Top 10, how many can be influenced at least in part by government?</a:t>
            </a:r>
          </a:p>
        </p:txBody>
      </p:sp>
      <p:sp>
        <p:nvSpPr>
          <p:cNvPr id="7" name="TextBox 6">
            <a:extLst>
              <a:ext uri="{FF2B5EF4-FFF2-40B4-BE49-F238E27FC236}">
                <a16:creationId xmlns:a16="http://schemas.microsoft.com/office/drawing/2014/main" id="{883EF987-55E6-5940-906C-2B190E623144}"/>
              </a:ext>
            </a:extLst>
          </p:cNvPr>
          <p:cNvSpPr txBox="1"/>
          <p:nvPr/>
        </p:nvSpPr>
        <p:spPr>
          <a:xfrm>
            <a:off x="985838" y="5214938"/>
            <a:ext cx="10601325" cy="954107"/>
          </a:xfrm>
          <a:prstGeom prst="rect">
            <a:avLst/>
          </a:prstGeom>
          <a:noFill/>
        </p:spPr>
        <p:txBody>
          <a:bodyPr wrap="square" rtlCol="0">
            <a:spAutoFit/>
          </a:bodyPr>
          <a:lstStyle/>
          <a:p>
            <a:pPr>
              <a:spcAft>
                <a:spcPts val="600"/>
              </a:spcAft>
            </a:pPr>
            <a:r>
              <a:rPr lang="en-US" sz="2800" b="1" dirty="0">
                <a:solidFill>
                  <a:schemeClr val="accent6"/>
                </a:solidFill>
              </a:rPr>
              <a:t>Big Question: </a:t>
            </a:r>
            <a:r>
              <a:rPr lang="en-US" sz="2800" dirty="0"/>
              <a:t>Which issues should the government service and control, and should should it not?</a:t>
            </a:r>
          </a:p>
        </p:txBody>
      </p:sp>
    </p:spTree>
    <p:extLst>
      <p:ext uri="{BB962C8B-B14F-4D97-AF65-F5344CB8AC3E}">
        <p14:creationId xmlns:p14="http://schemas.microsoft.com/office/powerpoint/2010/main" val="238006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B0B62C-0E8F-4347-BF39-88FFAF8CC237}"/>
              </a:ext>
            </a:extLst>
          </p:cNvPr>
          <p:cNvSpPr>
            <a:spLocks noGrp="1"/>
          </p:cNvSpPr>
          <p:nvPr>
            <p:ph type="title"/>
          </p:nvPr>
        </p:nvSpPr>
        <p:spPr>
          <a:xfrm>
            <a:off x="838200" y="668377"/>
            <a:ext cx="10515600" cy="1325563"/>
          </a:xfrm>
        </p:spPr>
        <p:txBody>
          <a:bodyPr>
            <a:normAutofit/>
          </a:bodyPr>
          <a:lstStyle/>
          <a:p>
            <a:r>
              <a:rPr lang="en-US" dirty="0"/>
              <a:t>Beliefs</a:t>
            </a:r>
          </a:p>
        </p:txBody>
      </p:sp>
      <p:sp>
        <p:nvSpPr>
          <p:cNvPr id="3" name="Content Placeholder 2">
            <a:extLst>
              <a:ext uri="{FF2B5EF4-FFF2-40B4-BE49-F238E27FC236}">
                <a16:creationId xmlns:a16="http://schemas.microsoft.com/office/drawing/2014/main" id="{C5F87306-B463-A747-9626-36F8CACC2C3B}"/>
              </a:ext>
            </a:extLst>
          </p:cNvPr>
          <p:cNvSpPr>
            <a:spLocks noGrp="1"/>
          </p:cNvSpPr>
          <p:nvPr>
            <p:ph sz="half" idx="1"/>
          </p:nvPr>
        </p:nvSpPr>
        <p:spPr>
          <a:xfrm>
            <a:off x="838200" y="2177456"/>
            <a:ext cx="5097780" cy="722907"/>
          </a:xfrm>
        </p:spPr>
        <p:txBody>
          <a:bodyPr>
            <a:normAutofit fontScale="92500" lnSpcReduction="20000"/>
          </a:bodyPr>
          <a:lstStyle/>
          <a:p>
            <a:r>
              <a:rPr lang="en-US" b="1" dirty="0">
                <a:solidFill>
                  <a:schemeClr val="accent6"/>
                </a:solidFill>
              </a:rPr>
              <a:t>Normative: </a:t>
            </a:r>
            <a:r>
              <a:rPr lang="en-US" dirty="0"/>
              <a:t>How things ought to be.  </a:t>
            </a:r>
          </a:p>
        </p:txBody>
      </p:sp>
      <p:sp>
        <p:nvSpPr>
          <p:cNvPr id="4" name="Content Placeholder 3">
            <a:extLst>
              <a:ext uri="{FF2B5EF4-FFF2-40B4-BE49-F238E27FC236}">
                <a16:creationId xmlns:a16="http://schemas.microsoft.com/office/drawing/2014/main" id="{6BBB449E-345A-984D-8938-AE87077A9B34}"/>
              </a:ext>
            </a:extLst>
          </p:cNvPr>
          <p:cNvSpPr>
            <a:spLocks noGrp="1"/>
          </p:cNvSpPr>
          <p:nvPr>
            <p:ph sz="half" idx="2"/>
          </p:nvPr>
        </p:nvSpPr>
        <p:spPr>
          <a:xfrm>
            <a:off x="6256020" y="2177456"/>
            <a:ext cx="5097780" cy="1047328"/>
          </a:xfrm>
        </p:spPr>
        <p:txBody>
          <a:bodyPr>
            <a:normAutofit fontScale="92500" lnSpcReduction="20000"/>
          </a:bodyPr>
          <a:lstStyle/>
          <a:p>
            <a:r>
              <a:rPr lang="en-US" b="1" dirty="0">
                <a:solidFill>
                  <a:schemeClr val="accent6"/>
                </a:solidFill>
              </a:rPr>
              <a:t>Empirical: </a:t>
            </a:r>
            <a:r>
              <a:rPr lang="en-US" dirty="0"/>
              <a:t>How things are.</a:t>
            </a:r>
          </a:p>
        </p:txBody>
      </p:sp>
      <p:sp>
        <p:nvSpPr>
          <p:cNvPr id="5" name="TextBox 4">
            <a:extLst>
              <a:ext uri="{FF2B5EF4-FFF2-40B4-BE49-F238E27FC236}">
                <a16:creationId xmlns:a16="http://schemas.microsoft.com/office/drawing/2014/main" id="{E1406185-2025-894B-9001-5CDF6CCD12C9}"/>
              </a:ext>
            </a:extLst>
          </p:cNvPr>
          <p:cNvSpPr txBox="1"/>
          <p:nvPr/>
        </p:nvSpPr>
        <p:spPr>
          <a:xfrm>
            <a:off x="485774" y="3633216"/>
            <a:ext cx="11201401" cy="1200329"/>
          </a:xfrm>
          <a:prstGeom prst="rect">
            <a:avLst/>
          </a:prstGeom>
          <a:noFill/>
        </p:spPr>
        <p:txBody>
          <a:bodyPr wrap="square" rtlCol="0">
            <a:spAutoFit/>
          </a:bodyPr>
          <a:lstStyle/>
          <a:p>
            <a:pPr>
              <a:spcAft>
                <a:spcPts val="600"/>
              </a:spcAft>
            </a:pPr>
            <a:r>
              <a:rPr lang="en-US" sz="2400" b="1" dirty="0">
                <a:solidFill>
                  <a:schemeClr val="accent6"/>
                </a:solidFill>
              </a:rPr>
              <a:t>Ethical/Election Issue #1: </a:t>
            </a:r>
            <a:r>
              <a:rPr lang="en-US" sz="2400" i="1" dirty="0"/>
              <a:t>Should the Canadian government limit greenhouse-gas emissions or should regulations be minimized to attract investment and job growth in the petroleum industry?</a:t>
            </a:r>
          </a:p>
        </p:txBody>
      </p:sp>
    </p:spTree>
    <p:extLst>
      <p:ext uri="{BB962C8B-B14F-4D97-AF65-F5344CB8AC3E}">
        <p14:creationId xmlns:p14="http://schemas.microsoft.com/office/powerpoint/2010/main" val="71856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4CC48D-B525-CD40-BB3E-240E997DF848}"/>
              </a:ext>
            </a:extLst>
          </p:cNvPr>
          <p:cNvSpPr>
            <a:spLocks noGrp="1"/>
          </p:cNvSpPr>
          <p:nvPr>
            <p:ph type="title"/>
          </p:nvPr>
        </p:nvSpPr>
        <p:spPr>
          <a:xfrm>
            <a:off x="838201" y="365125"/>
            <a:ext cx="5251316" cy="1807305"/>
          </a:xfrm>
        </p:spPr>
        <p:txBody>
          <a:bodyPr>
            <a:normAutofit/>
          </a:bodyPr>
          <a:lstStyle/>
          <a:p>
            <a:r>
              <a:rPr lang="en-US" dirty="0"/>
              <a:t>Power</a:t>
            </a:r>
          </a:p>
        </p:txBody>
      </p:sp>
      <p:sp>
        <p:nvSpPr>
          <p:cNvPr id="5" name="Content Placeholder 4">
            <a:extLst>
              <a:ext uri="{FF2B5EF4-FFF2-40B4-BE49-F238E27FC236}">
                <a16:creationId xmlns:a16="http://schemas.microsoft.com/office/drawing/2014/main" id="{2222E855-1192-044A-92EE-84A5ADFE1D08}"/>
              </a:ext>
            </a:extLst>
          </p:cNvPr>
          <p:cNvSpPr>
            <a:spLocks noGrp="1"/>
          </p:cNvSpPr>
          <p:nvPr>
            <p:ph idx="1"/>
          </p:nvPr>
        </p:nvSpPr>
        <p:spPr>
          <a:xfrm>
            <a:off x="838200" y="2333297"/>
            <a:ext cx="4619621" cy="3843666"/>
          </a:xfrm>
        </p:spPr>
        <p:txBody>
          <a:bodyPr>
            <a:normAutofit/>
          </a:bodyPr>
          <a:lstStyle/>
          <a:p>
            <a:r>
              <a:rPr lang="en-US" sz="2400" dirty="0"/>
              <a:t>The ability of one actor to impose its will on another, to get its own way, to do or get what it wants. </a:t>
            </a:r>
          </a:p>
          <a:p>
            <a:r>
              <a:rPr lang="en-US" sz="2400" dirty="0"/>
              <a:t>People are powerless when they have no probability to being able to impost their will (you can’t vote, you have no power for example).</a:t>
            </a:r>
          </a:p>
        </p:txBody>
      </p:sp>
      <p:pic>
        <p:nvPicPr>
          <p:cNvPr id="8" name="Picture 7" descr="A person with a beard&#10;&#10;Description automatically generated with medium confidence">
            <a:extLst>
              <a:ext uri="{FF2B5EF4-FFF2-40B4-BE49-F238E27FC236}">
                <a16:creationId xmlns:a16="http://schemas.microsoft.com/office/drawing/2014/main" id="{9B832D20-AF96-D34A-9BCB-739C825193AC}"/>
              </a:ext>
            </a:extLst>
          </p:cNvPr>
          <p:cNvPicPr>
            <a:picLocks noChangeAspect="1"/>
          </p:cNvPicPr>
          <p:nvPr/>
        </p:nvPicPr>
        <p:blipFill rotWithShape="1">
          <a:blip r:embed="rId2"/>
          <a:srcRect r="-2" b="1603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05AF735E-AFF1-C84C-8279-66EE57207B3D}"/>
              </a:ext>
            </a:extLst>
          </p:cNvPr>
          <p:cNvSpPr txBox="1"/>
          <p:nvPr/>
        </p:nvSpPr>
        <p:spPr>
          <a:xfrm>
            <a:off x="7512675" y="5149830"/>
            <a:ext cx="4637657" cy="1708160"/>
          </a:xfrm>
          <a:prstGeom prst="rect">
            <a:avLst/>
          </a:prstGeom>
          <a:noFill/>
        </p:spPr>
        <p:txBody>
          <a:bodyPr wrap="square" rtlCol="0">
            <a:spAutoFit/>
          </a:bodyPr>
          <a:lstStyle/>
          <a:p>
            <a:pPr>
              <a:spcAft>
                <a:spcPts val="600"/>
              </a:spcAft>
            </a:pPr>
            <a:r>
              <a:rPr lang="en-US" sz="2100" dirty="0">
                <a:solidFill>
                  <a:schemeClr val="bg1"/>
                </a:solidFill>
              </a:rPr>
              <a:t>German Sociologist Max Weber defined Power as, “…the probability that one actor within a social relationship will be in a position to carry out his own will despite resistance…”</a:t>
            </a:r>
          </a:p>
        </p:txBody>
      </p:sp>
    </p:spTree>
    <p:extLst>
      <p:ext uri="{BB962C8B-B14F-4D97-AF65-F5344CB8AC3E}">
        <p14:creationId xmlns:p14="http://schemas.microsoft.com/office/powerpoint/2010/main" val="12018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280D0B-31C2-A34E-BB79-062864BE3EC0}"/>
              </a:ext>
            </a:extLst>
          </p:cNvPr>
          <p:cNvSpPr>
            <a:spLocks noGrp="1"/>
          </p:cNvSpPr>
          <p:nvPr>
            <p:ph type="title"/>
          </p:nvPr>
        </p:nvSpPr>
        <p:spPr/>
        <p:txBody>
          <a:bodyPr/>
          <a:lstStyle/>
          <a:p>
            <a:r>
              <a:rPr lang="en-US" dirty="0"/>
              <a:t>Two Kinds of Power</a:t>
            </a:r>
          </a:p>
        </p:txBody>
      </p:sp>
      <p:sp>
        <p:nvSpPr>
          <p:cNvPr id="5" name="Content Placeholder 4">
            <a:extLst>
              <a:ext uri="{FF2B5EF4-FFF2-40B4-BE49-F238E27FC236}">
                <a16:creationId xmlns:a16="http://schemas.microsoft.com/office/drawing/2014/main" id="{EEF459D2-6E06-7C41-930E-A26FB251D8E6}"/>
              </a:ext>
            </a:extLst>
          </p:cNvPr>
          <p:cNvSpPr>
            <a:spLocks noGrp="1"/>
          </p:cNvSpPr>
          <p:nvPr>
            <p:ph sz="half" idx="1"/>
          </p:nvPr>
        </p:nvSpPr>
        <p:spPr/>
        <p:txBody>
          <a:bodyPr/>
          <a:lstStyle/>
          <a:p>
            <a:r>
              <a:rPr lang="en-US" dirty="0"/>
              <a:t>Coercion: the agent (person or group of people – agents (</a:t>
            </a:r>
            <a:r>
              <a:rPr lang="en-US" b="1" dirty="0"/>
              <a:t>basic definition there is major debate on this</a:t>
            </a:r>
            <a:r>
              <a:rPr lang="en-US" dirty="0"/>
              <a:t>) are individuals who “</a:t>
            </a:r>
            <a:r>
              <a:rPr lang="en-US" i="1" dirty="0"/>
              <a:t>have the power to act.” </a:t>
            </a:r>
            <a:r>
              <a:rPr lang="en-US" dirty="0"/>
              <a:t>(</a:t>
            </a:r>
            <a:r>
              <a:rPr lang="en-US" dirty="0">
                <a:hlinkClick r:id="rId2"/>
              </a:rPr>
              <a:t>Sandford Encyclopedia of Philosophy</a:t>
            </a:r>
            <a:r>
              <a:rPr lang="en-US" dirty="0"/>
              <a:t>) is able to impose its will on others by using or threatening physical force or other punishment; essentially using fear.</a:t>
            </a:r>
          </a:p>
        </p:txBody>
      </p:sp>
      <p:sp>
        <p:nvSpPr>
          <p:cNvPr id="6" name="Content Placeholder 5">
            <a:extLst>
              <a:ext uri="{FF2B5EF4-FFF2-40B4-BE49-F238E27FC236}">
                <a16:creationId xmlns:a16="http://schemas.microsoft.com/office/drawing/2014/main" id="{C5045528-4E0F-1B4D-9E6D-BBDB37A5AE76}"/>
              </a:ext>
            </a:extLst>
          </p:cNvPr>
          <p:cNvSpPr>
            <a:spLocks noGrp="1"/>
          </p:cNvSpPr>
          <p:nvPr>
            <p:ph sz="half" idx="2"/>
          </p:nvPr>
        </p:nvSpPr>
        <p:spPr/>
        <p:txBody>
          <a:bodyPr/>
          <a:lstStyle/>
          <a:p>
            <a:r>
              <a:rPr lang="en-US" dirty="0"/>
              <a:t>Authority: power based on legitimacy. Agent can impose its will on another because the subject regards the decision – maker as having a right to make such a decision. </a:t>
            </a:r>
            <a:r>
              <a:rPr lang="en-US" i="1" dirty="0">
                <a:solidFill>
                  <a:schemeClr val="accent6"/>
                </a:solidFill>
              </a:rPr>
              <a:t>i.e. your coach tells you to run so you run.</a:t>
            </a:r>
          </a:p>
        </p:txBody>
      </p:sp>
    </p:spTree>
    <p:extLst>
      <p:ext uri="{BB962C8B-B14F-4D97-AF65-F5344CB8AC3E}">
        <p14:creationId xmlns:p14="http://schemas.microsoft.com/office/powerpoint/2010/main" val="1524715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D5A052-5C75-D946-97E5-C0BF99DA6705}"/>
              </a:ext>
            </a:extLst>
          </p:cNvPr>
          <p:cNvSpPr>
            <a:spLocks noGrp="1"/>
          </p:cNvSpPr>
          <p:nvPr>
            <p:ph type="title"/>
          </p:nvPr>
        </p:nvSpPr>
        <p:spPr>
          <a:xfrm>
            <a:off x="126732" y="365125"/>
            <a:ext cx="5962785" cy="1807305"/>
          </a:xfrm>
        </p:spPr>
        <p:txBody>
          <a:bodyPr>
            <a:normAutofit/>
          </a:bodyPr>
          <a:lstStyle/>
          <a:p>
            <a:r>
              <a:rPr lang="en-US" b="1" dirty="0"/>
              <a:t>Jean Jacques Rousseau</a:t>
            </a:r>
          </a:p>
        </p:txBody>
      </p:sp>
      <p:sp>
        <p:nvSpPr>
          <p:cNvPr id="3" name="Content Placeholder 2">
            <a:extLst>
              <a:ext uri="{FF2B5EF4-FFF2-40B4-BE49-F238E27FC236}">
                <a16:creationId xmlns:a16="http://schemas.microsoft.com/office/drawing/2014/main" id="{C783CE56-71D3-F649-AF2D-FD22BE293A40}"/>
              </a:ext>
            </a:extLst>
          </p:cNvPr>
          <p:cNvSpPr>
            <a:spLocks noGrp="1"/>
          </p:cNvSpPr>
          <p:nvPr>
            <p:ph idx="1"/>
          </p:nvPr>
        </p:nvSpPr>
        <p:spPr>
          <a:xfrm>
            <a:off x="126732" y="2333297"/>
            <a:ext cx="6459806" cy="3843666"/>
          </a:xfrm>
        </p:spPr>
        <p:txBody>
          <a:bodyPr>
            <a:normAutofit/>
          </a:bodyPr>
          <a:lstStyle/>
          <a:p>
            <a:pPr marL="0" indent="0">
              <a:buNone/>
            </a:pPr>
            <a:r>
              <a:rPr lang="en-CA" sz="3600" dirty="0"/>
              <a:t>"</a:t>
            </a:r>
            <a:r>
              <a:rPr lang="en-CA" sz="3600" b="1" dirty="0"/>
              <a:t>man is born free, but he is everywhere in chains</a:t>
            </a:r>
            <a:r>
              <a:rPr lang="en-CA" sz="3600" dirty="0"/>
              <a:t>,”</a:t>
            </a:r>
          </a:p>
          <a:p>
            <a:pPr marL="0" indent="0">
              <a:buNone/>
            </a:pPr>
            <a:endParaRPr lang="en-CA" sz="3600" dirty="0"/>
          </a:p>
          <a:p>
            <a:pPr marL="0" indent="0">
              <a:buNone/>
            </a:pPr>
            <a:r>
              <a:rPr lang="en-CA" sz="3600" i="1" dirty="0">
                <a:solidFill>
                  <a:schemeClr val="accent6"/>
                </a:solidFill>
              </a:rPr>
              <a:t>What do you think this might mean?</a:t>
            </a:r>
            <a:endParaRPr lang="en-US" sz="3600" i="1" dirty="0">
              <a:solidFill>
                <a:schemeClr val="accent6"/>
              </a:solidFill>
            </a:endParaRPr>
          </a:p>
        </p:txBody>
      </p:sp>
      <p:pic>
        <p:nvPicPr>
          <p:cNvPr id="5" name="Picture 4" descr="A picture containing clothing, wall, indoor, wearing&#10;&#10;Description automatically generated">
            <a:extLst>
              <a:ext uri="{FF2B5EF4-FFF2-40B4-BE49-F238E27FC236}">
                <a16:creationId xmlns:a16="http://schemas.microsoft.com/office/drawing/2014/main" id="{A373EED8-D6D8-7B44-A1DB-3AD7F7515533}"/>
              </a:ext>
            </a:extLst>
          </p:cNvPr>
          <p:cNvPicPr>
            <a:picLocks noChangeAspect="1"/>
          </p:cNvPicPr>
          <p:nvPr/>
        </p:nvPicPr>
        <p:blipFill rotWithShape="1">
          <a:blip r:embed="rId2"/>
          <a:srcRect l="26666" r="2116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1652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974</Words>
  <Application>Microsoft Macintosh PowerPoint</Application>
  <PresentationFormat>Widescreen</PresentationFormat>
  <Paragraphs>55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Introduction to Politics</vt:lpstr>
      <vt:lpstr>Quick Top 10</vt:lpstr>
      <vt:lpstr>What is Politics?</vt:lpstr>
      <vt:lpstr>What is Ethics? – Videos on Website!</vt:lpstr>
      <vt:lpstr>Public vs. Private Issues</vt:lpstr>
      <vt:lpstr>Beliefs</vt:lpstr>
      <vt:lpstr>Power</vt:lpstr>
      <vt:lpstr>Two Kinds of Power</vt:lpstr>
      <vt:lpstr>Jean Jacques Rousseau</vt:lpstr>
      <vt:lpstr>Hobbes</vt:lpstr>
      <vt:lpstr>On Hobbes: Read and Be Prepared to Discuss</vt:lpstr>
      <vt:lpstr>John Locke</vt:lpstr>
      <vt:lpstr>Government</vt:lpstr>
      <vt:lpstr>Types of Government Power</vt:lpstr>
      <vt:lpstr>Power &amp; Government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Politics</dc:title>
  <dc:creator>Gord Gord</dc:creator>
  <cp:lastModifiedBy>Gord Gord</cp:lastModifiedBy>
  <cp:revision>10</cp:revision>
  <dcterms:created xsi:type="dcterms:W3CDTF">2021-08-16T19:48:08Z</dcterms:created>
  <dcterms:modified xsi:type="dcterms:W3CDTF">2021-08-16T23:45:39Z</dcterms:modified>
</cp:coreProperties>
</file>