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0" r:id="rId6"/>
    <p:sldId id="261" r:id="rId7"/>
    <p:sldId id="262" r:id="rId8"/>
    <p:sldId id="265" r:id="rId9"/>
    <p:sldId id="266" r:id="rId10"/>
    <p:sldId id="267"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0"/>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6FF38-6B38-48F8-8EB1-9D0FFBA4DF4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F66F7FB-771C-4814-8883-E2CAA8B874B7}">
      <dgm:prSet/>
      <dgm:spPr/>
      <dgm:t>
        <a:bodyPr/>
        <a:lstStyle/>
        <a:p>
          <a:r>
            <a:rPr lang="en-US" b="1"/>
            <a:t>Changes in Values </a:t>
          </a:r>
          <a:r>
            <a:rPr lang="en-US"/>
            <a:t>– Society evolves and our feelings change. For example, how we treat, feel about and discuss issues surrounding Indigenous People’s has changed. How society feels about issues changes how the law regulates them. Social attitudes towards the use of marijuana led to its legalization. </a:t>
          </a:r>
        </a:p>
      </dgm:t>
    </dgm:pt>
    <dgm:pt modelId="{BF47AB80-EF97-4DD3-8FDF-88D90A057323}" type="parTrans" cxnId="{E0AEC9A7-1B2A-43EC-B4B9-69914D0FD9D2}">
      <dgm:prSet/>
      <dgm:spPr/>
      <dgm:t>
        <a:bodyPr/>
        <a:lstStyle/>
        <a:p>
          <a:endParaRPr lang="en-US"/>
        </a:p>
      </dgm:t>
    </dgm:pt>
    <dgm:pt modelId="{57C89898-3491-4188-A143-A07AEB15D0F8}" type="sibTrans" cxnId="{E0AEC9A7-1B2A-43EC-B4B9-69914D0FD9D2}">
      <dgm:prSet/>
      <dgm:spPr/>
      <dgm:t>
        <a:bodyPr/>
        <a:lstStyle/>
        <a:p>
          <a:endParaRPr lang="en-US"/>
        </a:p>
      </dgm:t>
    </dgm:pt>
    <dgm:pt modelId="{67DC2291-2AF9-459F-95B5-F54C7C8BEBD4}">
      <dgm:prSet/>
      <dgm:spPr/>
      <dgm:t>
        <a:bodyPr/>
        <a:lstStyle/>
        <a:p>
          <a:r>
            <a:rPr lang="en-US" b="1" dirty="0"/>
            <a:t>National Emergencies </a:t>
          </a:r>
          <a:r>
            <a:rPr lang="en-US" dirty="0"/>
            <a:t>– Covid – 19 caused a national emergency and resulted in mandated lockdowns (provincial matters) and airport / boarder restrictions (federal matters). </a:t>
          </a:r>
        </a:p>
        <a:p>
          <a:r>
            <a:rPr lang="en-US" dirty="0"/>
            <a:t>- Ex: Anti – terrorism Act &amp; Public Safety Act</a:t>
          </a:r>
        </a:p>
      </dgm:t>
    </dgm:pt>
    <dgm:pt modelId="{4E9D86A2-B270-45A4-A5A4-04576FC4F2C7}" type="parTrans" cxnId="{2F911AFE-2C8E-47DA-AD76-61141DA87857}">
      <dgm:prSet/>
      <dgm:spPr/>
      <dgm:t>
        <a:bodyPr/>
        <a:lstStyle/>
        <a:p>
          <a:endParaRPr lang="en-US"/>
        </a:p>
      </dgm:t>
    </dgm:pt>
    <dgm:pt modelId="{24DD9C1C-9B53-47E9-A3F0-780E30BC3633}" type="sibTrans" cxnId="{2F911AFE-2C8E-47DA-AD76-61141DA87857}">
      <dgm:prSet/>
      <dgm:spPr/>
      <dgm:t>
        <a:bodyPr/>
        <a:lstStyle/>
        <a:p>
          <a:endParaRPr lang="en-US"/>
        </a:p>
      </dgm:t>
    </dgm:pt>
    <dgm:pt modelId="{494AAA12-8E27-5A4D-9F56-D53746070081}" type="pres">
      <dgm:prSet presAssocID="{8936FF38-6B38-48F8-8EB1-9D0FFBA4DF4B}" presName="linear" presStyleCnt="0">
        <dgm:presLayoutVars>
          <dgm:animLvl val="lvl"/>
          <dgm:resizeHandles val="exact"/>
        </dgm:presLayoutVars>
      </dgm:prSet>
      <dgm:spPr/>
    </dgm:pt>
    <dgm:pt modelId="{D9FD527C-5908-434E-B644-7BC88E5719C5}" type="pres">
      <dgm:prSet presAssocID="{1F66F7FB-771C-4814-8883-E2CAA8B874B7}" presName="parentText" presStyleLbl="node1" presStyleIdx="0" presStyleCnt="2">
        <dgm:presLayoutVars>
          <dgm:chMax val="0"/>
          <dgm:bulletEnabled val="1"/>
        </dgm:presLayoutVars>
      </dgm:prSet>
      <dgm:spPr/>
    </dgm:pt>
    <dgm:pt modelId="{F76CCA08-656E-F046-8B89-A07E72034E12}" type="pres">
      <dgm:prSet presAssocID="{57C89898-3491-4188-A143-A07AEB15D0F8}" presName="spacer" presStyleCnt="0"/>
      <dgm:spPr/>
    </dgm:pt>
    <dgm:pt modelId="{320B9717-F77F-C640-8F80-34CD224A3871}" type="pres">
      <dgm:prSet presAssocID="{67DC2291-2AF9-459F-95B5-F54C7C8BEBD4}" presName="parentText" presStyleLbl="node1" presStyleIdx="1" presStyleCnt="2">
        <dgm:presLayoutVars>
          <dgm:chMax val="0"/>
          <dgm:bulletEnabled val="1"/>
        </dgm:presLayoutVars>
      </dgm:prSet>
      <dgm:spPr/>
    </dgm:pt>
  </dgm:ptLst>
  <dgm:cxnLst>
    <dgm:cxn modelId="{C14BBB04-9644-CD43-A5F0-CBBFEC0E1541}" type="presOf" srcId="{8936FF38-6B38-48F8-8EB1-9D0FFBA4DF4B}" destId="{494AAA12-8E27-5A4D-9F56-D53746070081}" srcOrd="0" destOrd="0" presId="urn:microsoft.com/office/officeart/2005/8/layout/vList2"/>
    <dgm:cxn modelId="{A97BF572-084F-6045-8E53-44D236B65479}" type="presOf" srcId="{67DC2291-2AF9-459F-95B5-F54C7C8BEBD4}" destId="{320B9717-F77F-C640-8F80-34CD224A3871}" srcOrd="0" destOrd="0" presId="urn:microsoft.com/office/officeart/2005/8/layout/vList2"/>
    <dgm:cxn modelId="{E0AEC9A7-1B2A-43EC-B4B9-69914D0FD9D2}" srcId="{8936FF38-6B38-48F8-8EB1-9D0FFBA4DF4B}" destId="{1F66F7FB-771C-4814-8883-E2CAA8B874B7}" srcOrd="0" destOrd="0" parTransId="{BF47AB80-EF97-4DD3-8FDF-88D90A057323}" sibTransId="{57C89898-3491-4188-A143-A07AEB15D0F8}"/>
    <dgm:cxn modelId="{3CC27FB4-F54E-9648-A58C-5BB13DDFACE1}" type="presOf" srcId="{1F66F7FB-771C-4814-8883-E2CAA8B874B7}" destId="{D9FD527C-5908-434E-B644-7BC88E5719C5}" srcOrd="0" destOrd="0" presId="urn:microsoft.com/office/officeart/2005/8/layout/vList2"/>
    <dgm:cxn modelId="{2F911AFE-2C8E-47DA-AD76-61141DA87857}" srcId="{8936FF38-6B38-48F8-8EB1-9D0FFBA4DF4B}" destId="{67DC2291-2AF9-459F-95B5-F54C7C8BEBD4}" srcOrd="1" destOrd="0" parTransId="{4E9D86A2-B270-45A4-A5A4-04576FC4F2C7}" sibTransId="{24DD9C1C-9B53-47E9-A3F0-780E30BC3633}"/>
    <dgm:cxn modelId="{BC6528AD-7EB0-A144-8A65-F30301C71E29}" type="presParOf" srcId="{494AAA12-8E27-5A4D-9F56-D53746070081}" destId="{D9FD527C-5908-434E-B644-7BC88E5719C5}" srcOrd="0" destOrd="0" presId="urn:microsoft.com/office/officeart/2005/8/layout/vList2"/>
    <dgm:cxn modelId="{BB29B722-BC2C-3346-96CF-EC9376EE3599}" type="presParOf" srcId="{494AAA12-8E27-5A4D-9F56-D53746070081}" destId="{F76CCA08-656E-F046-8B89-A07E72034E12}" srcOrd="1" destOrd="0" presId="urn:microsoft.com/office/officeart/2005/8/layout/vList2"/>
    <dgm:cxn modelId="{F55D8F54-9E12-8A4B-9071-345A241B3079}" type="presParOf" srcId="{494AAA12-8E27-5A4D-9F56-D53746070081}" destId="{320B9717-F77F-C640-8F80-34CD224A387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D527C-5908-434E-B644-7BC88E5719C5}">
      <dsp:nvSpPr>
        <dsp:cNvPr id="0" name=""/>
        <dsp:cNvSpPr/>
      </dsp:nvSpPr>
      <dsp:spPr>
        <a:xfrm>
          <a:off x="0" y="144054"/>
          <a:ext cx="6879517" cy="280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Changes in Values </a:t>
          </a:r>
          <a:r>
            <a:rPr lang="en-US" sz="2400" kern="1200"/>
            <a:t>– Society evolves and our feelings change. For example, how we treat, feel about and discuss issues surrounding Indigenous People’s has changed. How society feels about issues changes how the law regulates them. Social attitudes towards the use of marijuana led to its legalization. </a:t>
          </a:r>
        </a:p>
      </dsp:txBody>
      <dsp:txXfrm>
        <a:off x="137075" y="281129"/>
        <a:ext cx="6605367" cy="2533850"/>
      </dsp:txXfrm>
    </dsp:sp>
    <dsp:sp modelId="{320B9717-F77F-C640-8F80-34CD224A3871}">
      <dsp:nvSpPr>
        <dsp:cNvPr id="0" name=""/>
        <dsp:cNvSpPr/>
      </dsp:nvSpPr>
      <dsp:spPr>
        <a:xfrm>
          <a:off x="0" y="3021174"/>
          <a:ext cx="6879517" cy="2808000"/>
        </a:xfrm>
        <a:prstGeom prst="roundRect">
          <a:avLst/>
        </a:prstGeom>
        <a:solidFill>
          <a:schemeClr val="accent2">
            <a:hueOff val="-1515740"/>
            <a:satOff val="-6555"/>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National Emergencies </a:t>
          </a:r>
          <a:r>
            <a:rPr lang="en-US" sz="2400" kern="1200" dirty="0"/>
            <a:t>– Covid – 19 caused a national emergency and resulted in mandated lockdowns (provincial matters) and airport / boarder restrictions (federal matters). </a:t>
          </a:r>
        </a:p>
        <a:p>
          <a:pPr marL="0" lvl="0" indent="0" algn="l" defTabSz="1066800">
            <a:lnSpc>
              <a:spcPct val="90000"/>
            </a:lnSpc>
            <a:spcBef>
              <a:spcPct val="0"/>
            </a:spcBef>
            <a:spcAft>
              <a:spcPct val="35000"/>
            </a:spcAft>
            <a:buNone/>
          </a:pPr>
          <a:r>
            <a:rPr lang="en-US" sz="2400" kern="1200" dirty="0"/>
            <a:t>- Ex: Anti – terrorism Act &amp; Public Safety Act</a:t>
          </a:r>
        </a:p>
      </dsp:txBody>
      <dsp:txXfrm>
        <a:off x="137075" y="3158249"/>
        <a:ext cx="6605367" cy="25338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8/28/22</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9299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8/28/22</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5576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8/28/22</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6716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8/28/22</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3880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8/28/22</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02034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8/28/22</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60860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8/28/22</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51896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8/28/22</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63705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8/28/22</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13651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8/28/22</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99581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8/28/22</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9787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8/28/22</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27688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55FA838A-0E6E-4C88-AD16-9F85F559A8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F776151C-B860-4795-BFFE-F03EA5ED1D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9A6CDA-1F80-461D-8F38-7CB1291434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DB1976-3A6B-4C16-97AC-67C7921865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CA8B170-F785-4124-87F7-3572171AFC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9AF682-A8D7-4472-A839-942C27784F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796E0-2433-4EC2-BC73-AE164D10E3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0062F3-843F-4526-900A-D2E2087935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CB46FC-1F32-4277-859B-CA43B63EC6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8221B7-2F05-4B1C-86FD-19584DC95D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AF832F-AB88-42C7-B2F7-4BF3659A5F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BC4C10-0437-44D7-9B16-5D65CBDE5B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3635B49-FBB3-46C2-9DF8-CF0075EE3C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6703F5-894D-4289-97F5-E57DD4092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005768-6A84-42F3-B812-F73EFC6A34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764DCF-F546-4CF1-AD5D-48FC346319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4A8437-E10D-4D18-8C3F-DA4A6CF4F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16393C-72E3-4119-8F85-2BE2F3335F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E950CD-0BA2-4E8E-8A28-238F5A128D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4E765B-48B0-4E85-8F07-5A919C71D1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B66722-3EF0-4F8A-9DC8-78E0707CB9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AF9B387-70F9-4CAC-A228-6CE60EC3F5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27FA5C8-229C-44FF-B402-6F923E45C9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BC897A-E45F-4C79-AF98-0822C279AC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5AB8DD1-BC74-473C-A3BD-D8FB548B5F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7BBCDF-045D-48C1-A45C-BEEB892B36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3A2613-A9FC-4330-8BF0-AF8AA2A23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06C82F6-F384-4FF8-8C8D-E2E8C4F3E0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1AD9FE-6990-40AF-BA95-B0CB398A44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A32048C-7FE5-4B3D-9FC0-C544A1217D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1D93C9-C94C-4F4C-97DA-01D1AF5E97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1596736-466A-49D2-9B3C-FC567257C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DB537E44-9142-4F0D-A29D-C1409784F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3682052"/>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429D251-6765-F3F7-9DB5-227D85D7EFEB}"/>
              </a:ext>
            </a:extLst>
          </p:cNvPr>
          <p:cNvSpPr>
            <a:spLocks noGrp="1"/>
          </p:cNvSpPr>
          <p:nvPr>
            <p:ph type="ctrTitle"/>
          </p:nvPr>
        </p:nvSpPr>
        <p:spPr>
          <a:xfrm>
            <a:off x="691078" y="3439314"/>
            <a:ext cx="10809844" cy="1608021"/>
          </a:xfrm>
        </p:spPr>
        <p:txBody>
          <a:bodyPr anchor="t">
            <a:normAutofit/>
          </a:bodyPr>
          <a:lstStyle/>
          <a:p>
            <a:r>
              <a:rPr lang="en-US" dirty="0"/>
              <a:t>Introduction to LAW 12</a:t>
            </a:r>
          </a:p>
        </p:txBody>
      </p:sp>
      <p:sp>
        <p:nvSpPr>
          <p:cNvPr id="3" name="Subtitle 2">
            <a:extLst>
              <a:ext uri="{FF2B5EF4-FFF2-40B4-BE49-F238E27FC236}">
                <a16:creationId xmlns:a16="http://schemas.microsoft.com/office/drawing/2014/main" id="{97272813-13A7-9C3B-EF74-2CF4334AFECA}"/>
              </a:ext>
            </a:extLst>
          </p:cNvPr>
          <p:cNvSpPr>
            <a:spLocks noGrp="1"/>
          </p:cNvSpPr>
          <p:nvPr>
            <p:ph type="subTitle" idx="1"/>
          </p:nvPr>
        </p:nvSpPr>
        <p:spPr>
          <a:xfrm>
            <a:off x="7086744" y="5067957"/>
            <a:ext cx="4414178" cy="1075444"/>
          </a:xfrm>
        </p:spPr>
        <p:txBody>
          <a:bodyPr anchor="b">
            <a:normAutofit/>
          </a:bodyPr>
          <a:lstStyle/>
          <a:p>
            <a:pPr algn="r"/>
            <a:r>
              <a:rPr lang="en-US" dirty="0"/>
              <a:t>A Review From 11 + New Stuff </a:t>
            </a:r>
          </a:p>
        </p:txBody>
      </p:sp>
      <p:pic>
        <p:nvPicPr>
          <p:cNvPr id="4" name="Picture 3" descr="Stone pillars">
            <a:extLst>
              <a:ext uri="{FF2B5EF4-FFF2-40B4-BE49-F238E27FC236}">
                <a16:creationId xmlns:a16="http://schemas.microsoft.com/office/drawing/2014/main" id="{AC9C2348-43C9-E408-7D30-644933791ACC}"/>
              </a:ext>
            </a:extLst>
          </p:cNvPr>
          <p:cNvPicPr>
            <a:picLocks noChangeAspect="1"/>
          </p:cNvPicPr>
          <p:nvPr/>
        </p:nvPicPr>
        <p:blipFill rotWithShape="1">
          <a:blip r:embed="rId2"/>
          <a:srcRect t="24368" b="34634"/>
          <a:stretch/>
        </p:blipFill>
        <p:spPr>
          <a:xfrm>
            <a:off x="-6214" y="10"/>
            <a:ext cx="12214825" cy="3267587"/>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Tree>
    <p:extLst>
      <p:ext uri="{BB962C8B-B14F-4D97-AF65-F5344CB8AC3E}">
        <p14:creationId xmlns:p14="http://schemas.microsoft.com/office/powerpoint/2010/main" val="267902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33DA-CFE9-89D5-04C2-7F8E030C3A18}"/>
              </a:ext>
            </a:extLst>
          </p:cNvPr>
          <p:cNvSpPr>
            <a:spLocks noGrp="1"/>
          </p:cNvSpPr>
          <p:nvPr>
            <p:ph type="title"/>
          </p:nvPr>
        </p:nvSpPr>
        <p:spPr>
          <a:xfrm>
            <a:off x="673944" y="257175"/>
            <a:ext cx="10325000" cy="1053989"/>
          </a:xfrm>
        </p:spPr>
        <p:txBody>
          <a:bodyPr/>
          <a:lstStyle/>
          <a:p>
            <a:r>
              <a:rPr lang="en-US" dirty="0"/>
              <a:t>Case Citations</a:t>
            </a:r>
          </a:p>
        </p:txBody>
      </p:sp>
      <p:pic>
        <p:nvPicPr>
          <p:cNvPr id="5" name="Content Placeholder 4" descr="Diagram&#10;&#10;Description automatically generated with medium confidence">
            <a:extLst>
              <a:ext uri="{FF2B5EF4-FFF2-40B4-BE49-F238E27FC236}">
                <a16:creationId xmlns:a16="http://schemas.microsoft.com/office/drawing/2014/main" id="{BE8D7106-571A-4163-BDAD-5EC74C244FFD}"/>
              </a:ext>
            </a:extLst>
          </p:cNvPr>
          <p:cNvPicPr>
            <a:picLocks noGrp="1" noChangeAspect="1"/>
          </p:cNvPicPr>
          <p:nvPr>
            <p:ph idx="1"/>
          </p:nvPr>
        </p:nvPicPr>
        <p:blipFill>
          <a:blip r:embed="rId2"/>
          <a:stretch>
            <a:fillRect/>
          </a:stretch>
        </p:blipFill>
        <p:spPr>
          <a:xfrm>
            <a:off x="1671638" y="1311164"/>
            <a:ext cx="8329612" cy="5420960"/>
          </a:xfrm>
        </p:spPr>
      </p:pic>
    </p:spTree>
    <p:extLst>
      <p:ext uri="{BB962C8B-B14F-4D97-AF65-F5344CB8AC3E}">
        <p14:creationId xmlns:p14="http://schemas.microsoft.com/office/powerpoint/2010/main" val="202242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9492-E495-1411-5961-FA748BC39E95}"/>
              </a:ext>
            </a:extLst>
          </p:cNvPr>
          <p:cNvSpPr>
            <a:spLocks noGrp="1"/>
          </p:cNvSpPr>
          <p:nvPr>
            <p:ph type="title"/>
          </p:nvPr>
        </p:nvSpPr>
        <p:spPr/>
        <p:txBody>
          <a:bodyPr/>
          <a:lstStyle/>
          <a:p>
            <a:r>
              <a:rPr lang="en-US" dirty="0"/>
              <a:t>Interest Groups</a:t>
            </a:r>
          </a:p>
        </p:txBody>
      </p:sp>
      <p:sp>
        <p:nvSpPr>
          <p:cNvPr id="3" name="Content Placeholder 2">
            <a:extLst>
              <a:ext uri="{FF2B5EF4-FFF2-40B4-BE49-F238E27FC236}">
                <a16:creationId xmlns:a16="http://schemas.microsoft.com/office/drawing/2014/main" id="{F26B8ED9-BFE5-D977-7220-34AD0598183E}"/>
              </a:ext>
            </a:extLst>
          </p:cNvPr>
          <p:cNvSpPr>
            <a:spLocks noGrp="1"/>
          </p:cNvSpPr>
          <p:nvPr>
            <p:ph idx="1"/>
          </p:nvPr>
        </p:nvSpPr>
        <p:spPr/>
        <p:txBody>
          <a:bodyPr/>
          <a:lstStyle/>
          <a:p>
            <a:r>
              <a:rPr lang="en-CA" dirty="0">
                <a:solidFill>
                  <a:schemeClr val="tx1"/>
                </a:solidFill>
              </a:rPr>
              <a:t>Interest group, also called special interest group, advocacy group, or pressure group. Visit the </a:t>
            </a:r>
            <a:r>
              <a:rPr lang="en-CA" u="sng" dirty="0">
                <a:solidFill>
                  <a:schemeClr val="tx1"/>
                </a:solidFill>
              </a:rPr>
              <a:t>link on our website </a:t>
            </a:r>
            <a:r>
              <a:rPr lang="en-CA" dirty="0">
                <a:solidFill>
                  <a:schemeClr val="tx1"/>
                </a:solidFill>
              </a:rPr>
              <a:t>and choose an interest group. </a:t>
            </a:r>
            <a:r>
              <a:rPr lang="en-CA" i="1" dirty="0">
                <a:solidFill>
                  <a:schemeClr val="accent1"/>
                </a:solidFill>
              </a:rPr>
              <a:t>Do you think they have the best interests for wider society in mind? </a:t>
            </a:r>
            <a:endParaRPr lang="en-US" i="1" dirty="0">
              <a:solidFill>
                <a:schemeClr val="accent1"/>
              </a:solidFill>
            </a:endParaRPr>
          </a:p>
        </p:txBody>
      </p:sp>
    </p:spTree>
    <p:extLst>
      <p:ext uri="{BB962C8B-B14F-4D97-AF65-F5344CB8AC3E}">
        <p14:creationId xmlns:p14="http://schemas.microsoft.com/office/powerpoint/2010/main" val="211703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21B7-8082-6D8F-3D54-F6390541A7C2}"/>
              </a:ext>
            </a:extLst>
          </p:cNvPr>
          <p:cNvSpPr>
            <a:spLocks noGrp="1"/>
          </p:cNvSpPr>
          <p:nvPr>
            <p:ph type="title"/>
          </p:nvPr>
        </p:nvSpPr>
        <p:spPr/>
        <p:txBody>
          <a:bodyPr/>
          <a:lstStyle/>
          <a:p>
            <a:r>
              <a:rPr lang="en-US" dirty="0"/>
              <a:t>Looking at the Past Differently</a:t>
            </a:r>
          </a:p>
        </p:txBody>
      </p:sp>
      <p:sp>
        <p:nvSpPr>
          <p:cNvPr id="3" name="Content Placeholder 2">
            <a:extLst>
              <a:ext uri="{FF2B5EF4-FFF2-40B4-BE49-F238E27FC236}">
                <a16:creationId xmlns:a16="http://schemas.microsoft.com/office/drawing/2014/main" id="{F0B629A8-9CC8-1C47-AE08-C28A610D3E8E}"/>
              </a:ext>
            </a:extLst>
          </p:cNvPr>
          <p:cNvSpPr>
            <a:spLocks noGrp="1"/>
          </p:cNvSpPr>
          <p:nvPr>
            <p:ph idx="1"/>
          </p:nvPr>
        </p:nvSpPr>
        <p:spPr/>
        <p:txBody>
          <a:bodyPr/>
          <a:lstStyle/>
          <a:p>
            <a:pPr marL="0" indent="0">
              <a:buNone/>
            </a:pPr>
            <a:r>
              <a:rPr lang="en-US" b="1" u="sng" dirty="0">
                <a:solidFill>
                  <a:schemeClr val="accent1"/>
                </a:solidFill>
              </a:rPr>
              <a:t>Thinking and Reflecting</a:t>
            </a:r>
          </a:p>
          <a:p>
            <a:r>
              <a:rPr lang="en-US" dirty="0"/>
              <a:t>How do you look at the past differently from your parents? What are some things you feel will change about how we look at the past? How does looking at history determine how we see ourselves in the present?</a:t>
            </a:r>
          </a:p>
        </p:txBody>
      </p:sp>
    </p:spTree>
    <p:extLst>
      <p:ext uri="{BB962C8B-B14F-4D97-AF65-F5344CB8AC3E}">
        <p14:creationId xmlns:p14="http://schemas.microsoft.com/office/powerpoint/2010/main" val="32608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A person standing next to a motorcycle&#10;&#10;Description automatically generated with medium confidence">
            <a:extLst>
              <a:ext uri="{FF2B5EF4-FFF2-40B4-BE49-F238E27FC236}">
                <a16:creationId xmlns:a16="http://schemas.microsoft.com/office/drawing/2014/main" id="{8B9C4001-8AFB-6D8E-B47F-D0618801B22C}"/>
              </a:ext>
            </a:extLst>
          </p:cNvPr>
          <p:cNvPicPr>
            <a:picLocks noChangeAspect="1"/>
          </p:cNvPicPr>
          <p:nvPr/>
        </p:nvPicPr>
        <p:blipFill rotWithShape="1">
          <a:blip r:embed="rId2"/>
          <a:srcRect l="11616" r="14239" b="2"/>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2" name="Title 1">
            <a:extLst>
              <a:ext uri="{FF2B5EF4-FFF2-40B4-BE49-F238E27FC236}">
                <a16:creationId xmlns:a16="http://schemas.microsoft.com/office/drawing/2014/main" id="{C67DB0DB-0455-7FE8-649B-908E84A31470}"/>
              </a:ext>
            </a:extLst>
          </p:cNvPr>
          <p:cNvSpPr>
            <a:spLocks noGrp="1"/>
          </p:cNvSpPr>
          <p:nvPr>
            <p:ph type="title"/>
          </p:nvPr>
        </p:nvSpPr>
        <p:spPr>
          <a:xfrm>
            <a:off x="691079" y="725951"/>
            <a:ext cx="4927425" cy="1938525"/>
          </a:xfrm>
        </p:spPr>
        <p:txBody>
          <a:bodyPr>
            <a:normAutofit/>
          </a:bodyPr>
          <a:lstStyle/>
          <a:p>
            <a:pPr>
              <a:lnSpc>
                <a:spcPct val="90000"/>
              </a:lnSpc>
            </a:pPr>
            <a:r>
              <a:rPr lang="en-US" dirty="0"/>
              <a:t>There Should Be A Law For / Against That</a:t>
            </a:r>
            <a:endParaRPr lang="en-US"/>
          </a:p>
        </p:txBody>
      </p:sp>
      <p:sp>
        <p:nvSpPr>
          <p:cNvPr id="3" name="Content Placeholder 2">
            <a:extLst>
              <a:ext uri="{FF2B5EF4-FFF2-40B4-BE49-F238E27FC236}">
                <a16:creationId xmlns:a16="http://schemas.microsoft.com/office/drawing/2014/main" id="{B30BB713-80AC-116D-3CD1-C0B460989B89}"/>
              </a:ext>
            </a:extLst>
          </p:cNvPr>
          <p:cNvSpPr>
            <a:spLocks noGrp="1"/>
          </p:cNvSpPr>
          <p:nvPr>
            <p:ph idx="1"/>
          </p:nvPr>
        </p:nvSpPr>
        <p:spPr>
          <a:xfrm>
            <a:off x="691079" y="2886116"/>
            <a:ext cx="4927425" cy="3245931"/>
          </a:xfrm>
        </p:spPr>
        <p:txBody>
          <a:bodyPr>
            <a:normAutofit/>
          </a:bodyPr>
          <a:lstStyle/>
          <a:p>
            <a:r>
              <a:rPr lang="en-US" dirty="0"/>
              <a:t>Often we hear people say this. What are some examples that you can think of whereby someone might say this (they don’t have to and often are not actual legal matters).</a:t>
            </a:r>
          </a:p>
        </p:txBody>
      </p:sp>
    </p:spTree>
    <p:extLst>
      <p:ext uri="{BB962C8B-B14F-4D97-AF65-F5344CB8AC3E}">
        <p14:creationId xmlns:p14="http://schemas.microsoft.com/office/powerpoint/2010/main" val="78658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07134A1-6E23-4417-8A0E-6B7013EE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48A25454-0DC9-46B6-B384-D91E12BADD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9" name="Straight Connector 58">
              <a:extLst>
                <a:ext uri="{FF2B5EF4-FFF2-40B4-BE49-F238E27FC236}">
                  <a16:creationId xmlns:a16="http://schemas.microsoft.com/office/drawing/2014/main" id="{4F414637-7E01-4526-8150-3CD7567A7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50218B2-D57E-446B-989C-1762F2F29A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699E4D3-348D-4104-9BEB-8DEDBB2471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BC8F865-086C-4425-BE52-3809C31218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90F2888-14CA-416E-8FEC-95DE5491CF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1C00D1C-7471-42E1-9EFD-B98A7833BC7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282C300-D058-460C-9163-5591008757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3344294-474A-4890-A2FF-4BCA2D9C03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4666E3F-61F1-4C4A-9039-B5595C1E3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F2DE1DA-0012-4917-955B-64079390C1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CDA7450-77F1-4AA0-B4E8-AAF677E682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3E4AECA-460E-4B7B-8F4D-81144A153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14A404F-84D0-4665-9006-25D2977B3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7C8B78C-183B-4E78-8C61-4A5E69ABD2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8B739F6-7B26-4C60-97BB-589CDD78BC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75D0C90-6AF4-4D07-83BD-AFFB6932F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F428431-B9C8-4C3B-813D-0E699E07CF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425A4C9-444C-465B-9A62-D2C3397C61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E3FFD67-A463-42E0-A7EB-8592FB78A01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445C4B0-FF3F-41BC-8B4A-3941687E8A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8FF16FB-F344-403A-BD66-3BFFAEC8D9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274B9A6-4845-4552-8A5E-293C01D592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B17A3E2-0561-4C5B-897B-B57DE7CEB9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AD6CFA0-2BC8-4D6B-834C-FED765DB5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DAB0D9F-0B59-4CC4-8691-093234E462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E3A5D38-D8B2-4BA5-8182-0F4F18CC53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EF29FE6-30F8-41BA-95AF-F7AB418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DCE1658-0A2F-4B34-B153-0173D1E759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EDDFEB6-C41E-4F92-B21F-15FE0CDB6E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32C260E-1203-483F-ADA6-D36C101C0F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696FB77-0CE6-4C13-B9FB-1518F19209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91" name="Flowchart: Document 90">
            <a:extLst>
              <a:ext uri="{FF2B5EF4-FFF2-40B4-BE49-F238E27FC236}">
                <a16:creationId xmlns:a16="http://schemas.microsoft.com/office/drawing/2014/main" id="{485F3864-E416-439F-893D-ADD4B8E84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491298"/>
          </a:xfrm>
          <a:prstGeom prst="flowChartDocumen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coin&#10;&#10;Description automatically generated with medium confidence">
            <a:extLst>
              <a:ext uri="{FF2B5EF4-FFF2-40B4-BE49-F238E27FC236}">
                <a16:creationId xmlns:a16="http://schemas.microsoft.com/office/drawing/2014/main" id="{457A44E2-604D-16BA-EC54-A62870F67A75}"/>
              </a:ext>
            </a:extLst>
          </p:cNvPr>
          <p:cNvPicPr>
            <a:picLocks noChangeAspect="1"/>
          </p:cNvPicPr>
          <p:nvPr/>
        </p:nvPicPr>
        <p:blipFill rotWithShape="1">
          <a:blip r:embed="rId2">
            <a:alphaModFix amt="60000"/>
          </a:blip>
          <a:srcRect t="11639" r="-1" b="18079"/>
          <a:stretch/>
        </p:blipFill>
        <p:spPr>
          <a:xfrm>
            <a:off x="-6331" y="-10603"/>
            <a:ext cx="12188952" cy="6424896"/>
          </a:xfrm>
          <a:custGeom>
            <a:avLst/>
            <a:gdLst/>
            <a:ahLst/>
            <a:cxnLst/>
            <a:rect l="l" t="t" r="r" b="b"/>
            <a:pathLst>
              <a:path w="12205236" h="6424896">
                <a:moveTo>
                  <a:pt x="0" y="0"/>
                </a:moveTo>
                <a:lnTo>
                  <a:pt x="12205236" y="0"/>
                </a:lnTo>
                <a:lnTo>
                  <a:pt x="12205236" y="5218929"/>
                </a:lnTo>
                <a:cubicBezTo>
                  <a:pt x="6290213" y="5218929"/>
                  <a:pt x="6105369" y="7085096"/>
                  <a:pt x="548482" y="6174545"/>
                </a:cubicBezTo>
                <a:lnTo>
                  <a:pt x="0" y="6078725"/>
                </a:lnTo>
                <a:close/>
              </a:path>
            </a:pathLst>
          </a:custGeom>
        </p:spPr>
      </p:pic>
      <p:sp>
        <p:nvSpPr>
          <p:cNvPr id="2" name="Title 1">
            <a:extLst>
              <a:ext uri="{FF2B5EF4-FFF2-40B4-BE49-F238E27FC236}">
                <a16:creationId xmlns:a16="http://schemas.microsoft.com/office/drawing/2014/main" id="{8AD477DF-3648-F437-9C04-31323DD1CF98}"/>
              </a:ext>
            </a:extLst>
          </p:cNvPr>
          <p:cNvSpPr>
            <a:spLocks noGrp="1"/>
          </p:cNvSpPr>
          <p:nvPr>
            <p:ph type="title"/>
          </p:nvPr>
        </p:nvSpPr>
        <p:spPr>
          <a:xfrm>
            <a:off x="691079" y="725951"/>
            <a:ext cx="5897115" cy="4338044"/>
          </a:xfrm>
        </p:spPr>
        <p:txBody>
          <a:bodyPr anchor="t">
            <a:normAutofit/>
          </a:bodyPr>
          <a:lstStyle/>
          <a:p>
            <a:r>
              <a:rPr lang="en-US" dirty="0">
                <a:solidFill>
                  <a:srgbClr val="FFFFFF"/>
                </a:solidFill>
              </a:rPr>
              <a:t>What Actually Causes Laws to Change?</a:t>
            </a:r>
          </a:p>
        </p:txBody>
      </p:sp>
      <p:sp>
        <p:nvSpPr>
          <p:cNvPr id="3" name="Content Placeholder 2">
            <a:extLst>
              <a:ext uri="{FF2B5EF4-FFF2-40B4-BE49-F238E27FC236}">
                <a16:creationId xmlns:a16="http://schemas.microsoft.com/office/drawing/2014/main" id="{69D6CB16-2A2B-733F-D18C-ED33D6E7509A}"/>
              </a:ext>
            </a:extLst>
          </p:cNvPr>
          <p:cNvSpPr>
            <a:spLocks noGrp="1"/>
          </p:cNvSpPr>
          <p:nvPr>
            <p:ph idx="1"/>
          </p:nvPr>
        </p:nvSpPr>
        <p:spPr>
          <a:xfrm>
            <a:off x="6487297" y="720948"/>
            <a:ext cx="5505960" cy="4343047"/>
          </a:xfrm>
        </p:spPr>
        <p:txBody>
          <a:bodyPr anchor="t">
            <a:normAutofit/>
          </a:bodyPr>
          <a:lstStyle/>
          <a:p>
            <a:pPr marL="457200" indent="-457200">
              <a:lnSpc>
                <a:spcPct val="100000"/>
              </a:lnSpc>
              <a:buAutoNum type="arabicPeriod"/>
            </a:pPr>
            <a:r>
              <a:rPr lang="en-US" b="1" dirty="0">
                <a:solidFill>
                  <a:srgbClr val="FFFFFF"/>
                </a:solidFill>
              </a:rPr>
              <a:t>Demographic Change </a:t>
            </a:r>
            <a:r>
              <a:rPr lang="en-US" dirty="0">
                <a:solidFill>
                  <a:srgbClr val="FFFFFF"/>
                </a:solidFill>
              </a:rPr>
              <a:t>– a change in the make up of society.  </a:t>
            </a:r>
            <a:r>
              <a:rPr lang="en-CA" dirty="0">
                <a:solidFill>
                  <a:srgbClr val="FFFFFF"/>
                </a:solidFill>
              </a:rPr>
              <a:t>Demographic analysis is the study of a population-based on factors such as age, race, and sex. Demographic data refers to socioeconomic information expressed statistically, including employment, education, income, marriage rates, birth and death rates, and more. (Investopedia)</a:t>
            </a:r>
            <a:endParaRPr lang="en-US" dirty="0">
              <a:solidFill>
                <a:srgbClr val="FFFFFF"/>
              </a:solidFill>
            </a:endParaRPr>
          </a:p>
          <a:p>
            <a:pPr marL="457200" indent="-457200">
              <a:lnSpc>
                <a:spcPct val="100000"/>
              </a:lnSpc>
              <a:buAutoNum type="arabicPeriod"/>
            </a:pPr>
            <a:r>
              <a:rPr lang="en-US" b="1" dirty="0">
                <a:solidFill>
                  <a:srgbClr val="FFFFFF"/>
                </a:solidFill>
              </a:rPr>
              <a:t>Technological Change </a:t>
            </a:r>
            <a:r>
              <a:rPr lang="en-US" dirty="0">
                <a:solidFill>
                  <a:srgbClr val="FFFFFF"/>
                </a:solidFill>
              </a:rPr>
              <a:t>– A change in available technology. Smart Phones, Surveillance Equipment </a:t>
            </a:r>
          </a:p>
        </p:txBody>
      </p:sp>
    </p:spTree>
    <p:extLst>
      <p:ext uri="{BB962C8B-B14F-4D97-AF65-F5344CB8AC3E}">
        <p14:creationId xmlns:p14="http://schemas.microsoft.com/office/powerpoint/2010/main" val="30362641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D8C68E8-E2CD-11A1-1B75-FDB3E2D203FA}"/>
              </a:ext>
            </a:extLst>
          </p:cNvPr>
          <p:cNvSpPr>
            <a:spLocks noGrp="1"/>
          </p:cNvSpPr>
          <p:nvPr>
            <p:ph type="title"/>
          </p:nvPr>
        </p:nvSpPr>
        <p:spPr>
          <a:xfrm>
            <a:off x="691079" y="725950"/>
            <a:ext cx="3428812" cy="5436630"/>
          </a:xfrm>
        </p:spPr>
        <p:txBody>
          <a:bodyPr anchor="ctr">
            <a:normAutofit/>
          </a:bodyPr>
          <a:lstStyle/>
          <a:p>
            <a:r>
              <a:rPr lang="en-US" sz="4100"/>
              <a:t>Values and National Emergencies</a:t>
            </a:r>
          </a:p>
        </p:txBody>
      </p:sp>
      <p:graphicFrame>
        <p:nvGraphicFramePr>
          <p:cNvPr id="5" name="Content Placeholder 2">
            <a:extLst>
              <a:ext uri="{FF2B5EF4-FFF2-40B4-BE49-F238E27FC236}">
                <a16:creationId xmlns:a16="http://schemas.microsoft.com/office/drawing/2014/main" id="{C79CBF16-8340-D026-2EEC-DA34702FF475}"/>
              </a:ext>
            </a:extLst>
          </p:cNvPr>
          <p:cNvGraphicFramePr>
            <a:graphicFrameLocks noGrp="1"/>
          </p:cNvGraphicFramePr>
          <p:nvPr>
            <p:ph idx="1"/>
            <p:extLst>
              <p:ext uri="{D42A27DB-BD31-4B8C-83A1-F6EECF244321}">
                <p14:modId xmlns:p14="http://schemas.microsoft.com/office/powerpoint/2010/main" val="1386735191"/>
              </p:ext>
            </p:extLst>
          </p:nvPr>
        </p:nvGraphicFramePr>
        <p:xfrm>
          <a:off x="5103282" y="170170"/>
          <a:ext cx="6879517" cy="597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72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65E2-32DD-E286-D7D9-B734BD95817E}"/>
              </a:ext>
            </a:extLst>
          </p:cNvPr>
          <p:cNvSpPr>
            <a:spLocks noGrp="1"/>
          </p:cNvSpPr>
          <p:nvPr>
            <p:ph type="title"/>
          </p:nvPr>
        </p:nvSpPr>
        <p:spPr>
          <a:xfrm>
            <a:off x="691078" y="179529"/>
            <a:ext cx="10312571" cy="1354844"/>
          </a:xfrm>
        </p:spPr>
        <p:txBody>
          <a:bodyPr/>
          <a:lstStyle/>
          <a:p>
            <a:r>
              <a:rPr lang="en-US" dirty="0"/>
              <a:t>Who Has Jurisdiction Over What?</a:t>
            </a:r>
          </a:p>
        </p:txBody>
      </p:sp>
      <p:sp>
        <p:nvSpPr>
          <p:cNvPr id="4" name="Content Placeholder 3">
            <a:extLst>
              <a:ext uri="{FF2B5EF4-FFF2-40B4-BE49-F238E27FC236}">
                <a16:creationId xmlns:a16="http://schemas.microsoft.com/office/drawing/2014/main" id="{884ED0E5-B41C-24EB-E18B-629ED1780251}"/>
              </a:ext>
            </a:extLst>
          </p:cNvPr>
          <p:cNvSpPr>
            <a:spLocks noGrp="1"/>
          </p:cNvSpPr>
          <p:nvPr>
            <p:ph sz="half" idx="1"/>
          </p:nvPr>
        </p:nvSpPr>
        <p:spPr>
          <a:xfrm>
            <a:off x="691078" y="2543551"/>
            <a:ext cx="5009584" cy="3274372"/>
          </a:xfrm>
        </p:spPr>
        <p:txBody>
          <a:bodyPr/>
          <a:lstStyle/>
          <a:p>
            <a:r>
              <a:rPr lang="en-US" dirty="0"/>
              <a:t>Federal</a:t>
            </a:r>
          </a:p>
        </p:txBody>
      </p:sp>
      <p:sp>
        <p:nvSpPr>
          <p:cNvPr id="5" name="Content Placeholder 4">
            <a:extLst>
              <a:ext uri="{FF2B5EF4-FFF2-40B4-BE49-F238E27FC236}">
                <a16:creationId xmlns:a16="http://schemas.microsoft.com/office/drawing/2014/main" id="{FC6BA118-4072-CF2D-9145-D23186364E92}"/>
              </a:ext>
            </a:extLst>
          </p:cNvPr>
          <p:cNvSpPr>
            <a:spLocks noGrp="1"/>
          </p:cNvSpPr>
          <p:nvPr>
            <p:ph sz="half" idx="2"/>
          </p:nvPr>
        </p:nvSpPr>
        <p:spPr>
          <a:xfrm>
            <a:off x="5935075" y="2543551"/>
            <a:ext cx="5068574" cy="3274372"/>
          </a:xfrm>
        </p:spPr>
        <p:txBody>
          <a:bodyPr/>
          <a:lstStyle/>
          <a:p>
            <a:r>
              <a:rPr lang="en-US" dirty="0"/>
              <a:t>Provincial</a:t>
            </a:r>
          </a:p>
        </p:txBody>
      </p:sp>
      <p:sp>
        <p:nvSpPr>
          <p:cNvPr id="6" name="TextBox 5">
            <a:extLst>
              <a:ext uri="{FF2B5EF4-FFF2-40B4-BE49-F238E27FC236}">
                <a16:creationId xmlns:a16="http://schemas.microsoft.com/office/drawing/2014/main" id="{4FA9EBA5-B838-7CA2-C860-AF05C7235741}"/>
              </a:ext>
            </a:extLst>
          </p:cNvPr>
          <p:cNvSpPr txBox="1"/>
          <p:nvPr/>
        </p:nvSpPr>
        <p:spPr>
          <a:xfrm>
            <a:off x="844378" y="1534373"/>
            <a:ext cx="10503243" cy="923330"/>
          </a:xfrm>
          <a:prstGeom prst="rect">
            <a:avLst/>
          </a:prstGeom>
          <a:noFill/>
        </p:spPr>
        <p:txBody>
          <a:bodyPr wrap="square" rtlCol="0">
            <a:spAutoFit/>
          </a:bodyPr>
          <a:lstStyle/>
          <a:p>
            <a:r>
              <a:rPr lang="en-US" dirty="0"/>
              <a:t>Go to our classroom website and visit the link. Look at what the federal government has jurisdiction over and what the provincial government has jurisdiction over. Are there any surprises? We will list some here.</a:t>
            </a:r>
          </a:p>
        </p:txBody>
      </p:sp>
    </p:spTree>
    <p:extLst>
      <p:ext uri="{BB962C8B-B14F-4D97-AF65-F5344CB8AC3E}">
        <p14:creationId xmlns:p14="http://schemas.microsoft.com/office/powerpoint/2010/main" val="228676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41E7D-16A9-DEB4-F6E4-97D36C8B4A20}"/>
              </a:ext>
            </a:extLst>
          </p:cNvPr>
          <p:cNvSpPr>
            <a:spLocks noGrp="1"/>
          </p:cNvSpPr>
          <p:nvPr>
            <p:ph type="title"/>
          </p:nvPr>
        </p:nvSpPr>
        <p:spPr/>
        <p:txBody>
          <a:bodyPr/>
          <a:lstStyle/>
          <a:p>
            <a:r>
              <a:rPr lang="en-US" dirty="0"/>
              <a:t>Reflect:</a:t>
            </a:r>
          </a:p>
        </p:txBody>
      </p:sp>
      <p:sp>
        <p:nvSpPr>
          <p:cNvPr id="6" name="Content Placeholder 5">
            <a:extLst>
              <a:ext uri="{FF2B5EF4-FFF2-40B4-BE49-F238E27FC236}">
                <a16:creationId xmlns:a16="http://schemas.microsoft.com/office/drawing/2014/main" id="{A13DFA5D-08FD-35A0-E376-6D92C92149D3}"/>
              </a:ext>
            </a:extLst>
          </p:cNvPr>
          <p:cNvSpPr>
            <a:spLocks noGrp="1"/>
          </p:cNvSpPr>
          <p:nvPr>
            <p:ph idx="1"/>
          </p:nvPr>
        </p:nvSpPr>
        <p:spPr/>
        <p:txBody>
          <a:bodyPr>
            <a:normAutofit/>
          </a:bodyPr>
          <a:lstStyle/>
          <a:p>
            <a:r>
              <a:rPr lang="en-US" sz="2400" i="1" dirty="0">
                <a:solidFill>
                  <a:schemeClr val="accent1"/>
                </a:solidFill>
              </a:rPr>
              <a:t>How much power should a government have in the face of crisis? Should individual freedoms be limited and if so, to what degree? </a:t>
            </a:r>
          </a:p>
          <a:p>
            <a:pPr marL="0" indent="0">
              <a:buNone/>
            </a:pPr>
            <a:r>
              <a:rPr lang="en-US" sz="2400" dirty="0"/>
              <a:t>Be prepared to share with the group.</a:t>
            </a:r>
          </a:p>
        </p:txBody>
      </p:sp>
    </p:spTree>
    <p:extLst>
      <p:ext uri="{BB962C8B-B14F-4D97-AF65-F5344CB8AC3E}">
        <p14:creationId xmlns:p14="http://schemas.microsoft.com/office/powerpoint/2010/main" val="243781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6DDC-3DEC-49B0-3D30-77FECCEA1CBC}"/>
              </a:ext>
            </a:extLst>
          </p:cNvPr>
          <p:cNvSpPr>
            <a:spLocks noGrp="1"/>
          </p:cNvSpPr>
          <p:nvPr>
            <p:ph type="title"/>
          </p:nvPr>
        </p:nvSpPr>
        <p:spPr/>
        <p:txBody>
          <a:bodyPr/>
          <a:lstStyle/>
          <a:p>
            <a:r>
              <a:rPr lang="en-US" dirty="0"/>
              <a:t>Part 2: Politics and Law</a:t>
            </a:r>
          </a:p>
        </p:txBody>
      </p:sp>
      <p:sp>
        <p:nvSpPr>
          <p:cNvPr id="3" name="Content Placeholder 2">
            <a:extLst>
              <a:ext uri="{FF2B5EF4-FFF2-40B4-BE49-F238E27FC236}">
                <a16:creationId xmlns:a16="http://schemas.microsoft.com/office/drawing/2014/main" id="{E35E76D6-CC5D-3DFB-FD77-E8E23DE3EFFE}"/>
              </a:ext>
            </a:extLst>
          </p:cNvPr>
          <p:cNvSpPr>
            <a:spLocks noGrp="1"/>
          </p:cNvSpPr>
          <p:nvPr>
            <p:ph idx="1"/>
          </p:nvPr>
        </p:nvSpPr>
        <p:spPr/>
        <p:txBody>
          <a:bodyPr>
            <a:normAutofit fontScale="92500" lnSpcReduction="10000"/>
          </a:bodyPr>
          <a:lstStyle/>
          <a:p>
            <a:r>
              <a:rPr lang="en-US" dirty="0"/>
              <a:t>Go to our website and we will watch the </a:t>
            </a:r>
            <a:r>
              <a:rPr lang="en-US" b="1" i="1" dirty="0">
                <a:solidFill>
                  <a:schemeClr val="accent1"/>
                </a:solidFill>
              </a:rPr>
              <a:t>Crash Course History on Democracies</a:t>
            </a:r>
            <a:r>
              <a:rPr lang="en-US" dirty="0"/>
              <a:t>. Answer the following questions. Not all are answered (</a:t>
            </a:r>
            <a:r>
              <a:rPr lang="en-US" i="1" dirty="0"/>
              <a:t>almost none actually</a:t>
            </a:r>
            <a:r>
              <a:rPr lang="en-US" dirty="0"/>
              <a:t>) in the short video.</a:t>
            </a:r>
          </a:p>
          <a:p>
            <a:pPr marL="457200" indent="-457200">
              <a:buAutoNum type="arabicPeriod"/>
            </a:pPr>
            <a:r>
              <a:rPr lang="en-US" dirty="0"/>
              <a:t>What is the modern welfare state?</a:t>
            </a:r>
          </a:p>
          <a:p>
            <a:pPr marL="457200" indent="-457200">
              <a:buAutoNum type="arabicPeriod"/>
            </a:pPr>
            <a:r>
              <a:rPr lang="en-US" dirty="0"/>
              <a:t>Agree or Disagree with the following statement:  “</a:t>
            </a:r>
            <a:r>
              <a:rPr lang="en-US" dirty="0">
                <a:solidFill>
                  <a:schemeClr val="accent1"/>
                </a:solidFill>
              </a:rPr>
              <a:t>Human beings, regrettable though it may be, are inherently vicious and have to be restrained from their viciousness</a:t>
            </a:r>
            <a:r>
              <a:rPr lang="en-US" dirty="0"/>
              <a:t>.”</a:t>
            </a:r>
          </a:p>
          <a:p>
            <a:pPr marL="457200" indent="-457200">
              <a:buFont typeface="Wingdings" panose="05000000000000000000" pitchFamily="2" charset="2"/>
              <a:buAutoNum type="arabicPeriod"/>
            </a:pPr>
            <a:r>
              <a:rPr lang="en-US" dirty="0"/>
              <a:t>What is authoritarian capitalism?</a:t>
            </a:r>
          </a:p>
          <a:p>
            <a:pPr marL="457200" indent="-457200">
              <a:buAutoNum type="arabicPeriod"/>
            </a:pPr>
            <a:r>
              <a:rPr lang="en-US" dirty="0"/>
              <a:t>What are the drawbacks to China’s/Singapore’s style of government?</a:t>
            </a:r>
          </a:p>
          <a:p>
            <a:pPr marL="457200" indent="-457200">
              <a:buAutoNum type="arabicPeriod"/>
            </a:pPr>
            <a:r>
              <a:rPr lang="en-US" dirty="0"/>
              <a:t>What is a representative democracy?</a:t>
            </a:r>
          </a:p>
          <a:p>
            <a:pPr marL="457200" indent="-457200">
              <a:buAutoNum type="arabicPeriod"/>
            </a:pPr>
            <a:r>
              <a:rPr lang="en-US" dirty="0"/>
              <a:t>What is a nation state?</a:t>
            </a:r>
          </a:p>
          <a:p>
            <a:pPr marL="457200" indent="-457200">
              <a:buAutoNum type="arabicPeriod"/>
            </a:pPr>
            <a:endParaRPr lang="en-US" dirty="0"/>
          </a:p>
        </p:txBody>
      </p:sp>
    </p:spTree>
    <p:extLst>
      <p:ext uri="{BB962C8B-B14F-4D97-AF65-F5344CB8AC3E}">
        <p14:creationId xmlns:p14="http://schemas.microsoft.com/office/powerpoint/2010/main" val="35188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EC34-1C9D-9A0A-9549-FEFFEFFD8A04}"/>
              </a:ext>
            </a:extLst>
          </p:cNvPr>
          <p:cNvSpPr>
            <a:spLocks noGrp="1"/>
          </p:cNvSpPr>
          <p:nvPr>
            <p:ph type="title"/>
          </p:nvPr>
        </p:nvSpPr>
        <p:spPr/>
        <p:txBody>
          <a:bodyPr/>
          <a:lstStyle/>
          <a:p>
            <a:r>
              <a:rPr lang="en-US" dirty="0"/>
              <a:t>Rule of Law vs. Rule of Man</a:t>
            </a:r>
          </a:p>
        </p:txBody>
      </p:sp>
      <p:sp>
        <p:nvSpPr>
          <p:cNvPr id="3" name="Content Placeholder 2">
            <a:extLst>
              <a:ext uri="{FF2B5EF4-FFF2-40B4-BE49-F238E27FC236}">
                <a16:creationId xmlns:a16="http://schemas.microsoft.com/office/drawing/2014/main" id="{C20F4486-AF5C-7FD8-BF5D-4BCB18B1AF53}"/>
              </a:ext>
            </a:extLst>
          </p:cNvPr>
          <p:cNvSpPr>
            <a:spLocks noGrp="1"/>
          </p:cNvSpPr>
          <p:nvPr>
            <p:ph idx="1"/>
          </p:nvPr>
        </p:nvSpPr>
        <p:spPr/>
        <p:txBody>
          <a:bodyPr/>
          <a:lstStyle/>
          <a:p>
            <a:r>
              <a:rPr lang="en-US" dirty="0">
                <a:solidFill>
                  <a:schemeClr val="accent1"/>
                </a:solidFill>
              </a:rPr>
              <a:t>Democracy (</a:t>
            </a:r>
            <a:r>
              <a:rPr lang="en-US" dirty="0">
                <a:solidFill>
                  <a:schemeClr val="tx1"/>
                </a:solidFill>
              </a:rPr>
              <a:t>in theory</a:t>
            </a:r>
            <a:r>
              <a:rPr lang="en-US" dirty="0">
                <a:solidFill>
                  <a:schemeClr val="accent1"/>
                </a:solidFill>
              </a:rPr>
              <a:t>) - Rule of law </a:t>
            </a:r>
            <a:r>
              <a:rPr lang="en-US" dirty="0"/>
              <a:t>is a fundamental principal that society is governed by laws applied equally to all persons and that neither any person nor the government is above the law. Laws must be:</a:t>
            </a:r>
          </a:p>
          <a:p>
            <a:pPr>
              <a:buFontTx/>
              <a:buChar char="-"/>
            </a:pPr>
            <a:r>
              <a:rPr lang="en-US" dirty="0"/>
              <a:t>Necessary in an orderly society</a:t>
            </a:r>
          </a:p>
          <a:p>
            <a:pPr>
              <a:buFontTx/>
              <a:buChar char="-"/>
            </a:pPr>
            <a:r>
              <a:rPr lang="en-US" dirty="0"/>
              <a:t>Applies to everyone equally</a:t>
            </a:r>
          </a:p>
          <a:p>
            <a:pPr>
              <a:buFontTx/>
              <a:buChar char="-"/>
            </a:pPr>
            <a:r>
              <a:rPr lang="en-US" dirty="0"/>
              <a:t>A person’s legal rights will not be taken away except in accordance with the law.</a:t>
            </a:r>
          </a:p>
          <a:p>
            <a:r>
              <a:rPr lang="en-US" dirty="0">
                <a:solidFill>
                  <a:schemeClr val="accent1"/>
                </a:solidFill>
              </a:rPr>
              <a:t>Dictatorship - Rule of man  </a:t>
            </a:r>
            <a:r>
              <a:rPr lang="en-US" dirty="0"/>
              <a:t>is when a single individual or group of people enact laws and are not accountable to the laws they make. </a:t>
            </a:r>
          </a:p>
        </p:txBody>
      </p:sp>
    </p:spTree>
    <p:extLst>
      <p:ext uri="{BB962C8B-B14F-4D97-AF65-F5344CB8AC3E}">
        <p14:creationId xmlns:p14="http://schemas.microsoft.com/office/powerpoint/2010/main" val="140448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56FF641-E1B0-59FC-1908-9C2604409C66}"/>
              </a:ext>
            </a:extLst>
          </p:cNvPr>
          <p:cNvSpPr>
            <a:spLocks noGrp="1"/>
          </p:cNvSpPr>
          <p:nvPr>
            <p:ph type="title"/>
          </p:nvPr>
        </p:nvSpPr>
        <p:spPr>
          <a:xfrm>
            <a:off x="691079" y="725952"/>
            <a:ext cx="4038652" cy="1881178"/>
          </a:xfrm>
        </p:spPr>
        <p:txBody>
          <a:bodyPr>
            <a:normAutofit/>
          </a:bodyPr>
          <a:lstStyle/>
          <a:p>
            <a:pPr>
              <a:lnSpc>
                <a:spcPct val="90000"/>
              </a:lnSpc>
            </a:pPr>
            <a:r>
              <a:rPr lang="en-US" sz="4100"/>
              <a:t>Foundation of a Democratic Legal System</a:t>
            </a:r>
          </a:p>
        </p:txBody>
      </p:sp>
      <p:sp>
        <p:nvSpPr>
          <p:cNvPr id="3" name="Content Placeholder 2">
            <a:extLst>
              <a:ext uri="{FF2B5EF4-FFF2-40B4-BE49-F238E27FC236}">
                <a16:creationId xmlns:a16="http://schemas.microsoft.com/office/drawing/2014/main" id="{B46A8F0D-A91C-1BD1-339C-EB35A3D125C9}"/>
              </a:ext>
            </a:extLst>
          </p:cNvPr>
          <p:cNvSpPr>
            <a:spLocks noGrp="1"/>
          </p:cNvSpPr>
          <p:nvPr>
            <p:ph idx="1"/>
          </p:nvPr>
        </p:nvSpPr>
        <p:spPr>
          <a:xfrm>
            <a:off x="691079" y="2886117"/>
            <a:ext cx="4038652" cy="3276824"/>
          </a:xfrm>
        </p:spPr>
        <p:txBody>
          <a:bodyPr>
            <a:normAutofit fontScale="92500" lnSpcReduction="20000"/>
          </a:bodyPr>
          <a:lstStyle/>
          <a:p>
            <a:pPr>
              <a:lnSpc>
                <a:spcPct val="100000"/>
              </a:lnSpc>
            </a:pPr>
            <a:r>
              <a:rPr lang="en-US" sz="1900" dirty="0">
                <a:solidFill>
                  <a:schemeClr val="accent1"/>
                </a:solidFill>
              </a:rPr>
              <a:t>Case Law: </a:t>
            </a:r>
            <a:r>
              <a:rPr lang="en-US" sz="1900" dirty="0"/>
              <a:t>A type of law developed in England that is based on following previous judicial decisions and is common to all the people of a country. </a:t>
            </a:r>
          </a:p>
          <a:p>
            <a:pPr marL="0" indent="0">
              <a:lnSpc>
                <a:spcPct val="100000"/>
              </a:lnSpc>
              <a:buNone/>
            </a:pPr>
            <a:r>
              <a:rPr lang="en-US" sz="1900" b="1" dirty="0"/>
              <a:t>Precedents: </a:t>
            </a:r>
            <a:r>
              <a:rPr lang="en-US" sz="1900" dirty="0"/>
              <a:t>Legal decisions that serve as guides for future laws</a:t>
            </a:r>
          </a:p>
          <a:p>
            <a:pPr>
              <a:lnSpc>
                <a:spcPct val="100000"/>
              </a:lnSpc>
            </a:pPr>
            <a:r>
              <a:rPr lang="en-US" sz="1900" dirty="0">
                <a:solidFill>
                  <a:schemeClr val="accent1"/>
                </a:solidFill>
              </a:rPr>
              <a:t>Statute Law: </a:t>
            </a:r>
            <a:r>
              <a:rPr lang="en-US" sz="1900" dirty="0"/>
              <a:t>Laws passed by legislatures (governments)</a:t>
            </a:r>
          </a:p>
          <a:p>
            <a:pPr>
              <a:lnSpc>
                <a:spcPct val="100000"/>
              </a:lnSpc>
            </a:pPr>
            <a:r>
              <a:rPr lang="en-US" sz="1900" dirty="0">
                <a:solidFill>
                  <a:schemeClr val="accent1"/>
                </a:solidFill>
              </a:rPr>
              <a:t>The Crown: </a:t>
            </a:r>
            <a:r>
              <a:rPr lang="en-US" sz="1900" dirty="0"/>
              <a:t>Lawyer employed by the state to prosecute a criminal offence</a:t>
            </a:r>
          </a:p>
        </p:txBody>
      </p:sp>
      <p:pic>
        <p:nvPicPr>
          <p:cNvPr id="5" name="Picture 4" descr="A picture containing text, indoor&#10;&#10;Description automatically generated">
            <a:extLst>
              <a:ext uri="{FF2B5EF4-FFF2-40B4-BE49-F238E27FC236}">
                <a16:creationId xmlns:a16="http://schemas.microsoft.com/office/drawing/2014/main" id="{62714016-3017-4C21-041D-E50598CD8CE4}"/>
              </a:ext>
            </a:extLst>
          </p:cNvPr>
          <p:cNvPicPr>
            <a:picLocks noChangeAspect="1"/>
          </p:cNvPicPr>
          <p:nvPr/>
        </p:nvPicPr>
        <p:blipFill>
          <a:blip r:embed="rId2"/>
          <a:stretch>
            <a:fillRect/>
          </a:stretch>
        </p:blipFill>
        <p:spPr>
          <a:xfrm>
            <a:off x="5106333" y="1972044"/>
            <a:ext cx="6401443" cy="2928660"/>
          </a:xfrm>
          <a:prstGeom prst="rect">
            <a:avLst/>
          </a:prstGeom>
        </p:spPr>
      </p:pic>
    </p:spTree>
    <p:extLst>
      <p:ext uri="{BB962C8B-B14F-4D97-AF65-F5344CB8AC3E}">
        <p14:creationId xmlns:p14="http://schemas.microsoft.com/office/powerpoint/2010/main" val="1575721157"/>
      </p:ext>
    </p:extLst>
  </p:cSld>
  <p:clrMapOvr>
    <a:masterClrMapping/>
  </p:clrMapOvr>
</p:sld>
</file>

<file path=ppt/theme/theme1.xml><?xml version="1.0" encoding="utf-8"?>
<a:theme xmlns:a="http://schemas.openxmlformats.org/drawingml/2006/main" name="CosineVTI">
  <a:themeElements>
    <a:clrScheme name="AnalogousFromDarkSeedLeftStep">
      <a:dk1>
        <a:srgbClr val="000000"/>
      </a:dk1>
      <a:lt1>
        <a:srgbClr val="FFFFFF"/>
      </a:lt1>
      <a:dk2>
        <a:srgbClr val="3F3423"/>
      </a:dk2>
      <a:lt2>
        <a:srgbClr val="E8E2E6"/>
      </a:lt2>
      <a:accent1>
        <a:srgbClr val="47B666"/>
      </a:accent1>
      <a:accent2>
        <a:srgbClr val="4BB13B"/>
      </a:accent2>
      <a:accent3>
        <a:srgbClr val="80AF45"/>
      </a:accent3>
      <a:accent4>
        <a:srgbClr val="A3A637"/>
      </a:accent4>
      <a:accent5>
        <a:srgbClr val="C3954D"/>
      </a:accent5>
      <a:accent6>
        <a:srgbClr val="B1523B"/>
      </a:accent6>
      <a:hlink>
        <a:srgbClr val="968032"/>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otalTime>98</TotalTime>
  <Words>686</Words>
  <Application>Microsoft Macintosh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Grandview</vt:lpstr>
      <vt:lpstr>Wingdings</vt:lpstr>
      <vt:lpstr>CosineVTI</vt:lpstr>
      <vt:lpstr>Introduction to LAW 12</vt:lpstr>
      <vt:lpstr>There Should Be A Law For / Against That</vt:lpstr>
      <vt:lpstr>What Actually Causes Laws to Change?</vt:lpstr>
      <vt:lpstr>Values and National Emergencies</vt:lpstr>
      <vt:lpstr>Who Has Jurisdiction Over What?</vt:lpstr>
      <vt:lpstr>Reflect:</vt:lpstr>
      <vt:lpstr>Part 2: Politics and Law</vt:lpstr>
      <vt:lpstr>Rule of Law vs. Rule of Man</vt:lpstr>
      <vt:lpstr>Foundation of a Democratic Legal System</vt:lpstr>
      <vt:lpstr>Case Citations</vt:lpstr>
      <vt:lpstr>Interest Groups</vt:lpstr>
      <vt:lpstr>Looking at the Past Differently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dc:title>
  <dc:creator>Gord Gord</dc:creator>
  <cp:lastModifiedBy>Gord Gord</cp:lastModifiedBy>
  <cp:revision>5</cp:revision>
  <dcterms:created xsi:type="dcterms:W3CDTF">2022-08-28T22:15:16Z</dcterms:created>
  <dcterms:modified xsi:type="dcterms:W3CDTF">2022-08-28T23:53:38Z</dcterms:modified>
</cp:coreProperties>
</file>