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57" r:id="rId3"/>
    <p:sldId id="263" r:id="rId4"/>
    <p:sldId id="260" r:id="rId5"/>
    <p:sldId id="258" r:id="rId6"/>
    <p:sldId id="259" r:id="rId7"/>
    <p:sldId id="261" r:id="rId8"/>
    <p:sldId id="262"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86"/>
    <p:restoredTop sz="94687"/>
  </p:normalViewPr>
  <p:slideViewPr>
    <p:cSldViewPr snapToGrid="0">
      <p:cViewPr varScale="1">
        <p:scale>
          <a:sx n="69" d="100"/>
          <a:sy n="69" d="100"/>
        </p:scale>
        <p:origin x="200" y="5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1/10/23</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6252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1/10/23</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25450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1/10/23</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22546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1/10/23</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944088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1/10/23</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686602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1/10/23</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570350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1/10/23</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600688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1/10/23</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993581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1/10/23</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44251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1/10/23</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471580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1/10/23</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43769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1/10/23</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14945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eCvxC8rofj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E52DF2-6802-459B-AC2A-AF976DEB1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5764AF-09FC-A806-CCB0-615BC9081B85}"/>
              </a:ext>
            </a:extLst>
          </p:cNvPr>
          <p:cNvSpPr>
            <a:spLocks noGrp="1"/>
          </p:cNvSpPr>
          <p:nvPr>
            <p:ph type="ctrTitle"/>
          </p:nvPr>
        </p:nvSpPr>
        <p:spPr>
          <a:xfrm>
            <a:off x="8002184" y="2386295"/>
            <a:ext cx="3730839" cy="3569150"/>
          </a:xfrm>
        </p:spPr>
        <p:txBody>
          <a:bodyPr anchor="b">
            <a:normAutofit/>
          </a:bodyPr>
          <a:lstStyle/>
          <a:p>
            <a:r>
              <a:rPr lang="en-US" sz="4000"/>
              <a:t>Introduction to International Law</a:t>
            </a:r>
          </a:p>
        </p:txBody>
      </p:sp>
      <p:sp>
        <p:nvSpPr>
          <p:cNvPr id="3" name="Subtitle 2">
            <a:extLst>
              <a:ext uri="{FF2B5EF4-FFF2-40B4-BE49-F238E27FC236}">
                <a16:creationId xmlns:a16="http://schemas.microsoft.com/office/drawing/2014/main" id="{BE44CAAB-2D49-F6F7-8E86-12D6984A5961}"/>
              </a:ext>
            </a:extLst>
          </p:cNvPr>
          <p:cNvSpPr>
            <a:spLocks noGrp="1"/>
          </p:cNvSpPr>
          <p:nvPr>
            <p:ph type="subTitle" idx="1"/>
          </p:nvPr>
        </p:nvSpPr>
        <p:spPr>
          <a:xfrm>
            <a:off x="8115300" y="1208146"/>
            <a:ext cx="3137031" cy="979680"/>
          </a:xfrm>
        </p:spPr>
        <p:txBody>
          <a:bodyPr anchor="t">
            <a:normAutofit/>
          </a:bodyPr>
          <a:lstStyle/>
          <a:p>
            <a:endParaRPr lang="en-US" sz="1800"/>
          </a:p>
        </p:txBody>
      </p:sp>
      <p:pic>
        <p:nvPicPr>
          <p:cNvPr id="4" name="Picture 3" descr="Stone pillars">
            <a:extLst>
              <a:ext uri="{FF2B5EF4-FFF2-40B4-BE49-F238E27FC236}">
                <a16:creationId xmlns:a16="http://schemas.microsoft.com/office/drawing/2014/main" id="{A4D4EEB6-46E0-4870-C50E-E4F9A871336B}"/>
              </a:ext>
            </a:extLst>
          </p:cNvPr>
          <p:cNvPicPr>
            <a:picLocks noChangeAspect="1"/>
          </p:cNvPicPr>
          <p:nvPr/>
        </p:nvPicPr>
        <p:blipFill rotWithShape="1">
          <a:blip r:embed="rId2"/>
          <a:srcRect r="30348" b="1"/>
          <a:stretch/>
        </p:blipFill>
        <p:spPr>
          <a:xfrm>
            <a:off x="20" y="10"/>
            <a:ext cx="7320707" cy="6857985"/>
          </a:xfrm>
          <a:prstGeom prst="rect">
            <a:avLst/>
          </a:prstGeom>
        </p:spPr>
      </p:pic>
      <p:cxnSp>
        <p:nvCxnSpPr>
          <p:cNvPr id="11" name="Straight Connector 1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53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7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52CE9B-2D9D-C81F-50CA-4A98C7FE292F}"/>
              </a:ext>
            </a:extLst>
          </p:cNvPr>
          <p:cNvSpPr>
            <a:spLocks noGrp="1"/>
          </p:cNvSpPr>
          <p:nvPr>
            <p:ph type="title"/>
          </p:nvPr>
        </p:nvSpPr>
        <p:spPr>
          <a:xfrm>
            <a:off x="5607905" y="879912"/>
            <a:ext cx="5014789" cy="1318062"/>
          </a:xfrm>
        </p:spPr>
        <p:txBody>
          <a:bodyPr>
            <a:normAutofit/>
          </a:bodyPr>
          <a:lstStyle/>
          <a:p>
            <a:r>
              <a:rPr lang="en-US" dirty="0"/>
              <a:t>international LAW</a:t>
            </a:r>
          </a:p>
        </p:txBody>
      </p:sp>
      <p:pic>
        <p:nvPicPr>
          <p:cNvPr id="5" name="Picture 4" descr="Diagram&#10;&#10;Description automatically generated">
            <a:extLst>
              <a:ext uri="{FF2B5EF4-FFF2-40B4-BE49-F238E27FC236}">
                <a16:creationId xmlns:a16="http://schemas.microsoft.com/office/drawing/2014/main" id="{7385ABE9-7F57-7ACB-BC82-61BBC7267BCC}"/>
              </a:ext>
            </a:extLst>
          </p:cNvPr>
          <p:cNvPicPr>
            <a:picLocks noChangeAspect="1"/>
          </p:cNvPicPr>
          <p:nvPr/>
        </p:nvPicPr>
        <p:blipFill>
          <a:blip r:embed="rId2"/>
          <a:stretch>
            <a:fillRect/>
          </a:stretch>
        </p:blipFill>
        <p:spPr>
          <a:xfrm>
            <a:off x="800100" y="141894"/>
            <a:ext cx="3894082" cy="6605748"/>
          </a:xfrm>
          <a:prstGeom prst="rect">
            <a:avLst/>
          </a:prstGeom>
        </p:spPr>
      </p:pic>
      <p:cxnSp>
        <p:nvCxnSpPr>
          <p:cNvPr id="17" name="Straight Connector 1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5100" y="723900"/>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BCD3281-0824-03F4-C473-77DC716162C3}"/>
              </a:ext>
            </a:extLst>
          </p:cNvPr>
          <p:cNvSpPr>
            <a:spLocks noGrp="1"/>
          </p:cNvSpPr>
          <p:nvPr>
            <p:ph idx="1"/>
          </p:nvPr>
        </p:nvSpPr>
        <p:spPr>
          <a:xfrm>
            <a:off x="4966137" y="1633539"/>
            <a:ext cx="6952593" cy="5114103"/>
          </a:xfrm>
        </p:spPr>
        <p:txBody>
          <a:bodyPr>
            <a:normAutofit fontScale="92500"/>
          </a:bodyPr>
          <a:lstStyle/>
          <a:p>
            <a:pPr>
              <a:lnSpc>
                <a:spcPct val="110000"/>
              </a:lnSpc>
            </a:pPr>
            <a:r>
              <a:rPr lang="en-US" sz="1800" dirty="0"/>
              <a:t>Provides rules for conduct, mechanisms for the resolution of disputes, and substantive and procedural law to help guide decisions.</a:t>
            </a:r>
          </a:p>
          <a:p>
            <a:pPr>
              <a:lnSpc>
                <a:spcPct val="110000"/>
              </a:lnSpc>
            </a:pPr>
            <a:r>
              <a:rPr lang="en-US" sz="1800" dirty="0"/>
              <a:t>Treaties are agreements between nations and are governed by international law. There is a 5 Step Process To Treaty Implementation:</a:t>
            </a:r>
          </a:p>
          <a:p>
            <a:pPr marL="457200" indent="-457200">
              <a:lnSpc>
                <a:spcPct val="110000"/>
              </a:lnSpc>
              <a:buAutoNum type="arabicPeriod"/>
            </a:pPr>
            <a:r>
              <a:rPr lang="en-US" sz="1800" dirty="0">
                <a:solidFill>
                  <a:schemeClr val="accent1"/>
                </a:solidFill>
              </a:rPr>
              <a:t>Treaty Negotiations </a:t>
            </a:r>
            <a:r>
              <a:rPr lang="en-US" sz="1800" dirty="0"/>
              <a:t>– bilateral or multilateral negotiations with usually a diplomatic conference. This follows the UN Charter.</a:t>
            </a:r>
          </a:p>
          <a:p>
            <a:pPr marL="457200" indent="-457200">
              <a:lnSpc>
                <a:spcPct val="110000"/>
              </a:lnSpc>
              <a:buAutoNum type="arabicPeriod"/>
            </a:pPr>
            <a:r>
              <a:rPr lang="en-US" sz="1800" dirty="0">
                <a:solidFill>
                  <a:schemeClr val="accent1"/>
                </a:solidFill>
              </a:rPr>
              <a:t>Signing</a:t>
            </a:r>
            <a:r>
              <a:rPr lang="en-US" sz="1800" dirty="0"/>
              <a:t> – After negotiations a text is produced that everyone agrees to and it is signed by representatives of the country. </a:t>
            </a:r>
          </a:p>
          <a:p>
            <a:pPr marL="457200" indent="-457200">
              <a:lnSpc>
                <a:spcPct val="110000"/>
              </a:lnSpc>
              <a:buAutoNum type="arabicPeriod"/>
            </a:pPr>
            <a:r>
              <a:rPr lang="en-US" sz="1800" dirty="0">
                <a:solidFill>
                  <a:schemeClr val="accent1"/>
                </a:solidFill>
              </a:rPr>
              <a:t>Ratification</a:t>
            </a:r>
            <a:r>
              <a:rPr lang="en-US" sz="1800" dirty="0"/>
              <a:t> – Done by the government after it has been reviewed by ambassadors. The process varies between countries.</a:t>
            </a:r>
          </a:p>
          <a:p>
            <a:pPr marL="457200" indent="-457200">
              <a:lnSpc>
                <a:spcPct val="110000"/>
              </a:lnSpc>
              <a:buAutoNum type="arabicPeriod"/>
            </a:pPr>
            <a:r>
              <a:rPr lang="en-US" sz="1800" dirty="0">
                <a:solidFill>
                  <a:schemeClr val="accent1"/>
                </a:solidFill>
              </a:rPr>
              <a:t>Reservations</a:t>
            </a:r>
            <a:r>
              <a:rPr lang="en-US" sz="1800" dirty="0"/>
              <a:t> – Changes that may need to be made or negotiated further.</a:t>
            </a:r>
          </a:p>
          <a:p>
            <a:pPr marL="457200" indent="-457200">
              <a:lnSpc>
                <a:spcPct val="110000"/>
              </a:lnSpc>
              <a:buAutoNum type="arabicPeriod"/>
            </a:pPr>
            <a:r>
              <a:rPr lang="en-US" sz="1800" dirty="0">
                <a:solidFill>
                  <a:schemeClr val="accent1"/>
                </a:solidFill>
              </a:rPr>
              <a:t>Implementation</a:t>
            </a:r>
            <a:r>
              <a:rPr lang="en-US" sz="1800" dirty="0"/>
              <a:t> – A nation takes steps to make it law. Climate targets in Canada are a result of the Paris Agreement that Canada ratified in 2016 and 2021.</a:t>
            </a:r>
          </a:p>
        </p:txBody>
      </p:sp>
    </p:spTree>
    <p:extLst>
      <p:ext uri="{BB962C8B-B14F-4D97-AF65-F5344CB8AC3E}">
        <p14:creationId xmlns:p14="http://schemas.microsoft.com/office/powerpoint/2010/main" val="1005498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7607-199F-46B4-ED61-8BD67DD7451F}"/>
              </a:ext>
            </a:extLst>
          </p:cNvPr>
          <p:cNvSpPr>
            <a:spLocks noGrp="1"/>
          </p:cNvSpPr>
          <p:nvPr>
            <p:ph type="title"/>
          </p:nvPr>
        </p:nvSpPr>
        <p:spPr/>
        <p:txBody>
          <a:bodyPr/>
          <a:lstStyle/>
          <a:p>
            <a:r>
              <a:rPr lang="en-US" dirty="0"/>
              <a:t>Importance of Treaties</a:t>
            </a:r>
          </a:p>
        </p:txBody>
      </p:sp>
      <p:sp>
        <p:nvSpPr>
          <p:cNvPr id="3" name="Content Placeholder 2">
            <a:extLst>
              <a:ext uri="{FF2B5EF4-FFF2-40B4-BE49-F238E27FC236}">
                <a16:creationId xmlns:a16="http://schemas.microsoft.com/office/drawing/2014/main" id="{68F00EEE-A2F4-BE4D-92EC-A871F41B29B6}"/>
              </a:ext>
            </a:extLst>
          </p:cNvPr>
          <p:cNvSpPr>
            <a:spLocks noGrp="1"/>
          </p:cNvSpPr>
          <p:nvPr>
            <p:ph idx="1"/>
          </p:nvPr>
        </p:nvSpPr>
        <p:spPr/>
        <p:txBody>
          <a:bodyPr/>
          <a:lstStyle/>
          <a:p>
            <a:r>
              <a:rPr lang="en-US" dirty="0"/>
              <a:t>Rulers or officials have entered into a binding mutual agreement. </a:t>
            </a:r>
          </a:p>
          <a:p>
            <a:r>
              <a:rPr lang="en-US" dirty="0"/>
              <a:t>Create </a:t>
            </a:r>
            <a:r>
              <a:rPr lang="en-US" b="1" dirty="0">
                <a:solidFill>
                  <a:schemeClr val="accent1"/>
                </a:solidFill>
              </a:rPr>
              <a:t>Extradition Laws. </a:t>
            </a:r>
            <a:r>
              <a:rPr lang="en-US" dirty="0"/>
              <a:t>The act of returning a person to a jurisdiction in which he or she is charged with a crime and can face trial.</a:t>
            </a:r>
          </a:p>
        </p:txBody>
      </p:sp>
    </p:spTree>
    <p:extLst>
      <p:ext uri="{BB962C8B-B14F-4D97-AF65-F5344CB8AC3E}">
        <p14:creationId xmlns:p14="http://schemas.microsoft.com/office/powerpoint/2010/main" val="2450098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0B59-44A2-28B1-D3A5-38E7327792D4}"/>
              </a:ext>
            </a:extLst>
          </p:cNvPr>
          <p:cNvSpPr>
            <a:spLocks noGrp="1"/>
          </p:cNvSpPr>
          <p:nvPr>
            <p:ph type="title"/>
          </p:nvPr>
        </p:nvSpPr>
        <p:spPr/>
        <p:txBody>
          <a:bodyPr/>
          <a:lstStyle/>
          <a:p>
            <a:r>
              <a:rPr lang="en-US" dirty="0"/>
              <a:t>Principles of International Law</a:t>
            </a:r>
          </a:p>
        </p:txBody>
      </p:sp>
      <p:sp>
        <p:nvSpPr>
          <p:cNvPr id="3" name="Content Placeholder 2">
            <a:extLst>
              <a:ext uri="{FF2B5EF4-FFF2-40B4-BE49-F238E27FC236}">
                <a16:creationId xmlns:a16="http://schemas.microsoft.com/office/drawing/2014/main" id="{6CBF3D2F-F7AE-6BF5-1AB1-B2D703DC5B83}"/>
              </a:ext>
            </a:extLst>
          </p:cNvPr>
          <p:cNvSpPr>
            <a:spLocks noGrp="1"/>
          </p:cNvSpPr>
          <p:nvPr>
            <p:ph idx="1"/>
          </p:nvPr>
        </p:nvSpPr>
        <p:spPr/>
        <p:txBody>
          <a:bodyPr/>
          <a:lstStyle/>
          <a:p>
            <a:pPr algn="l"/>
            <a:r>
              <a:rPr lang="en-CA" b="0" i="0" u="none" strike="noStrike" dirty="0">
                <a:solidFill>
                  <a:srgbClr val="002D31"/>
                </a:solidFill>
                <a:effectLst/>
                <a:latin typeface="GT Walsheim"/>
              </a:rPr>
              <a:t>Public international law is a combination of rules and customs governing relations between states in different fields, such as armed conflict, human rights, the sea, space, trade, territorial boundaries, and diplomatic relations.</a:t>
            </a:r>
          </a:p>
          <a:p>
            <a:pPr marL="0" indent="0" algn="l">
              <a:buNone/>
            </a:pPr>
            <a:r>
              <a:rPr lang="en-CA" b="0" i="1" u="none" strike="noStrike" dirty="0">
                <a:solidFill>
                  <a:schemeClr val="accent1"/>
                </a:solidFill>
                <a:effectLst/>
                <a:latin typeface="GT Walsheim"/>
              </a:rPr>
              <a:t>The United Nations Charter sets out the fundamental principles of modern public international law, notably:</a:t>
            </a:r>
          </a:p>
          <a:p>
            <a:pPr marL="457200" indent="-457200" algn="l">
              <a:buAutoNum type="arabicPeriod"/>
            </a:pPr>
            <a:r>
              <a:rPr lang="en-CA" b="0" i="0" u="none" strike="noStrike" dirty="0">
                <a:solidFill>
                  <a:srgbClr val="002D31"/>
                </a:solidFill>
                <a:effectLst/>
                <a:latin typeface="GT Walsheim"/>
              </a:rPr>
              <a:t>Promotion of human rights;</a:t>
            </a:r>
          </a:p>
          <a:p>
            <a:pPr marL="457200" indent="-457200" algn="l">
              <a:buAutoNum type="arabicPeriod"/>
            </a:pPr>
            <a:r>
              <a:rPr lang="en-CA" b="0" i="0" u="none" strike="noStrike" dirty="0">
                <a:solidFill>
                  <a:srgbClr val="002D31"/>
                </a:solidFill>
                <a:effectLst/>
                <a:latin typeface="GT Walsheim"/>
              </a:rPr>
              <a:t>The strict limitation on the right to use force against other states;</a:t>
            </a:r>
          </a:p>
          <a:p>
            <a:pPr marL="457200" indent="-457200" algn="l">
              <a:buAutoNum type="arabicPeriod"/>
            </a:pPr>
            <a:r>
              <a:rPr lang="en-CA" b="0" i="0" u="none" strike="noStrike" dirty="0">
                <a:solidFill>
                  <a:srgbClr val="002D31"/>
                </a:solidFill>
                <a:effectLst/>
                <a:latin typeface="GT Walsheim"/>
              </a:rPr>
              <a:t>The strict prohibition on the acquisition of territory by force.</a:t>
            </a:r>
          </a:p>
          <a:p>
            <a:endParaRPr lang="en-US" dirty="0"/>
          </a:p>
        </p:txBody>
      </p:sp>
    </p:spTree>
    <p:extLst>
      <p:ext uri="{BB962C8B-B14F-4D97-AF65-F5344CB8AC3E}">
        <p14:creationId xmlns:p14="http://schemas.microsoft.com/office/powerpoint/2010/main" val="3048390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BA8E98-5570-40C0-B561-24D985363A1B}"/>
              </a:ext>
            </a:extLst>
          </p:cNvPr>
          <p:cNvSpPr>
            <a:spLocks noGrp="1"/>
          </p:cNvSpPr>
          <p:nvPr>
            <p:ph type="title"/>
          </p:nvPr>
        </p:nvSpPr>
        <p:spPr>
          <a:xfrm>
            <a:off x="5604846" y="860615"/>
            <a:ext cx="5922279" cy="1272986"/>
          </a:xfrm>
        </p:spPr>
        <p:txBody>
          <a:bodyPr>
            <a:normAutofit/>
          </a:bodyPr>
          <a:lstStyle/>
          <a:p>
            <a:r>
              <a:rPr lang="en-US" sz="3700"/>
              <a:t>How International law shapes our everyday life</a:t>
            </a:r>
          </a:p>
        </p:txBody>
      </p:sp>
      <p:pic>
        <p:nvPicPr>
          <p:cNvPr id="5" name="Picture 4" descr="3D box skeletons">
            <a:extLst>
              <a:ext uri="{FF2B5EF4-FFF2-40B4-BE49-F238E27FC236}">
                <a16:creationId xmlns:a16="http://schemas.microsoft.com/office/drawing/2014/main" id="{F1788E75-1F2A-5E6F-DB9F-8EA3702D576B}"/>
              </a:ext>
            </a:extLst>
          </p:cNvPr>
          <p:cNvPicPr>
            <a:picLocks noChangeAspect="1"/>
          </p:cNvPicPr>
          <p:nvPr/>
        </p:nvPicPr>
        <p:blipFill rotWithShape="1">
          <a:blip r:embed="rId2"/>
          <a:srcRect l="28044" r="24614" b="2"/>
          <a:stretch/>
        </p:blipFill>
        <p:spPr>
          <a:xfrm>
            <a:off x="20" y="-17929"/>
            <a:ext cx="4876780" cy="6875929"/>
          </a:xfrm>
          <a:prstGeom prst="rect">
            <a:avLst/>
          </a:prstGeom>
        </p:spPr>
      </p:pic>
      <p:cxnSp>
        <p:nvCxnSpPr>
          <p:cNvPr id="11" name="Straight Connector 10">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134C14C-2561-8BD8-E126-78224BD773E0}"/>
              </a:ext>
            </a:extLst>
          </p:cNvPr>
          <p:cNvSpPr>
            <a:spLocks noGrp="1"/>
          </p:cNvSpPr>
          <p:nvPr>
            <p:ph idx="1"/>
          </p:nvPr>
        </p:nvSpPr>
        <p:spPr>
          <a:xfrm>
            <a:off x="5566943" y="2133600"/>
            <a:ext cx="6005933" cy="3774464"/>
          </a:xfrm>
        </p:spPr>
        <p:txBody>
          <a:bodyPr>
            <a:normAutofit/>
          </a:bodyPr>
          <a:lstStyle/>
          <a:p>
            <a:r>
              <a:rPr lang="en-US" dirty="0"/>
              <a:t>Check out the link on our website. </a:t>
            </a:r>
            <a:r>
              <a:rPr lang="en-US" b="1" dirty="0">
                <a:solidFill>
                  <a:schemeClr val="accent1"/>
                </a:solidFill>
              </a:rPr>
              <a:t>Choose 3 </a:t>
            </a:r>
            <a:r>
              <a:rPr lang="en-US" dirty="0"/>
              <a:t>important ways that international law affects our lives and be prepared to share them.</a:t>
            </a:r>
          </a:p>
        </p:txBody>
      </p:sp>
      <p:cxnSp>
        <p:nvCxnSpPr>
          <p:cNvPr id="13" name="Straight Connector 12">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653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5B847-8D61-3D64-8909-F91CC272B1A1}"/>
              </a:ext>
            </a:extLst>
          </p:cNvPr>
          <p:cNvSpPr>
            <a:spLocks noGrp="1"/>
          </p:cNvSpPr>
          <p:nvPr>
            <p:ph type="title"/>
          </p:nvPr>
        </p:nvSpPr>
        <p:spPr/>
        <p:txBody>
          <a:bodyPr/>
          <a:lstStyle/>
          <a:p>
            <a:r>
              <a:rPr lang="en-US" dirty="0"/>
              <a:t>State sovereignty</a:t>
            </a:r>
          </a:p>
        </p:txBody>
      </p:sp>
      <p:sp>
        <p:nvSpPr>
          <p:cNvPr id="3" name="Content Placeholder 2">
            <a:extLst>
              <a:ext uri="{FF2B5EF4-FFF2-40B4-BE49-F238E27FC236}">
                <a16:creationId xmlns:a16="http://schemas.microsoft.com/office/drawing/2014/main" id="{5CD4B513-CB44-1152-CE5B-9A3657D252B2}"/>
              </a:ext>
            </a:extLst>
          </p:cNvPr>
          <p:cNvSpPr>
            <a:spLocks noGrp="1"/>
          </p:cNvSpPr>
          <p:nvPr>
            <p:ph idx="1"/>
          </p:nvPr>
        </p:nvSpPr>
        <p:spPr/>
        <p:txBody>
          <a:bodyPr/>
          <a:lstStyle/>
          <a:p>
            <a:r>
              <a:rPr lang="en-US" dirty="0"/>
              <a:t>The lawful control by a state over its territory, right to govern in that territory, and authority to apply law there to the exclusion of other states.</a:t>
            </a:r>
          </a:p>
          <a:p>
            <a:r>
              <a:rPr lang="en-CA" b="1" i="0" u="none" strike="noStrike" dirty="0">
                <a:solidFill>
                  <a:schemeClr val="accent1"/>
                </a:solidFill>
                <a:effectLst/>
                <a:latin typeface="Arial" panose="020B0604020202020204" pitchFamily="34" charset="0"/>
              </a:rPr>
              <a:t>Isolationism</a:t>
            </a:r>
            <a:r>
              <a:rPr lang="en-CA" b="0" i="0" u="none" strike="noStrike" dirty="0">
                <a:solidFill>
                  <a:srgbClr val="202122"/>
                </a:solidFill>
                <a:effectLst/>
                <a:latin typeface="Arial" panose="020B0604020202020204" pitchFamily="34" charset="0"/>
              </a:rPr>
              <a:t> is a </a:t>
            </a:r>
            <a:r>
              <a:rPr lang="en-CA" b="0" i="0" u="none" strike="noStrike" dirty="0">
                <a:solidFill>
                  <a:srgbClr val="0B0080"/>
                </a:solidFill>
                <a:effectLst/>
                <a:latin typeface="Arial" panose="020B0604020202020204" pitchFamily="34" charset="0"/>
              </a:rPr>
              <a:t>political philosophy</a:t>
            </a:r>
            <a:r>
              <a:rPr lang="en-CA" b="0" i="0" u="none" strike="noStrike" dirty="0">
                <a:solidFill>
                  <a:srgbClr val="202122"/>
                </a:solidFill>
                <a:effectLst/>
                <a:latin typeface="Arial" panose="020B0604020202020204" pitchFamily="34" charset="0"/>
              </a:rPr>
              <a:t> advocating a national </a:t>
            </a:r>
            <a:r>
              <a:rPr lang="en-CA" b="0" i="0" u="none" strike="noStrike" dirty="0">
                <a:solidFill>
                  <a:srgbClr val="0B0080"/>
                </a:solidFill>
                <a:effectLst/>
                <a:latin typeface="Arial" panose="020B0604020202020204" pitchFamily="34" charset="0"/>
              </a:rPr>
              <a:t>foreign policy</a:t>
            </a:r>
            <a:r>
              <a:rPr lang="en-CA" b="0" i="0" u="none" strike="noStrike" dirty="0">
                <a:solidFill>
                  <a:srgbClr val="202122"/>
                </a:solidFill>
                <a:effectLst/>
                <a:latin typeface="Arial" panose="020B0604020202020204" pitchFamily="34" charset="0"/>
              </a:rPr>
              <a:t> that opposes involvement in the political affairs, and especially the wars, of other countries.</a:t>
            </a:r>
          </a:p>
          <a:p>
            <a:pPr marL="0" indent="0">
              <a:buNone/>
            </a:pPr>
            <a:r>
              <a:rPr lang="en-CA" i="1" dirty="0">
                <a:solidFill>
                  <a:schemeClr val="accent1"/>
                </a:solidFill>
                <a:latin typeface="Arial" panose="020B0604020202020204" pitchFamily="34" charset="0"/>
              </a:rPr>
              <a:t>What do you think of isolationism? Why would a country want it? Watch the short video on our website and be prepared to discuss.</a:t>
            </a:r>
            <a:endParaRPr lang="en-US" i="1" dirty="0">
              <a:solidFill>
                <a:schemeClr val="accent1"/>
              </a:solidFill>
            </a:endParaRPr>
          </a:p>
        </p:txBody>
      </p:sp>
    </p:spTree>
    <p:extLst>
      <p:ext uri="{BB962C8B-B14F-4D97-AF65-F5344CB8AC3E}">
        <p14:creationId xmlns:p14="http://schemas.microsoft.com/office/powerpoint/2010/main" val="421060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6EB79-8CFE-8075-9151-E13E30957417}"/>
              </a:ext>
            </a:extLst>
          </p:cNvPr>
          <p:cNvSpPr>
            <a:spLocks noGrp="1"/>
          </p:cNvSpPr>
          <p:nvPr>
            <p:ph type="title"/>
          </p:nvPr>
        </p:nvSpPr>
        <p:spPr/>
        <p:txBody>
          <a:bodyPr/>
          <a:lstStyle/>
          <a:p>
            <a:r>
              <a:rPr lang="en-US" dirty="0"/>
              <a:t>The paradox of sovereignty</a:t>
            </a:r>
          </a:p>
        </p:txBody>
      </p:sp>
      <p:sp>
        <p:nvSpPr>
          <p:cNvPr id="3" name="Content Placeholder 2">
            <a:extLst>
              <a:ext uri="{FF2B5EF4-FFF2-40B4-BE49-F238E27FC236}">
                <a16:creationId xmlns:a16="http://schemas.microsoft.com/office/drawing/2014/main" id="{C4FE9351-F7FB-22D1-04FA-1FC3D63D3D85}"/>
              </a:ext>
            </a:extLst>
          </p:cNvPr>
          <p:cNvSpPr>
            <a:spLocks noGrp="1"/>
          </p:cNvSpPr>
          <p:nvPr>
            <p:ph idx="1"/>
          </p:nvPr>
        </p:nvSpPr>
        <p:spPr>
          <a:xfrm>
            <a:off x="700635" y="1791478"/>
            <a:ext cx="10691265" cy="4366726"/>
          </a:xfrm>
        </p:spPr>
        <p:txBody>
          <a:bodyPr/>
          <a:lstStyle/>
          <a:p>
            <a:pPr marL="0" indent="0">
              <a:buNone/>
            </a:pPr>
            <a:r>
              <a:rPr lang="en-US" sz="2400" i="1" dirty="0"/>
              <a:t>If a state is independent and has its own laws, should other states be in a position to judge it and make laws for it?</a:t>
            </a:r>
            <a:r>
              <a:rPr lang="en-CA" sz="2400" b="0" i="1" u="none" strike="noStrike" dirty="0">
                <a:solidFill>
                  <a:srgbClr val="202124"/>
                </a:solidFill>
                <a:effectLst/>
                <a:latin typeface="arial" panose="020B0604020202020204" pitchFamily="34" charset="0"/>
              </a:rPr>
              <a:t> </a:t>
            </a:r>
          </a:p>
          <a:p>
            <a:r>
              <a:rPr lang="en-CA" sz="2400" b="1" i="0" u="none" strike="noStrike" dirty="0">
                <a:solidFill>
                  <a:schemeClr val="accent1"/>
                </a:solidFill>
                <a:effectLst/>
                <a:latin typeface="Arial" panose="020B0604020202020204" pitchFamily="34" charset="0"/>
              </a:rPr>
              <a:t>International sanctions</a:t>
            </a:r>
            <a:r>
              <a:rPr lang="en-CA" sz="2400" b="0" i="0" u="none" strike="noStrike" dirty="0">
                <a:solidFill>
                  <a:schemeClr val="accent1"/>
                </a:solidFill>
                <a:effectLst/>
                <a:latin typeface="Arial" panose="020B0604020202020204" pitchFamily="34" charset="0"/>
              </a:rPr>
              <a:t> </a:t>
            </a:r>
            <a:r>
              <a:rPr lang="en-CA" sz="2400" b="0" i="0" u="none" strike="noStrike" dirty="0">
                <a:effectLst/>
                <a:latin typeface="Arial" panose="020B0604020202020204" pitchFamily="34" charset="0"/>
              </a:rPr>
              <a:t>are political and economic decisions that are part of diplomatic efforts by countries, multilateral or regional organizations against states or organizations either to protect national security interests, or to protect international law, and defend against threats to international peace and security</a:t>
            </a:r>
            <a:endParaRPr lang="en-CA" sz="2400" b="0" i="0" u="none" strike="noStrike" dirty="0">
              <a:effectLst/>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4251461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790BC-8334-F736-A6AD-068584B446FA}"/>
              </a:ext>
            </a:extLst>
          </p:cNvPr>
          <p:cNvSpPr>
            <a:spLocks noGrp="1"/>
          </p:cNvSpPr>
          <p:nvPr>
            <p:ph type="title"/>
          </p:nvPr>
        </p:nvSpPr>
        <p:spPr/>
        <p:txBody>
          <a:bodyPr/>
          <a:lstStyle/>
          <a:p>
            <a:r>
              <a:rPr lang="en-US" dirty="0"/>
              <a:t>Types of sanctions</a:t>
            </a:r>
          </a:p>
        </p:txBody>
      </p:sp>
      <p:sp>
        <p:nvSpPr>
          <p:cNvPr id="3" name="Content Placeholder 2">
            <a:extLst>
              <a:ext uri="{FF2B5EF4-FFF2-40B4-BE49-F238E27FC236}">
                <a16:creationId xmlns:a16="http://schemas.microsoft.com/office/drawing/2014/main" id="{50266BFA-B7C0-BF46-D298-64981159E583}"/>
              </a:ext>
            </a:extLst>
          </p:cNvPr>
          <p:cNvSpPr>
            <a:spLocks noGrp="1"/>
          </p:cNvSpPr>
          <p:nvPr>
            <p:ph idx="1"/>
          </p:nvPr>
        </p:nvSpPr>
        <p:spPr>
          <a:xfrm>
            <a:off x="700635" y="1698171"/>
            <a:ext cx="10691265" cy="4534678"/>
          </a:xfrm>
        </p:spPr>
        <p:txBody>
          <a:bodyPr>
            <a:normAutofit fontScale="92500" lnSpcReduction="20000"/>
          </a:bodyPr>
          <a:lstStyle/>
          <a:p>
            <a:pPr marL="0" indent="0" algn="l">
              <a:buNone/>
            </a:pPr>
            <a:r>
              <a:rPr lang="en-CA" b="0" i="0" u="none" strike="noStrike" dirty="0">
                <a:effectLst/>
                <a:latin typeface="Arial" panose="020B0604020202020204" pitchFamily="34" charset="0"/>
              </a:rPr>
              <a:t>There are several types of sanctions.</a:t>
            </a:r>
          </a:p>
          <a:p>
            <a:pPr marL="457200" indent="-457200" algn="l">
              <a:buAutoNum type="arabicPeriod"/>
            </a:pPr>
            <a:r>
              <a:rPr lang="en-CA" b="1" i="0" u="none" strike="noStrike" dirty="0">
                <a:solidFill>
                  <a:schemeClr val="accent1"/>
                </a:solidFill>
                <a:effectLst/>
                <a:latin typeface="Arial" panose="020B0604020202020204" pitchFamily="34" charset="0"/>
              </a:rPr>
              <a:t>Economic sanctions</a:t>
            </a:r>
            <a:r>
              <a:rPr lang="en-CA" b="0" i="0" u="none" strike="noStrike" dirty="0">
                <a:solidFill>
                  <a:schemeClr val="accent1"/>
                </a:solidFill>
                <a:effectLst/>
                <a:latin typeface="Arial" panose="020B0604020202020204" pitchFamily="34" charset="0"/>
              </a:rPr>
              <a:t> </a:t>
            </a:r>
            <a:r>
              <a:rPr lang="en-CA" b="0" i="0" u="none" strike="noStrike" dirty="0">
                <a:effectLst/>
                <a:latin typeface="Arial" panose="020B0604020202020204" pitchFamily="34" charset="0"/>
              </a:rPr>
              <a:t>– typically a ban on trade, possibly limited to certain sectors such as armaments, or with certain exceptions (such as food and medicine)</a:t>
            </a:r>
          </a:p>
          <a:p>
            <a:pPr marL="457200" indent="-457200" algn="l">
              <a:buAutoNum type="arabicPeriod"/>
            </a:pPr>
            <a:r>
              <a:rPr lang="en-CA" b="1" i="0" u="none" strike="noStrike" dirty="0">
                <a:solidFill>
                  <a:schemeClr val="accent1"/>
                </a:solidFill>
                <a:effectLst/>
                <a:latin typeface="Arial" panose="020B0604020202020204" pitchFamily="34" charset="0"/>
              </a:rPr>
              <a:t>Diplomatic sanctions</a:t>
            </a:r>
            <a:r>
              <a:rPr lang="en-CA" b="0" i="0" u="none" strike="noStrike" dirty="0">
                <a:solidFill>
                  <a:schemeClr val="accent1"/>
                </a:solidFill>
                <a:effectLst/>
                <a:latin typeface="Arial" panose="020B0604020202020204" pitchFamily="34" charset="0"/>
              </a:rPr>
              <a:t> </a:t>
            </a:r>
            <a:r>
              <a:rPr lang="en-CA" b="0" i="0" u="none" strike="noStrike" dirty="0">
                <a:effectLst/>
                <a:latin typeface="Arial" panose="020B0604020202020204" pitchFamily="34" charset="0"/>
              </a:rPr>
              <a:t>– the reduction or removal of diplomatic ties, such as embassies.</a:t>
            </a:r>
          </a:p>
          <a:p>
            <a:pPr marL="457200" indent="-457200" algn="l">
              <a:buAutoNum type="arabicPeriod"/>
            </a:pPr>
            <a:r>
              <a:rPr lang="en-CA" b="1" i="0" u="none" strike="noStrike" dirty="0">
                <a:solidFill>
                  <a:schemeClr val="accent1"/>
                </a:solidFill>
                <a:effectLst/>
                <a:latin typeface="Arial" panose="020B0604020202020204" pitchFamily="34" charset="0"/>
              </a:rPr>
              <a:t>Military sanctions</a:t>
            </a:r>
            <a:r>
              <a:rPr lang="en-CA" b="0" i="0" u="none" strike="noStrike" dirty="0">
                <a:solidFill>
                  <a:schemeClr val="accent1"/>
                </a:solidFill>
                <a:effectLst/>
                <a:latin typeface="Arial" panose="020B0604020202020204" pitchFamily="34" charset="0"/>
              </a:rPr>
              <a:t> </a:t>
            </a:r>
            <a:r>
              <a:rPr lang="en-CA" b="0" i="0" u="none" strike="noStrike" dirty="0">
                <a:effectLst/>
                <a:latin typeface="Arial" panose="020B0604020202020204" pitchFamily="34" charset="0"/>
              </a:rPr>
              <a:t>– military intervention</a:t>
            </a:r>
          </a:p>
          <a:p>
            <a:pPr marL="457200" indent="-457200" algn="l">
              <a:buAutoNum type="arabicPeriod"/>
            </a:pPr>
            <a:r>
              <a:rPr lang="en-CA" b="1" i="0" u="none" strike="noStrike" dirty="0">
                <a:solidFill>
                  <a:schemeClr val="accent1"/>
                </a:solidFill>
                <a:effectLst/>
                <a:latin typeface="Arial" panose="020B0604020202020204" pitchFamily="34" charset="0"/>
              </a:rPr>
              <a:t>Sport sanctions</a:t>
            </a:r>
            <a:r>
              <a:rPr lang="en-CA" b="0" i="0" u="none" strike="noStrike" dirty="0">
                <a:solidFill>
                  <a:schemeClr val="accent1"/>
                </a:solidFill>
                <a:effectLst/>
                <a:latin typeface="Arial" panose="020B0604020202020204" pitchFamily="34" charset="0"/>
              </a:rPr>
              <a:t> </a:t>
            </a:r>
            <a:r>
              <a:rPr lang="en-CA" b="0" i="0" u="none" strike="noStrike" dirty="0">
                <a:effectLst/>
                <a:latin typeface="Arial" panose="020B0604020202020204" pitchFamily="34" charset="0"/>
              </a:rPr>
              <a:t>– preventing one country's people and teams from competing in international events.</a:t>
            </a:r>
          </a:p>
          <a:p>
            <a:pPr marL="457200" indent="-457200" algn="l">
              <a:buAutoNum type="arabicPeriod"/>
            </a:pPr>
            <a:r>
              <a:rPr lang="en-CA" b="1" i="0" u="none" strike="noStrike" dirty="0">
                <a:solidFill>
                  <a:schemeClr val="accent1"/>
                </a:solidFill>
                <a:effectLst/>
                <a:latin typeface="Arial" panose="020B0604020202020204" pitchFamily="34" charset="0"/>
              </a:rPr>
              <a:t>Sanctions on the environment</a:t>
            </a:r>
            <a:r>
              <a:rPr lang="en-CA" b="0" i="0" u="none" strike="noStrike" dirty="0">
                <a:solidFill>
                  <a:schemeClr val="accent1"/>
                </a:solidFill>
                <a:effectLst/>
                <a:latin typeface="Arial" panose="020B0604020202020204" pitchFamily="34" charset="0"/>
              </a:rPr>
              <a:t> </a:t>
            </a:r>
            <a:r>
              <a:rPr lang="en-CA" b="0" i="0" u="none" strike="noStrike" dirty="0">
                <a:effectLst/>
                <a:latin typeface="Arial" panose="020B0604020202020204" pitchFamily="34" charset="0"/>
              </a:rPr>
              <a:t>– since the declaration of the United Nations Conference on the Human Environment, international environmental protection efforts have been increased gradually.</a:t>
            </a:r>
          </a:p>
          <a:p>
            <a:pPr marL="0" indent="0" algn="l">
              <a:buNone/>
            </a:pPr>
            <a:r>
              <a:rPr lang="en-CA" b="1" i="1" dirty="0">
                <a:solidFill>
                  <a:schemeClr val="accent1"/>
                </a:solidFill>
                <a:latin typeface="Arial" panose="020B0604020202020204" pitchFamily="34" charset="0"/>
              </a:rPr>
              <a:t>Go to our website and view the short video about sanctions on Russia because of the Ukraine War.</a:t>
            </a:r>
            <a:endParaRPr lang="en-CA" b="1" i="1" u="none" strike="noStrike" dirty="0">
              <a:solidFill>
                <a:schemeClr val="accent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827017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F380FC-CCED-B930-5EEA-0EE8A9D1C441}"/>
              </a:ext>
            </a:extLst>
          </p:cNvPr>
          <p:cNvSpPr>
            <a:spLocks noGrp="1"/>
          </p:cNvSpPr>
          <p:nvPr>
            <p:ph type="title"/>
          </p:nvPr>
        </p:nvSpPr>
        <p:spPr>
          <a:xfrm>
            <a:off x="695324" y="897752"/>
            <a:ext cx="3601757" cy="1955927"/>
          </a:xfrm>
        </p:spPr>
        <p:txBody>
          <a:bodyPr>
            <a:normAutofit/>
          </a:bodyPr>
          <a:lstStyle/>
          <a:p>
            <a:r>
              <a:rPr lang="en-US" dirty="0"/>
              <a:t>Diplomatic Immunity</a:t>
            </a:r>
          </a:p>
        </p:txBody>
      </p:sp>
      <p:cxnSp>
        <p:nvCxnSpPr>
          <p:cNvPr id="12" name="Straight Connector 1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E9D368A-6674-5152-218E-626431B2BB47}"/>
              </a:ext>
            </a:extLst>
          </p:cNvPr>
          <p:cNvSpPr>
            <a:spLocks noGrp="1"/>
          </p:cNvSpPr>
          <p:nvPr>
            <p:ph idx="1"/>
          </p:nvPr>
        </p:nvSpPr>
        <p:spPr>
          <a:xfrm>
            <a:off x="217170" y="2239347"/>
            <a:ext cx="4457700" cy="4355763"/>
          </a:xfrm>
        </p:spPr>
        <p:txBody>
          <a:bodyPr>
            <a:normAutofit fontScale="92500"/>
          </a:bodyPr>
          <a:lstStyle/>
          <a:p>
            <a:pPr>
              <a:lnSpc>
                <a:spcPct val="110000"/>
              </a:lnSpc>
            </a:pPr>
            <a:r>
              <a:rPr lang="en-CA" sz="1800" b="0" i="0" u="none" strike="noStrike" dirty="0">
                <a:effectLst/>
                <a:latin typeface="arial" panose="020B0604020202020204" pitchFamily="34" charset="0"/>
              </a:rPr>
              <a:t>Diplomats who represent their country abroad enjoy diplomatic immunity. This </a:t>
            </a:r>
            <a:r>
              <a:rPr lang="en-CA" sz="1800" b="1" i="0" u="none" strike="noStrike" dirty="0">
                <a:solidFill>
                  <a:schemeClr val="accent1"/>
                </a:solidFill>
                <a:effectLst/>
                <a:latin typeface="arial" panose="020B0604020202020204" pitchFamily="34" charset="0"/>
              </a:rPr>
              <a:t>protects them against prosecution in the receiving state for the entire period in which they hold their diplomatic post</a:t>
            </a:r>
            <a:r>
              <a:rPr lang="en-CA" sz="1800" b="0" i="0" u="none" strike="noStrike" dirty="0">
                <a:solidFill>
                  <a:schemeClr val="accent1"/>
                </a:solidFill>
                <a:effectLst/>
                <a:latin typeface="arial" panose="020B0604020202020204" pitchFamily="34" charset="0"/>
              </a:rPr>
              <a:t>.</a:t>
            </a:r>
          </a:p>
          <a:p>
            <a:pPr>
              <a:lnSpc>
                <a:spcPct val="110000"/>
              </a:lnSpc>
            </a:pPr>
            <a:r>
              <a:rPr lang="en-CA" sz="1800" b="0" i="0" u="none" strike="noStrike" dirty="0">
                <a:effectLst/>
                <a:latin typeface="RO Sans"/>
              </a:rPr>
              <a:t> In the event of misconduct, however, only the sending state has the authority to take action, for instance by recalling the diplomat or waiving his/her </a:t>
            </a:r>
            <a:r>
              <a:rPr lang="en-CA" sz="1800" b="0" i="1" u="none" strike="noStrike" dirty="0">
                <a:effectLst/>
                <a:latin typeface="RO Sans"/>
              </a:rPr>
              <a:t>diplomatic immunity.</a:t>
            </a:r>
          </a:p>
          <a:p>
            <a:pPr>
              <a:lnSpc>
                <a:spcPct val="110000"/>
              </a:lnSpc>
            </a:pPr>
            <a:r>
              <a:rPr lang="en-CA" sz="1800" i="1" dirty="0">
                <a:latin typeface="RO Sans"/>
              </a:rPr>
              <a:t>Diplomatic Asylum is protection sought in embassies of other countries fearing for safety. Visit the link on our website to see why this exists.</a:t>
            </a:r>
            <a:endParaRPr lang="en-US" sz="1800" i="1" dirty="0"/>
          </a:p>
        </p:txBody>
      </p:sp>
      <p:pic>
        <p:nvPicPr>
          <p:cNvPr id="5" name="Picture 4" descr="Text&#10;&#10;Description automatically generated">
            <a:hlinkClick r:id="rId2"/>
            <a:extLst>
              <a:ext uri="{FF2B5EF4-FFF2-40B4-BE49-F238E27FC236}">
                <a16:creationId xmlns:a16="http://schemas.microsoft.com/office/drawing/2014/main" id="{F700A1DA-7BB9-7575-7A00-4E25B33709C9}"/>
              </a:ext>
            </a:extLst>
          </p:cNvPr>
          <p:cNvPicPr>
            <a:picLocks noChangeAspect="1"/>
          </p:cNvPicPr>
          <p:nvPr/>
        </p:nvPicPr>
        <p:blipFill rotWithShape="1">
          <a:blip r:embed="rId3"/>
          <a:srcRect r="1" b="7138"/>
          <a:stretch/>
        </p:blipFill>
        <p:spPr>
          <a:xfrm>
            <a:off x="4876800" y="10"/>
            <a:ext cx="7315200" cy="6857990"/>
          </a:xfrm>
          <a:prstGeom prst="rect">
            <a:avLst/>
          </a:prstGeom>
        </p:spPr>
      </p:pic>
    </p:spTree>
    <p:extLst>
      <p:ext uri="{BB962C8B-B14F-4D97-AF65-F5344CB8AC3E}">
        <p14:creationId xmlns:p14="http://schemas.microsoft.com/office/powerpoint/2010/main" val="1652375359"/>
      </p:ext>
    </p:extLst>
  </p:cSld>
  <p:clrMapOvr>
    <a:masterClrMapping/>
  </p:clrMapOvr>
</p:sld>
</file>

<file path=ppt/theme/theme1.xml><?xml version="1.0" encoding="utf-8"?>
<a:theme xmlns:a="http://schemas.openxmlformats.org/drawingml/2006/main" name="ChronicleVTI">
  <a:themeElements>
    <a:clrScheme name="AnalogousFromDarkSeedLeftStep">
      <a:dk1>
        <a:srgbClr val="000000"/>
      </a:dk1>
      <a:lt1>
        <a:srgbClr val="FFFFFF"/>
      </a:lt1>
      <a:dk2>
        <a:srgbClr val="3F3423"/>
      </a:dk2>
      <a:lt2>
        <a:srgbClr val="E8E2E6"/>
      </a:lt2>
      <a:accent1>
        <a:srgbClr val="47B666"/>
      </a:accent1>
      <a:accent2>
        <a:srgbClr val="4BB13B"/>
      </a:accent2>
      <a:accent3>
        <a:srgbClr val="80AF45"/>
      </a:accent3>
      <a:accent4>
        <a:srgbClr val="A3A637"/>
      </a:accent4>
      <a:accent5>
        <a:srgbClr val="C3954D"/>
      </a:accent5>
      <a:accent6>
        <a:srgbClr val="B1523B"/>
      </a:accent6>
      <a:hlink>
        <a:srgbClr val="968032"/>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14698</TotalTime>
  <Words>694</Words>
  <Application>Microsoft Macintosh PowerPoint</Application>
  <PresentationFormat>Widescreen</PresentationFormat>
  <Paragraphs>39</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vt:lpstr>
      <vt:lpstr>Calisto MT</vt:lpstr>
      <vt:lpstr>GT Walsheim</vt:lpstr>
      <vt:lpstr>RO Sans</vt:lpstr>
      <vt:lpstr>Univers Condensed</vt:lpstr>
      <vt:lpstr>ChronicleVTI</vt:lpstr>
      <vt:lpstr>Introduction to International Law</vt:lpstr>
      <vt:lpstr>international LAW</vt:lpstr>
      <vt:lpstr>Importance of Treaties</vt:lpstr>
      <vt:lpstr>Principles of International Law</vt:lpstr>
      <vt:lpstr>How International law shapes our everyday life</vt:lpstr>
      <vt:lpstr>State sovereignty</vt:lpstr>
      <vt:lpstr>The paradox of sovereignty</vt:lpstr>
      <vt:lpstr>Types of sanctions</vt:lpstr>
      <vt:lpstr>Diplomatic Immunity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International Law</dc:title>
  <dc:creator>Gord Gord</dc:creator>
  <cp:lastModifiedBy>Gord Gord</cp:lastModifiedBy>
  <cp:revision>3</cp:revision>
  <dcterms:created xsi:type="dcterms:W3CDTF">2022-11-07T15:19:21Z</dcterms:created>
  <dcterms:modified xsi:type="dcterms:W3CDTF">2023-01-10T15:58:52Z</dcterms:modified>
</cp:coreProperties>
</file>