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966"/>
    <a:srgbClr val="00B1C5"/>
    <a:srgbClr val="00A99D"/>
    <a:srgbClr val="335B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0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9EEDC3-CB9C-4F73-A016-947DF194211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6F93C4B-2BFF-48B2-A9CD-B9DEBE4D6FA6}">
      <dgm:prSet/>
      <dgm:spPr>
        <a:solidFill>
          <a:schemeClr val="tx2"/>
        </a:solidFill>
      </dgm:spPr>
      <dgm:t>
        <a:bodyPr/>
        <a:lstStyle/>
        <a:p>
          <a:r>
            <a:rPr lang="en-US" b="1" dirty="0"/>
            <a:t>Discrimination: </a:t>
          </a:r>
          <a:r>
            <a:rPr lang="en-US" dirty="0"/>
            <a:t>treating individuals or groups unfairly or differently because of such characteristics as race, sex, religion, age, or disability.</a:t>
          </a:r>
        </a:p>
      </dgm:t>
    </dgm:pt>
    <dgm:pt modelId="{E9995DE7-9B1C-4BC2-9722-EB2907C85636}" type="parTrans" cxnId="{F4FBA7C1-99BA-4C11-8B5B-5D515AFEE8FA}">
      <dgm:prSet/>
      <dgm:spPr/>
      <dgm:t>
        <a:bodyPr/>
        <a:lstStyle/>
        <a:p>
          <a:endParaRPr lang="en-US"/>
        </a:p>
      </dgm:t>
    </dgm:pt>
    <dgm:pt modelId="{82FEC382-8061-4F98-9988-3EFCD4F6C837}" type="sibTrans" cxnId="{F4FBA7C1-99BA-4C11-8B5B-5D515AFEE8FA}">
      <dgm:prSet/>
      <dgm:spPr/>
      <dgm:t>
        <a:bodyPr/>
        <a:lstStyle/>
        <a:p>
          <a:endParaRPr lang="en-US"/>
        </a:p>
      </dgm:t>
    </dgm:pt>
    <dgm:pt modelId="{D69EA497-AE40-4F28-96B6-F9714A91C9E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/>
            <a:t>Prejudice: </a:t>
          </a:r>
          <a:r>
            <a:rPr lang="en-CA" dirty="0"/>
            <a:t>an unfair and unreasonable opinion or feeling, especially formed without enough thought or knowledge.  </a:t>
          </a:r>
          <a:endParaRPr lang="en-US" dirty="0"/>
        </a:p>
      </dgm:t>
    </dgm:pt>
    <dgm:pt modelId="{B82C977B-AB1A-4607-97A4-D41D024A6160}" type="parTrans" cxnId="{B6803BB5-73AD-4479-8DF5-16636320888E}">
      <dgm:prSet/>
      <dgm:spPr/>
      <dgm:t>
        <a:bodyPr/>
        <a:lstStyle/>
        <a:p>
          <a:endParaRPr lang="en-US"/>
        </a:p>
      </dgm:t>
    </dgm:pt>
    <dgm:pt modelId="{C89CEA2A-4E0E-4430-97AC-46B2DA244FD8}" type="sibTrans" cxnId="{B6803BB5-73AD-4479-8DF5-16636320888E}">
      <dgm:prSet/>
      <dgm:spPr/>
      <dgm:t>
        <a:bodyPr/>
        <a:lstStyle/>
        <a:p>
          <a:endParaRPr lang="en-US"/>
        </a:p>
      </dgm:t>
    </dgm:pt>
    <dgm:pt modelId="{AB407B51-668A-4404-9219-FC8BB5DF3B0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CA" b="1"/>
            <a:t>Stereotyping: </a:t>
          </a:r>
          <a:r>
            <a:rPr lang="en-CA"/>
            <a:t>judging, or forming an opinion of a group and applying that judgment to all members of the group</a:t>
          </a:r>
          <a:endParaRPr lang="en-US"/>
        </a:p>
      </dgm:t>
    </dgm:pt>
    <dgm:pt modelId="{26967AE7-B516-43F9-838A-CAE73E3823F9}" type="parTrans" cxnId="{A66DCF90-026A-48ED-83E0-AB0A4473F7A5}">
      <dgm:prSet/>
      <dgm:spPr/>
      <dgm:t>
        <a:bodyPr/>
        <a:lstStyle/>
        <a:p>
          <a:endParaRPr lang="en-US"/>
        </a:p>
      </dgm:t>
    </dgm:pt>
    <dgm:pt modelId="{4C1698E9-1275-40E1-B1C8-FE624F030B15}" type="sibTrans" cxnId="{A66DCF90-026A-48ED-83E0-AB0A4473F7A5}">
      <dgm:prSet/>
      <dgm:spPr/>
      <dgm:t>
        <a:bodyPr/>
        <a:lstStyle/>
        <a:p>
          <a:endParaRPr lang="en-US"/>
        </a:p>
      </dgm:t>
    </dgm:pt>
    <dgm:pt modelId="{42594C54-27E7-1E4C-A0BC-3E58A27229DD}" type="pres">
      <dgm:prSet presAssocID="{9E9EEDC3-CB9C-4F73-A016-947DF1942114}" presName="linear" presStyleCnt="0">
        <dgm:presLayoutVars>
          <dgm:animLvl val="lvl"/>
          <dgm:resizeHandles val="exact"/>
        </dgm:presLayoutVars>
      </dgm:prSet>
      <dgm:spPr/>
    </dgm:pt>
    <dgm:pt modelId="{813CC117-85AD-CC45-90BB-5AB6198A90C2}" type="pres">
      <dgm:prSet presAssocID="{16F93C4B-2BFF-48B2-A9CD-B9DEBE4D6FA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F5F458-0A6B-0544-8938-BF5353EB6308}" type="pres">
      <dgm:prSet presAssocID="{82FEC382-8061-4F98-9988-3EFCD4F6C837}" presName="spacer" presStyleCnt="0"/>
      <dgm:spPr/>
    </dgm:pt>
    <dgm:pt modelId="{66653282-386B-4C41-ACFA-DCB3C4EFD07E}" type="pres">
      <dgm:prSet presAssocID="{D69EA497-AE40-4F28-96B6-F9714A91C9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2FFF7E-22AC-3844-9D1E-77029A8E2AE0}" type="pres">
      <dgm:prSet presAssocID="{C89CEA2A-4E0E-4430-97AC-46B2DA244FD8}" presName="spacer" presStyleCnt="0"/>
      <dgm:spPr/>
    </dgm:pt>
    <dgm:pt modelId="{77C12DED-2E78-A745-B371-222D43EB179D}" type="pres">
      <dgm:prSet presAssocID="{AB407B51-668A-4404-9219-FC8BB5DF3B0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E4CCC1F-55F8-2943-A2E1-EB7EB439DE04}" type="presOf" srcId="{9E9EEDC3-CB9C-4F73-A016-947DF1942114}" destId="{42594C54-27E7-1E4C-A0BC-3E58A27229DD}" srcOrd="0" destOrd="0" presId="urn:microsoft.com/office/officeart/2005/8/layout/vList2"/>
    <dgm:cxn modelId="{BB6B5627-EB85-AA4E-94E6-B01DFDA31C21}" type="presOf" srcId="{AB407B51-668A-4404-9219-FC8BB5DF3B0E}" destId="{77C12DED-2E78-A745-B371-222D43EB179D}" srcOrd="0" destOrd="0" presId="urn:microsoft.com/office/officeart/2005/8/layout/vList2"/>
    <dgm:cxn modelId="{A66DCF90-026A-48ED-83E0-AB0A4473F7A5}" srcId="{9E9EEDC3-CB9C-4F73-A016-947DF1942114}" destId="{AB407B51-668A-4404-9219-FC8BB5DF3B0E}" srcOrd="2" destOrd="0" parTransId="{26967AE7-B516-43F9-838A-CAE73E3823F9}" sibTransId="{4C1698E9-1275-40E1-B1C8-FE624F030B15}"/>
    <dgm:cxn modelId="{FBF515A0-AB38-F947-BC9A-5C2631015764}" type="presOf" srcId="{D69EA497-AE40-4F28-96B6-F9714A91C9E9}" destId="{66653282-386B-4C41-ACFA-DCB3C4EFD07E}" srcOrd="0" destOrd="0" presId="urn:microsoft.com/office/officeart/2005/8/layout/vList2"/>
    <dgm:cxn modelId="{B6803BB5-73AD-4479-8DF5-16636320888E}" srcId="{9E9EEDC3-CB9C-4F73-A016-947DF1942114}" destId="{D69EA497-AE40-4F28-96B6-F9714A91C9E9}" srcOrd="1" destOrd="0" parTransId="{B82C977B-AB1A-4607-97A4-D41D024A6160}" sibTransId="{C89CEA2A-4E0E-4430-97AC-46B2DA244FD8}"/>
    <dgm:cxn modelId="{F4FBA7C1-99BA-4C11-8B5B-5D515AFEE8FA}" srcId="{9E9EEDC3-CB9C-4F73-A016-947DF1942114}" destId="{16F93C4B-2BFF-48B2-A9CD-B9DEBE4D6FA6}" srcOrd="0" destOrd="0" parTransId="{E9995DE7-9B1C-4BC2-9722-EB2907C85636}" sibTransId="{82FEC382-8061-4F98-9988-3EFCD4F6C837}"/>
    <dgm:cxn modelId="{F76DB7CF-C8AF-8743-9048-5DDABF441D47}" type="presOf" srcId="{16F93C4B-2BFF-48B2-A9CD-B9DEBE4D6FA6}" destId="{813CC117-85AD-CC45-90BB-5AB6198A90C2}" srcOrd="0" destOrd="0" presId="urn:microsoft.com/office/officeart/2005/8/layout/vList2"/>
    <dgm:cxn modelId="{B8053527-14F0-BC40-8AEE-5FF8A278715F}" type="presParOf" srcId="{42594C54-27E7-1E4C-A0BC-3E58A27229DD}" destId="{813CC117-85AD-CC45-90BB-5AB6198A90C2}" srcOrd="0" destOrd="0" presId="urn:microsoft.com/office/officeart/2005/8/layout/vList2"/>
    <dgm:cxn modelId="{DF37E38A-652E-BA41-BD2F-B8AA245C98B6}" type="presParOf" srcId="{42594C54-27E7-1E4C-A0BC-3E58A27229DD}" destId="{F2F5F458-0A6B-0544-8938-BF5353EB6308}" srcOrd="1" destOrd="0" presId="urn:microsoft.com/office/officeart/2005/8/layout/vList2"/>
    <dgm:cxn modelId="{B63EFFE7-A334-1548-A019-EEA618AFA1FF}" type="presParOf" srcId="{42594C54-27E7-1E4C-A0BC-3E58A27229DD}" destId="{66653282-386B-4C41-ACFA-DCB3C4EFD07E}" srcOrd="2" destOrd="0" presId="urn:microsoft.com/office/officeart/2005/8/layout/vList2"/>
    <dgm:cxn modelId="{76667303-C75D-9147-ABFB-CD118E2FF136}" type="presParOf" srcId="{42594C54-27E7-1E4C-A0BC-3E58A27229DD}" destId="{3C2FFF7E-22AC-3844-9D1E-77029A8E2AE0}" srcOrd="3" destOrd="0" presId="urn:microsoft.com/office/officeart/2005/8/layout/vList2"/>
    <dgm:cxn modelId="{4A540403-A8E6-C442-B770-1323D25CD43E}" type="presParOf" srcId="{42594C54-27E7-1E4C-A0BC-3E58A27229DD}" destId="{77C12DED-2E78-A745-B371-222D43EB17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8109E-5093-46C8-ADB1-D3C2CCE7DC9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A452965-BF7F-43A4-A855-A328ED6E2AF9}">
      <dgm:prSet/>
      <dgm:spPr>
        <a:solidFill>
          <a:srgbClr val="2B4966"/>
        </a:solidFill>
      </dgm:spPr>
      <dgm:t>
        <a:bodyPr/>
        <a:lstStyle/>
        <a:p>
          <a:r>
            <a:rPr lang="en-US" b="1" dirty="0"/>
            <a:t>Intentional Discrimination: </a:t>
          </a:r>
          <a:r>
            <a:rPr lang="en-US" dirty="0"/>
            <a:t>treatment of others that is unfair (on the basis of prejudice or stereotype) and on purpose. </a:t>
          </a:r>
        </a:p>
        <a:p>
          <a:r>
            <a:rPr lang="en-US" b="1" dirty="0"/>
            <a:t>Example: </a:t>
          </a:r>
          <a:r>
            <a:rPr lang="en-US" dirty="0"/>
            <a:t>Not hiring the most qualified person for the job because of their race, ethnicity, sexual orientation, gender or religion based on a personal belief about that group.</a:t>
          </a:r>
        </a:p>
      </dgm:t>
    </dgm:pt>
    <dgm:pt modelId="{B5F5059F-70D5-48C7-B919-8EBC47D3A6CB}" type="parTrans" cxnId="{DA6453A7-9CC5-45A9-9144-EDA0EF2D80F0}">
      <dgm:prSet/>
      <dgm:spPr/>
      <dgm:t>
        <a:bodyPr/>
        <a:lstStyle/>
        <a:p>
          <a:endParaRPr lang="en-US"/>
        </a:p>
      </dgm:t>
    </dgm:pt>
    <dgm:pt modelId="{C0CE1936-CA0F-4D68-AA88-243EF5DF8D62}" type="sibTrans" cxnId="{DA6453A7-9CC5-45A9-9144-EDA0EF2D80F0}">
      <dgm:prSet/>
      <dgm:spPr/>
      <dgm:t>
        <a:bodyPr/>
        <a:lstStyle/>
        <a:p>
          <a:endParaRPr lang="en-US"/>
        </a:p>
      </dgm:t>
    </dgm:pt>
    <dgm:pt modelId="{679532A0-B648-494F-AE72-675B118EACB7}">
      <dgm:prSet/>
      <dgm:spPr>
        <a:solidFill>
          <a:srgbClr val="335B9E"/>
        </a:solidFill>
      </dgm:spPr>
      <dgm:t>
        <a:bodyPr/>
        <a:lstStyle/>
        <a:p>
          <a:endParaRPr lang="en-US" dirty="0"/>
        </a:p>
      </dgm:t>
    </dgm:pt>
    <dgm:pt modelId="{0A65868D-7713-4951-9DF1-2E9E614D8B4C}" type="parTrans" cxnId="{B8E4F5B0-0655-4930-8FDD-E0B08B93D2A1}">
      <dgm:prSet/>
      <dgm:spPr/>
      <dgm:t>
        <a:bodyPr/>
        <a:lstStyle/>
        <a:p>
          <a:endParaRPr lang="en-US"/>
        </a:p>
      </dgm:t>
    </dgm:pt>
    <dgm:pt modelId="{A6425127-3FD2-4B79-9E42-75E9F91EF86F}" type="sibTrans" cxnId="{B8E4F5B0-0655-4930-8FDD-E0B08B93D2A1}">
      <dgm:prSet/>
      <dgm:spPr/>
      <dgm:t>
        <a:bodyPr/>
        <a:lstStyle/>
        <a:p>
          <a:endParaRPr lang="en-US"/>
        </a:p>
      </dgm:t>
    </dgm:pt>
    <dgm:pt modelId="{51544FB9-CB90-9346-9B69-AD0FAE7BA19D}" type="pres">
      <dgm:prSet presAssocID="{3118109E-5093-46C8-ADB1-D3C2CCE7DC9F}" presName="linear" presStyleCnt="0">
        <dgm:presLayoutVars>
          <dgm:animLvl val="lvl"/>
          <dgm:resizeHandles val="exact"/>
        </dgm:presLayoutVars>
      </dgm:prSet>
      <dgm:spPr/>
    </dgm:pt>
    <dgm:pt modelId="{B7B7F784-6DBA-6849-A654-A9F04DFD56CB}" type="pres">
      <dgm:prSet presAssocID="{DA452965-BF7F-43A4-A855-A328ED6E2AF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6A9DBE-FAB4-0A47-B822-D2850D3A9F6A}" type="pres">
      <dgm:prSet presAssocID="{C0CE1936-CA0F-4D68-AA88-243EF5DF8D62}" presName="spacer" presStyleCnt="0"/>
      <dgm:spPr/>
    </dgm:pt>
    <dgm:pt modelId="{ADBD661C-6FB8-D642-9000-D44D48E8E845}" type="pres">
      <dgm:prSet presAssocID="{679532A0-B648-494F-AE72-675B118EACB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62E176D-3CDD-EB48-BDC5-9E3BEFC4084B}" type="presOf" srcId="{679532A0-B648-494F-AE72-675B118EACB7}" destId="{ADBD661C-6FB8-D642-9000-D44D48E8E845}" srcOrd="0" destOrd="0" presId="urn:microsoft.com/office/officeart/2005/8/layout/vList2"/>
    <dgm:cxn modelId="{DA6453A7-9CC5-45A9-9144-EDA0EF2D80F0}" srcId="{3118109E-5093-46C8-ADB1-D3C2CCE7DC9F}" destId="{DA452965-BF7F-43A4-A855-A328ED6E2AF9}" srcOrd="0" destOrd="0" parTransId="{B5F5059F-70D5-48C7-B919-8EBC47D3A6CB}" sibTransId="{C0CE1936-CA0F-4D68-AA88-243EF5DF8D62}"/>
    <dgm:cxn modelId="{B8E4F5B0-0655-4930-8FDD-E0B08B93D2A1}" srcId="{3118109E-5093-46C8-ADB1-D3C2CCE7DC9F}" destId="{679532A0-B648-494F-AE72-675B118EACB7}" srcOrd="1" destOrd="0" parTransId="{0A65868D-7713-4951-9DF1-2E9E614D8B4C}" sibTransId="{A6425127-3FD2-4B79-9E42-75E9F91EF86F}"/>
    <dgm:cxn modelId="{1BDF00BA-C641-8B4B-904A-A12665F22844}" type="presOf" srcId="{DA452965-BF7F-43A4-A855-A328ED6E2AF9}" destId="{B7B7F784-6DBA-6849-A654-A9F04DFD56CB}" srcOrd="0" destOrd="0" presId="urn:microsoft.com/office/officeart/2005/8/layout/vList2"/>
    <dgm:cxn modelId="{2D5DC0D7-D01E-7B43-B4AE-249768C4B701}" type="presOf" srcId="{3118109E-5093-46C8-ADB1-D3C2CCE7DC9F}" destId="{51544FB9-CB90-9346-9B69-AD0FAE7BA19D}" srcOrd="0" destOrd="0" presId="urn:microsoft.com/office/officeart/2005/8/layout/vList2"/>
    <dgm:cxn modelId="{415C86DF-9C87-244E-B4AE-24BE30D98B82}" type="presParOf" srcId="{51544FB9-CB90-9346-9B69-AD0FAE7BA19D}" destId="{B7B7F784-6DBA-6849-A654-A9F04DFD56CB}" srcOrd="0" destOrd="0" presId="urn:microsoft.com/office/officeart/2005/8/layout/vList2"/>
    <dgm:cxn modelId="{3A625FB4-0886-144C-BEED-73F7236D3546}" type="presParOf" srcId="{51544FB9-CB90-9346-9B69-AD0FAE7BA19D}" destId="{0F6A9DBE-FAB4-0A47-B822-D2850D3A9F6A}" srcOrd="1" destOrd="0" presId="urn:microsoft.com/office/officeart/2005/8/layout/vList2"/>
    <dgm:cxn modelId="{7819638C-6696-3A4F-8D29-B2D5A8CB6037}" type="presParOf" srcId="{51544FB9-CB90-9346-9B69-AD0FAE7BA19D}" destId="{ADBD661C-6FB8-D642-9000-D44D48E8E8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FF6863-BCCE-4BF7-A7A8-D97DD69979FD}" type="doc">
      <dgm:prSet loTypeId="urn:microsoft.com/office/officeart/2005/8/layout/vList2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9A3414A1-3B82-4DFD-9A87-3C894D45C67F}">
      <dgm:prSet/>
      <dgm:spPr/>
      <dgm:t>
        <a:bodyPr/>
        <a:lstStyle/>
        <a:p>
          <a:r>
            <a:rPr lang="en-US" dirty="0"/>
            <a:t>1. What is prejudice?</a:t>
          </a:r>
        </a:p>
      </dgm:t>
    </dgm:pt>
    <dgm:pt modelId="{CA0E4079-E159-4A74-8152-C3667734A22C}" type="parTrans" cxnId="{2A45A9DF-DF6A-49AB-ACFE-BE3E9E7228E3}">
      <dgm:prSet/>
      <dgm:spPr/>
      <dgm:t>
        <a:bodyPr/>
        <a:lstStyle/>
        <a:p>
          <a:endParaRPr lang="en-US"/>
        </a:p>
      </dgm:t>
    </dgm:pt>
    <dgm:pt modelId="{0BE88A01-30B0-46BA-A044-DEC634FC9701}" type="sibTrans" cxnId="{2A45A9DF-DF6A-49AB-ACFE-BE3E9E7228E3}">
      <dgm:prSet/>
      <dgm:spPr/>
      <dgm:t>
        <a:bodyPr/>
        <a:lstStyle/>
        <a:p>
          <a:endParaRPr lang="en-US"/>
        </a:p>
      </dgm:t>
    </dgm:pt>
    <dgm:pt modelId="{BCD215F5-BB36-4395-8834-41A404BDBFC0}">
      <dgm:prSet/>
      <dgm:spPr/>
      <dgm:t>
        <a:bodyPr/>
        <a:lstStyle/>
        <a:p>
          <a:r>
            <a:rPr lang="en-US" dirty="0"/>
            <a:t>2. How is prejudice different from stereotyping?</a:t>
          </a:r>
        </a:p>
      </dgm:t>
    </dgm:pt>
    <dgm:pt modelId="{5E8A91BA-D234-48D8-960A-CC175AC0A004}" type="parTrans" cxnId="{420CB347-4F12-411D-B5E6-91ECA187532B}">
      <dgm:prSet/>
      <dgm:spPr/>
      <dgm:t>
        <a:bodyPr/>
        <a:lstStyle/>
        <a:p>
          <a:endParaRPr lang="en-US"/>
        </a:p>
      </dgm:t>
    </dgm:pt>
    <dgm:pt modelId="{3B4D321A-BFE7-4B0C-88AF-7690025416A9}" type="sibTrans" cxnId="{420CB347-4F12-411D-B5E6-91ECA187532B}">
      <dgm:prSet/>
      <dgm:spPr/>
      <dgm:t>
        <a:bodyPr/>
        <a:lstStyle/>
        <a:p>
          <a:endParaRPr lang="en-US"/>
        </a:p>
      </dgm:t>
    </dgm:pt>
    <dgm:pt modelId="{A7A6DA08-4FE1-4E98-886F-6711BDD8B00F}">
      <dgm:prSet/>
      <dgm:spPr/>
      <dgm:t>
        <a:bodyPr/>
        <a:lstStyle/>
        <a:p>
          <a:r>
            <a:rPr lang="en-US" dirty="0"/>
            <a:t>3. What are the two types of discrimination? What is the difference between them?</a:t>
          </a:r>
        </a:p>
      </dgm:t>
    </dgm:pt>
    <dgm:pt modelId="{D3A8E19A-A41B-4993-A1F8-8F41126E337A}" type="parTrans" cxnId="{41D531BF-959C-46F0-9AF5-B46AE1CD1D14}">
      <dgm:prSet/>
      <dgm:spPr/>
      <dgm:t>
        <a:bodyPr/>
        <a:lstStyle/>
        <a:p>
          <a:endParaRPr lang="en-US"/>
        </a:p>
      </dgm:t>
    </dgm:pt>
    <dgm:pt modelId="{97D447BC-B7C8-4697-9613-B883FFBE6EC4}" type="sibTrans" cxnId="{41D531BF-959C-46F0-9AF5-B46AE1CD1D14}">
      <dgm:prSet/>
      <dgm:spPr/>
      <dgm:t>
        <a:bodyPr/>
        <a:lstStyle/>
        <a:p>
          <a:endParaRPr lang="en-US"/>
        </a:p>
      </dgm:t>
    </dgm:pt>
    <dgm:pt modelId="{A89D9812-AFF3-47BB-A6FA-473F9A54405A}">
      <dgm:prSet/>
      <dgm:spPr/>
      <dgm:t>
        <a:bodyPr/>
        <a:lstStyle/>
        <a:p>
          <a:r>
            <a:rPr lang="en-US" dirty="0"/>
            <a:t>4. Give an example not from the PowerPoint of Bona Fide occupational Requirement.</a:t>
          </a:r>
        </a:p>
      </dgm:t>
    </dgm:pt>
    <dgm:pt modelId="{F659B4CC-0C54-41CB-96E9-17FA03B52E38}" type="parTrans" cxnId="{08C35571-6F6E-4C56-8341-954CFE49DB0F}">
      <dgm:prSet/>
      <dgm:spPr/>
      <dgm:t>
        <a:bodyPr/>
        <a:lstStyle/>
        <a:p>
          <a:endParaRPr lang="en-US"/>
        </a:p>
      </dgm:t>
    </dgm:pt>
    <dgm:pt modelId="{BE814B70-27C0-4E38-A3CB-3EF52BCFF9E3}" type="sibTrans" cxnId="{08C35571-6F6E-4C56-8341-954CFE49DB0F}">
      <dgm:prSet/>
      <dgm:spPr/>
      <dgm:t>
        <a:bodyPr/>
        <a:lstStyle/>
        <a:p>
          <a:endParaRPr lang="en-US"/>
        </a:p>
      </dgm:t>
    </dgm:pt>
    <dgm:pt modelId="{D605F95B-5523-494A-ADEC-A1A87215C379}" type="pres">
      <dgm:prSet presAssocID="{19FF6863-BCCE-4BF7-A7A8-D97DD69979FD}" presName="linear" presStyleCnt="0">
        <dgm:presLayoutVars>
          <dgm:animLvl val="lvl"/>
          <dgm:resizeHandles val="exact"/>
        </dgm:presLayoutVars>
      </dgm:prSet>
      <dgm:spPr/>
    </dgm:pt>
    <dgm:pt modelId="{E0BD8170-1FFF-FB4C-8F3E-55FD9FAAC74F}" type="pres">
      <dgm:prSet presAssocID="{9A3414A1-3B82-4DFD-9A87-3C894D45C67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B0DA612-E93F-6943-B18F-1344A09B9B8C}" type="pres">
      <dgm:prSet presAssocID="{0BE88A01-30B0-46BA-A044-DEC634FC9701}" presName="spacer" presStyleCnt="0"/>
      <dgm:spPr/>
    </dgm:pt>
    <dgm:pt modelId="{26A7D137-0A52-B042-B670-481EA89E1337}" type="pres">
      <dgm:prSet presAssocID="{BCD215F5-BB36-4395-8834-41A404BDBFC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B385D9B-0709-F646-A738-F9E43EAF2A08}" type="pres">
      <dgm:prSet presAssocID="{3B4D321A-BFE7-4B0C-88AF-7690025416A9}" presName="spacer" presStyleCnt="0"/>
      <dgm:spPr/>
    </dgm:pt>
    <dgm:pt modelId="{A2D19DCE-2B3B-5441-BB88-4D681337B492}" type="pres">
      <dgm:prSet presAssocID="{A7A6DA08-4FE1-4E98-886F-6711BDD8B00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35169A3-291E-744C-AE65-9B169FECC2B6}" type="pres">
      <dgm:prSet presAssocID="{97D447BC-B7C8-4697-9613-B883FFBE6EC4}" presName="spacer" presStyleCnt="0"/>
      <dgm:spPr/>
    </dgm:pt>
    <dgm:pt modelId="{09AF7075-13F3-A742-8143-0565487492B1}" type="pres">
      <dgm:prSet presAssocID="{A89D9812-AFF3-47BB-A6FA-473F9A54405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7B59B09-FBFC-3648-A5D2-4BFC5998445E}" type="presOf" srcId="{A89D9812-AFF3-47BB-A6FA-473F9A54405A}" destId="{09AF7075-13F3-A742-8143-0565487492B1}" srcOrd="0" destOrd="0" presId="urn:microsoft.com/office/officeart/2005/8/layout/vList2"/>
    <dgm:cxn modelId="{420CB347-4F12-411D-B5E6-91ECA187532B}" srcId="{19FF6863-BCCE-4BF7-A7A8-D97DD69979FD}" destId="{BCD215F5-BB36-4395-8834-41A404BDBFC0}" srcOrd="1" destOrd="0" parTransId="{5E8A91BA-D234-48D8-960A-CC175AC0A004}" sibTransId="{3B4D321A-BFE7-4B0C-88AF-7690025416A9}"/>
    <dgm:cxn modelId="{FC7F4D65-86C6-BF45-A998-ADD7D7753E38}" type="presOf" srcId="{19FF6863-BCCE-4BF7-A7A8-D97DD69979FD}" destId="{D605F95B-5523-494A-ADEC-A1A87215C379}" srcOrd="0" destOrd="0" presId="urn:microsoft.com/office/officeart/2005/8/layout/vList2"/>
    <dgm:cxn modelId="{9B8DB968-BB41-2640-844F-BDB3220828CA}" type="presOf" srcId="{BCD215F5-BB36-4395-8834-41A404BDBFC0}" destId="{26A7D137-0A52-B042-B670-481EA89E1337}" srcOrd="0" destOrd="0" presId="urn:microsoft.com/office/officeart/2005/8/layout/vList2"/>
    <dgm:cxn modelId="{08C35571-6F6E-4C56-8341-954CFE49DB0F}" srcId="{19FF6863-BCCE-4BF7-A7A8-D97DD69979FD}" destId="{A89D9812-AFF3-47BB-A6FA-473F9A54405A}" srcOrd="3" destOrd="0" parTransId="{F659B4CC-0C54-41CB-96E9-17FA03B52E38}" sibTransId="{BE814B70-27C0-4E38-A3CB-3EF52BCFF9E3}"/>
    <dgm:cxn modelId="{281B6071-BF89-9E47-B8C2-12FEABE7B737}" type="presOf" srcId="{9A3414A1-3B82-4DFD-9A87-3C894D45C67F}" destId="{E0BD8170-1FFF-FB4C-8F3E-55FD9FAAC74F}" srcOrd="0" destOrd="0" presId="urn:microsoft.com/office/officeart/2005/8/layout/vList2"/>
    <dgm:cxn modelId="{41D531BF-959C-46F0-9AF5-B46AE1CD1D14}" srcId="{19FF6863-BCCE-4BF7-A7A8-D97DD69979FD}" destId="{A7A6DA08-4FE1-4E98-886F-6711BDD8B00F}" srcOrd="2" destOrd="0" parTransId="{D3A8E19A-A41B-4993-A1F8-8F41126E337A}" sibTransId="{97D447BC-B7C8-4697-9613-B883FFBE6EC4}"/>
    <dgm:cxn modelId="{EC20CFDD-161C-2B4E-BC1D-1E6FF25A3919}" type="presOf" srcId="{A7A6DA08-4FE1-4E98-886F-6711BDD8B00F}" destId="{A2D19DCE-2B3B-5441-BB88-4D681337B492}" srcOrd="0" destOrd="0" presId="urn:microsoft.com/office/officeart/2005/8/layout/vList2"/>
    <dgm:cxn modelId="{2A45A9DF-DF6A-49AB-ACFE-BE3E9E7228E3}" srcId="{19FF6863-BCCE-4BF7-A7A8-D97DD69979FD}" destId="{9A3414A1-3B82-4DFD-9A87-3C894D45C67F}" srcOrd="0" destOrd="0" parTransId="{CA0E4079-E159-4A74-8152-C3667734A22C}" sibTransId="{0BE88A01-30B0-46BA-A044-DEC634FC9701}"/>
    <dgm:cxn modelId="{C318A467-D3B2-7047-85F1-B511EFFA2D06}" type="presParOf" srcId="{D605F95B-5523-494A-ADEC-A1A87215C379}" destId="{E0BD8170-1FFF-FB4C-8F3E-55FD9FAAC74F}" srcOrd="0" destOrd="0" presId="urn:microsoft.com/office/officeart/2005/8/layout/vList2"/>
    <dgm:cxn modelId="{128B7DFE-7895-0847-9FC9-50B641FB28FB}" type="presParOf" srcId="{D605F95B-5523-494A-ADEC-A1A87215C379}" destId="{9B0DA612-E93F-6943-B18F-1344A09B9B8C}" srcOrd="1" destOrd="0" presId="urn:microsoft.com/office/officeart/2005/8/layout/vList2"/>
    <dgm:cxn modelId="{E1FDFE27-0E90-8E40-9C75-1B19CAA0BF13}" type="presParOf" srcId="{D605F95B-5523-494A-ADEC-A1A87215C379}" destId="{26A7D137-0A52-B042-B670-481EA89E1337}" srcOrd="2" destOrd="0" presId="urn:microsoft.com/office/officeart/2005/8/layout/vList2"/>
    <dgm:cxn modelId="{B2A89AAE-1893-8A40-A78D-F052E93B8494}" type="presParOf" srcId="{D605F95B-5523-494A-ADEC-A1A87215C379}" destId="{1B385D9B-0709-F646-A738-F9E43EAF2A08}" srcOrd="3" destOrd="0" presId="urn:microsoft.com/office/officeart/2005/8/layout/vList2"/>
    <dgm:cxn modelId="{A333BA8D-FF5B-1F4F-9333-4E421F8AC1D9}" type="presParOf" srcId="{D605F95B-5523-494A-ADEC-A1A87215C379}" destId="{A2D19DCE-2B3B-5441-BB88-4D681337B492}" srcOrd="4" destOrd="0" presId="urn:microsoft.com/office/officeart/2005/8/layout/vList2"/>
    <dgm:cxn modelId="{F39A9028-8276-EB4A-AEAB-11F32272618F}" type="presParOf" srcId="{D605F95B-5523-494A-ADEC-A1A87215C379}" destId="{335169A3-291E-744C-AE65-9B169FECC2B6}" srcOrd="5" destOrd="0" presId="urn:microsoft.com/office/officeart/2005/8/layout/vList2"/>
    <dgm:cxn modelId="{A3D0C44D-D131-3446-8B30-46EE7D17C4CE}" type="presParOf" srcId="{D605F95B-5523-494A-ADEC-A1A87215C379}" destId="{09AF7075-13F3-A742-8143-0565487492B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CC117-85AD-CC45-90BB-5AB6198A90C2}">
      <dsp:nvSpPr>
        <dsp:cNvPr id="0" name=""/>
        <dsp:cNvSpPr/>
      </dsp:nvSpPr>
      <dsp:spPr>
        <a:xfrm>
          <a:off x="0" y="187537"/>
          <a:ext cx="4828172" cy="171288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Discrimination: </a:t>
          </a:r>
          <a:r>
            <a:rPr lang="en-US" sz="2400" kern="1200" dirty="0"/>
            <a:t>treating individuals or groups unfairly or differently because of such characteristics as race, sex, religion, age, or disability.</a:t>
          </a:r>
        </a:p>
      </dsp:txBody>
      <dsp:txXfrm>
        <a:off x="83616" y="271153"/>
        <a:ext cx="4660940" cy="1545648"/>
      </dsp:txXfrm>
    </dsp:sp>
    <dsp:sp modelId="{66653282-386B-4C41-ACFA-DCB3C4EFD07E}">
      <dsp:nvSpPr>
        <dsp:cNvPr id="0" name=""/>
        <dsp:cNvSpPr/>
      </dsp:nvSpPr>
      <dsp:spPr>
        <a:xfrm>
          <a:off x="0" y="1969537"/>
          <a:ext cx="4828172" cy="171288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Prejudice: </a:t>
          </a:r>
          <a:r>
            <a:rPr lang="en-CA" sz="2400" kern="1200" dirty="0"/>
            <a:t>an unfair and unreasonable opinion or feeling, especially formed without enough thought or knowledge.  </a:t>
          </a:r>
          <a:endParaRPr lang="en-US" sz="2400" kern="1200" dirty="0"/>
        </a:p>
      </dsp:txBody>
      <dsp:txXfrm>
        <a:off x="83616" y="2053153"/>
        <a:ext cx="4660940" cy="1545648"/>
      </dsp:txXfrm>
    </dsp:sp>
    <dsp:sp modelId="{77C12DED-2E78-A745-B371-222D43EB179D}">
      <dsp:nvSpPr>
        <dsp:cNvPr id="0" name=""/>
        <dsp:cNvSpPr/>
      </dsp:nvSpPr>
      <dsp:spPr>
        <a:xfrm>
          <a:off x="0" y="3751537"/>
          <a:ext cx="4828172" cy="1712880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b="1" kern="1200"/>
            <a:t>Stereotyping: </a:t>
          </a:r>
          <a:r>
            <a:rPr lang="en-CA" sz="2400" kern="1200"/>
            <a:t>judging, or forming an opinion of a group and applying that judgment to all members of the group</a:t>
          </a:r>
          <a:endParaRPr lang="en-US" sz="2400" kern="1200"/>
        </a:p>
      </dsp:txBody>
      <dsp:txXfrm>
        <a:off x="83616" y="3835153"/>
        <a:ext cx="4660940" cy="1545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7F784-6DBA-6849-A654-A9F04DFD56CB}">
      <dsp:nvSpPr>
        <dsp:cNvPr id="0" name=""/>
        <dsp:cNvSpPr/>
      </dsp:nvSpPr>
      <dsp:spPr>
        <a:xfrm>
          <a:off x="0" y="117683"/>
          <a:ext cx="6263640" cy="2604420"/>
        </a:xfrm>
        <a:prstGeom prst="roundRect">
          <a:avLst/>
        </a:prstGeom>
        <a:solidFill>
          <a:srgbClr val="2B49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Intentional Discrimination: </a:t>
          </a:r>
          <a:r>
            <a:rPr lang="en-US" sz="2100" kern="1200" dirty="0"/>
            <a:t>treatment of others that is unfair (on the basis of prejudice or stereotype) and on purpose.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Example: </a:t>
          </a:r>
          <a:r>
            <a:rPr lang="en-US" sz="2100" kern="1200" dirty="0"/>
            <a:t>Not hiring the most qualified person for the job because of their race, ethnicity, sexual orientation, gender or religion based on a personal belief about that group.</a:t>
          </a:r>
        </a:p>
      </dsp:txBody>
      <dsp:txXfrm>
        <a:off x="127137" y="244820"/>
        <a:ext cx="6009366" cy="2350146"/>
      </dsp:txXfrm>
    </dsp:sp>
    <dsp:sp modelId="{ADBD661C-6FB8-D642-9000-D44D48E8E845}">
      <dsp:nvSpPr>
        <dsp:cNvPr id="0" name=""/>
        <dsp:cNvSpPr/>
      </dsp:nvSpPr>
      <dsp:spPr>
        <a:xfrm>
          <a:off x="0" y="2782584"/>
          <a:ext cx="6263640" cy="2604420"/>
        </a:xfrm>
        <a:prstGeom prst="roundRect">
          <a:avLst/>
        </a:prstGeom>
        <a:solidFill>
          <a:srgbClr val="335B9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127137" y="2909721"/>
        <a:ext cx="6009366" cy="23501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D8170-1FFF-FB4C-8F3E-55FD9FAAC74F}">
      <dsp:nvSpPr>
        <dsp:cNvPr id="0" name=""/>
        <dsp:cNvSpPr/>
      </dsp:nvSpPr>
      <dsp:spPr>
        <a:xfrm>
          <a:off x="0" y="40849"/>
          <a:ext cx="4828172" cy="1340724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1. What is prejudice?</a:t>
          </a:r>
        </a:p>
      </dsp:txBody>
      <dsp:txXfrm>
        <a:off x="65449" y="106298"/>
        <a:ext cx="4697274" cy="1209826"/>
      </dsp:txXfrm>
    </dsp:sp>
    <dsp:sp modelId="{26A7D137-0A52-B042-B670-481EA89E1337}">
      <dsp:nvSpPr>
        <dsp:cNvPr id="0" name=""/>
        <dsp:cNvSpPr/>
      </dsp:nvSpPr>
      <dsp:spPr>
        <a:xfrm>
          <a:off x="0" y="1450693"/>
          <a:ext cx="4828172" cy="1340724"/>
        </a:xfrm>
        <a:prstGeom prst="roundRect">
          <a:avLst/>
        </a:prstGeom>
        <a:solidFill>
          <a:schemeClr val="accent5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2. How is prejudice different from stereotyping?</a:t>
          </a:r>
        </a:p>
      </dsp:txBody>
      <dsp:txXfrm>
        <a:off x="65449" y="1516142"/>
        <a:ext cx="4697274" cy="1209826"/>
      </dsp:txXfrm>
    </dsp:sp>
    <dsp:sp modelId="{A2D19DCE-2B3B-5441-BB88-4D681337B492}">
      <dsp:nvSpPr>
        <dsp:cNvPr id="0" name=""/>
        <dsp:cNvSpPr/>
      </dsp:nvSpPr>
      <dsp:spPr>
        <a:xfrm>
          <a:off x="0" y="2860537"/>
          <a:ext cx="4828172" cy="1340724"/>
        </a:xfrm>
        <a:prstGeom prst="roundRect">
          <a:avLst/>
        </a:prstGeom>
        <a:solidFill>
          <a:schemeClr val="accent5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3. What are the two types of discrimination? What is the difference between them?</a:t>
          </a:r>
        </a:p>
      </dsp:txBody>
      <dsp:txXfrm>
        <a:off x="65449" y="2925986"/>
        <a:ext cx="4697274" cy="1209826"/>
      </dsp:txXfrm>
    </dsp:sp>
    <dsp:sp modelId="{09AF7075-13F3-A742-8143-0565487492B1}">
      <dsp:nvSpPr>
        <dsp:cNvPr id="0" name=""/>
        <dsp:cNvSpPr/>
      </dsp:nvSpPr>
      <dsp:spPr>
        <a:xfrm>
          <a:off x="0" y="4270381"/>
          <a:ext cx="4828172" cy="1340724"/>
        </a:xfrm>
        <a:prstGeom prst="roundRect">
          <a:avLst/>
        </a:prstGeom>
        <a:solidFill>
          <a:schemeClr val="accent5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4. Give an example not from the PowerPoint of Bona Fide occupational Requirement.</a:t>
          </a:r>
        </a:p>
      </dsp:txBody>
      <dsp:txXfrm>
        <a:off x="65449" y="4335830"/>
        <a:ext cx="4697274" cy="1209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E7D5-2F1E-0D4F-96B6-62C57E61B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EBE2F-9520-D54C-BCC9-F8CDF09E7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B371F-576A-5A46-8EF8-3D5C00592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F8A5-592B-2A46-878E-C458FEB29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28BA6-FC84-D24D-8E5B-3026C6DF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7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F1229-230A-B84D-8738-0CB5FC44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ECA67-7D52-FD44-AE09-B9BF938E4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34F1A-02BD-DF40-AFFF-508BBBA29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DD3DD-D485-7145-9B7B-2B078D84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D68D7-427D-0F47-AD96-C9217507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9EF112-C374-E640-B935-E37EC45E2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1E259-942F-D642-9F88-074E39DB3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2EA23-6FF6-E748-9FC9-C054A3EA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AB80A-5B25-6642-AF9F-ED22252AA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892F6-F1DB-8949-AB30-07907361A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A9BA-AFAD-2F47-9926-B1CD45E3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25BAA-B6BE-8E44-8D5C-3A67CFACB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644AD-183A-2340-9380-D6B84899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77E43-DA7B-5B44-86ED-AE5C55EB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A82E1-8FCF-B64B-8041-7C526C413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5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F95F-F2C1-574F-A6F5-ECCAE9C9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2F7CA-FE38-1F42-AC5B-3DDB5B69F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DC1BD-37DD-8648-9BEE-C3FC30F21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402DF-5709-E64E-9018-56A4075F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2EFFA-192B-1B46-946E-60FEEB1F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1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57829-7EBC-B44C-802D-91F805D9F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D597-5C2B-9F40-9FE2-3C9DFCEB1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E5888-7167-6F48-8ACC-EF1F79F6B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D442B-2FF5-3B41-BE45-51E7437B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6E10C-CED3-1D46-B081-7480CFD40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CEECF-DF29-7442-9E36-5C5A5A43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8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483CF-F5F7-9F4C-A0ED-4C01B3327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45713-01C6-5A49-B8BA-4DE0481AC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864EE-608B-9245-8C82-CEC08D8E9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4D9166-8953-C944-B477-F56AFF2AB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3C822-7BDA-2445-8B27-929B2CCCC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14027-6840-0144-A843-4D76550F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4D26A-5FC5-2D4F-A672-48AA8E06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68FA92-3AFF-B64D-94E4-4AB3CA148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F6E47-7ACC-8640-848C-E18E0D0E3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78EA3-8838-A34A-8D49-3478CAEEA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9E862-76ED-5242-8A0A-7AF1BBFCA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DC04B-7877-A84C-A3BE-FAB79683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9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A4BE9A-3705-854E-9EBF-F51DDABB1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21CCA-3248-1A4B-B68B-262A700B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6FD98-814E-EF43-B38E-B8D1B2D6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4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14ED3-48D9-F146-ACD9-022F01384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B124B-3782-B745-84CE-66BC76783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66468-58F1-5E42-B8FC-35FCEBDC6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8AD3B-AA18-5A46-A981-0E7260FD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E36BD-6394-8542-8594-E8511AE0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BBC6F-11D1-F04F-9D7F-40508D77E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23992-847C-F745-97C4-340B137D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B7ED47-9C60-B64F-9E55-A84FDD30A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677DA-E246-0548-8CC5-E73F1BDE3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C5B63-E1E3-AE46-BAB9-E6FD4828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D51C7-A3F9-7F46-8E15-09E108B3A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080A7-3829-2E43-BF8A-268D4CA1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9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C4B41-A2D3-7840-A101-3E568AB55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5DAD7-818C-4C41-B086-56123B83A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D0586-EDD4-3D4B-9083-54B1181AD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E2EB-56D1-AB46-8E42-4A00F271D2B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1EB54-FECF-8D4C-B8C1-F81431018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0286-75CD-FD49-8D90-611D15193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55D6-6C64-A74C-AB4E-D44356F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0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6E73E-0F9E-5642-BF12-7548888E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Human Rights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4623A-7574-A74A-973D-D6B41AC76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193776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C545C25-70EF-994D-958C-78D95AD5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Check Your Understanding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10F4E6-9333-475E-BCCC-8F39E72A4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221352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935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6765CA-622D-B048-8B96-DFC197D7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Human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87476-CB86-3641-960B-054232818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4543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These are rights that protect a person from unfair treatment by other individuals and governments but are not always upheld by a country’s justice system.</a:t>
            </a:r>
          </a:p>
          <a:p>
            <a:endParaRPr lang="en-US" dirty="0">
              <a:solidFill>
                <a:schemeClr val="bg1">
                  <a:alpha val="80000"/>
                </a:schemeClr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4E3F87-3D58-4B03-86B2-15A5C5B9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4D09509-F6FC-47A6-B196-CCCFD8E83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BA5B9D66-192D-4F12-964D-2B23A1D275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C9C14E68-C469-4A71-AF08-169DB545F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2C18990-7F62-45E8-B68F-47E95E48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C206BB2-3759-4DF0-9932-7445B6367A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81FA6FA-3CB6-4F57-8871-82DDE5BE8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98CDEBA-1E07-A947-AFBA-E7A44C8D07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71" r="3" b="6880"/>
          <a:stretch/>
        </p:blipFill>
        <p:spPr>
          <a:xfrm>
            <a:off x="6541932" y="1600339"/>
            <a:ext cx="4369112" cy="256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5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08E4E-1814-194D-A64F-BC157B984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Human Rights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AB44B-BC36-1F4F-B3D5-4FAF20E56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Protect people from being treated unfairly by others. They make it illegal for people to treat others unfairly.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02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DF846D-D7E2-4B4A-9D9A-90BCA210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Human Rights Vocabulary You Should Know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EDA011-3A22-480F-A384-7BFC71D8E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400734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462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BF6B8B-DAFC-4140-856B-CCE02B38F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>
                <a:solidFill>
                  <a:srgbClr val="FFFFFF"/>
                </a:solidFill>
              </a:rPr>
              <a:t>Prejudice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07BA3-D53B-7F49-940B-4721D3F1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dirty="0"/>
              <a:t>A Prejudiced person pre-judges another person based on the fact that he or she belongs to a group. Its not based on actual character, skill, or personality. </a:t>
            </a:r>
          </a:p>
          <a:p>
            <a:r>
              <a:rPr lang="en-US" dirty="0"/>
              <a:t>Prejudiced opinions are based on ignorance not fact and are often negative. </a:t>
            </a:r>
          </a:p>
          <a:p>
            <a:r>
              <a:rPr lang="en-US" dirty="0"/>
              <a:t>They influence how a person is treated.</a:t>
            </a:r>
          </a:p>
        </p:txBody>
      </p:sp>
    </p:spTree>
    <p:extLst>
      <p:ext uri="{BB962C8B-B14F-4D97-AF65-F5344CB8AC3E}">
        <p14:creationId xmlns:p14="http://schemas.microsoft.com/office/powerpoint/2010/main" val="168910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F0DCD7-D275-C64A-9830-E62D12BA4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Stereotyping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0F1BE-003F-2F4C-B5BA-1F4D1BC26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7491" y="640080"/>
            <a:ext cx="6024654" cy="578643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Putting a label on people within an entire group. It doesn’t matter what an individual is like, they are labeled as a part of a group.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Telling jokes about minority groups for instance is being prejudiced and stereotyping. It also causes harm.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Even if you think you are ‘joking’ people feel </a:t>
            </a:r>
            <a:r>
              <a:rPr lang="en-US" dirty="0" err="1">
                <a:solidFill>
                  <a:schemeClr val="bg1"/>
                </a:solidFill>
              </a:rPr>
              <a:t>hurt,but</a:t>
            </a:r>
            <a:r>
              <a:rPr lang="en-US" dirty="0">
                <a:solidFill>
                  <a:schemeClr val="bg1"/>
                </a:solidFill>
              </a:rPr>
              <a:t> say nothing.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503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B9C77F-B176-814C-BFCE-B377B38CF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chemeClr val="bg1"/>
                </a:solidFill>
              </a:rPr>
              <a:t>Discrimination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A92F9-6B58-3843-93CF-5C69498D9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Prejudice and Stereotyping are not illegal. They are a part of a belief system that leads to discrimination.</a:t>
            </a:r>
          </a:p>
          <a:p>
            <a:r>
              <a:rPr lang="en-US" dirty="0">
                <a:solidFill>
                  <a:schemeClr val="bg1"/>
                </a:solidFill>
              </a:rPr>
              <a:t>Human Rights Laws prohibit discrimination.</a:t>
            </a:r>
          </a:p>
          <a:p>
            <a:r>
              <a:rPr lang="en-US" dirty="0">
                <a:solidFill>
                  <a:schemeClr val="bg1"/>
                </a:solidFill>
              </a:rPr>
              <a:t>Discrimination happens when people act on ta prejudice or stereotype and treat others unfairly.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Complainant: </a:t>
            </a:r>
            <a:r>
              <a:rPr lang="en-US" dirty="0">
                <a:solidFill>
                  <a:schemeClr val="bg1"/>
                </a:solidFill>
              </a:rPr>
              <a:t>a person who makes an allegation of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215546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5BE51D-B568-D84F-A98F-0EFA2D05F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chemeClr val="bg1"/>
                </a:solidFill>
              </a:rPr>
              <a:t>Types of Discrimination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9D85A4-F39E-456E-9978-118ADF8B8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87932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966B255-3946-F140-BD39-A4510086AF41}"/>
              </a:ext>
            </a:extLst>
          </p:cNvPr>
          <p:cNvSpPr txBox="1"/>
          <p:nvPr/>
        </p:nvSpPr>
        <p:spPr>
          <a:xfrm>
            <a:off x="5617950" y="3586159"/>
            <a:ext cx="60493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Unintentional Discrimination: </a:t>
            </a:r>
            <a:r>
              <a:rPr lang="en-US" sz="2100" dirty="0">
                <a:solidFill>
                  <a:schemeClr val="bg1"/>
                </a:solidFill>
              </a:rPr>
              <a:t>actions that appear to be neutral but that have the effect of discriminating against most members of a group.</a:t>
            </a:r>
          </a:p>
          <a:p>
            <a:endParaRPr lang="en-US" sz="2100" b="1" dirty="0">
              <a:solidFill>
                <a:schemeClr val="bg1"/>
              </a:solidFill>
            </a:endParaRPr>
          </a:p>
          <a:p>
            <a:r>
              <a:rPr lang="en-US" sz="2100" b="1" dirty="0">
                <a:solidFill>
                  <a:schemeClr val="bg1"/>
                </a:solidFill>
              </a:rPr>
              <a:t>Example: </a:t>
            </a:r>
            <a:r>
              <a:rPr lang="en-US" sz="2100" dirty="0">
                <a:solidFill>
                  <a:schemeClr val="bg1"/>
                </a:solidFill>
              </a:rPr>
              <a:t>Firefighters have a fitness test that is impossible for a woman to pass.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09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BCC4F3-8DCC-1748-AA28-3655CE21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Bona Fide occupational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9ABE3-494E-0C4E-98D3-0489B717A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dirty="0"/>
              <a:t>A legitimate reasonable necessity (requirement) of a job; a possible defense against discrimination in hiring and other employment situations.</a:t>
            </a:r>
          </a:p>
          <a:p>
            <a:pPr marL="0" indent="0">
              <a:buNone/>
            </a:pPr>
            <a:r>
              <a:rPr lang="en-US" b="1" dirty="0"/>
              <a:t>Example: </a:t>
            </a:r>
            <a:r>
              <a:rPr lang="en-US" dirty="0"/>
              <a:t>Requiring that counsellors be female at a crisis </a:t>
            </a:r>
            <a:r>
              <a:rPr lang="en-US" dirty="0" err="1"/>
              <a:t>centre</a:t>
            </a:r>
            <a:r>
              <a:rPr lang="en-US" dirty="0"/>
              <a:t> for abused women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94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485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Human Rights</vt:lpstr>
      <vt:lpstr>Human Rights</vt:lpstr>
      <vt:lpstr>Human Rights Laws</vt:lpstr>
      <vt:lpstr>Human Rights Vocabulary You Should Know</vt:lpstr>
      <vt:lpstr>Prejudice</vt:lpstr>
      <vt:lpstr>Stereotyping</vt:lpstr>
      <vt:lpstr>Discrimination</vt:lpstr>
      <vt:lpstr>Types of Discrimination</vt:lpstr>
      <vt:lpstr>Bona Fide occupational Requirement</vt:lpstr>
      <vt:lpstr>Check Your Understanding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</dc:title>
  <dc:creator>Gord Gord</dc:creator>
  <cp:lastModifiedBy>Gord Gord</cp:lastModifiedBy>
  <cp:revision>7</cp:revision>
  <dcterms:created xsi:type="dcterms:W3CDTF">2022-01-26T14:29:57Z</dcterms:created>
  <dcterms:modified xsi:type="dcterms:W3CDTF">2022-01-27T13:37:48Z</dcterms:modified>
</cp:coreProperties>
</file>