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1" r:id="rId4"/>
    <p:sldId id="260" r:id="rId5"/>
    <p:sldId id="257" r:id="rId6"/>
    <p:sldId id="258" r:id="rId7"/>
    <p:sldId id="262" r:id="rId8"/>
    <p:sldId id="265" r:id="rId9"/>
    <p:sldId id="266" r:id="rId10"/>
    <p:sldId id="263" r:id="rId11"/>
    <p:sldId id="264"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snapToObjects="1">
      <p:cViewPr varScale="1">
        <p:scale>
          <a:sx n="104" d="100"/>
          <a:sy n="104" d="100"/>
        </p:scale>
        <p:origin x="8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DF2F1-71E6-4264-B1F2-CBF6F93AD5B5}"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ECB79ACE-47BF-4DA9-8402-CBFA5C5CFDFB}">
      <dgm:prSet/>
      <dgm:spPr/>
      <dgm:t>
        <a:bodyPr/>
        <a:lstStyle/>
        <a:p>
          <a:r>
            <a:rPr lang="en-US"/>
            <a:t>Assist cultural groups in retaining and fostering their identify.</a:t>
          </a:r>
        </a:p>
      </dgm:t>
    </dgm:pt>
    <dgm:pt modelId="{E0595868-AAB4-4CF7-8849-3BDD895166CE}" type="parTrans" cxnId="{BF056F41-4E21-4290-B91C-E8F43146D087}">
      <dgm:prSet/>
      <dgm:spPr/>
      <dgm:t>
        <a:bodyPr/>
        <a:lstStyle/>
        <a:p>
          <a:endParaRPr lang="en-US"/>
        </a:p>
      </dgm:t>
    </dgm:pt>
    <dgm:pt modelId="{6E17D4E3-2817-4439-8FF7-88CCD74515F8}" type="sibTrans" cxnId="{BF056F41-4E21-4290-B91C-E8F43146D087}">
      <dgm:prSet phldrT="1" phldr="0"/>
      <dgm:spPr/>
      <dgm:t>
        <a:bodyPr/>
        <a:lstStyle/>
        <a:p>
          <a:r>
            <a:rPr lang="en-US"/>
            <a:t>1</a:t>
          </a:r>
        </a:p>
      </dgm:t>
    </dgm:pt>
    <dgm:pt modelId="{5B0AB6BA-DDEB-4386-B650-1B7855DE1C9A}">
      <dgm:prSet/>
      <dgm:spPr/>
      <dgm:t>
        <a:bodyPr/>
        <a:lstStyle/>
        <a:p>
          <a:r>
            <a:rPr lang="en-US" dirty="0"/>
            <a:t>Assist cultural groups in overcoming barriers to their full participation in Canadian society</a:t>
          </a:r>
          <a:endParaRPr lang="en-US" b="1" i="1" dirty="0">
            <a:solidFill>
              <a:schemeClr val="accent1"/>
            </a:solidFill>
          </a:endParaRPr>
        </a:p>
      </dgm:t>
    </dgm:pt>
    <dgm:pt modelId="{3974C6A9-8959-4E4C-AA6C-FC944702FFF2}" type="parTrans" cxnId="{5E93099B-165D-4AEC-A948-44A73B4C86E4}">
      <dgm:prSet/>
      <dgm:spPr/>
      <dgm:t>
        <a:bodyPr/>
        <a:lstStyle/>
        <a:p>
          <a:endParaRPr lang="en-US"/>
        </a:p>
      </dgm:t>
    </dgm:pt>
    <dgm:pt modelId="{E0A144DD-3DC2-491A-B6BD-B5017E6BA69E}" type="sibTrans" cxnId="{5E93099B-165D-4AEC-A948-44A73B4C86E4}">
      <dgm:prSet phldrT="2" phldr="0"/>
      <dgm:spPr/>
      <dgm:t>
        <a:bodyPr/>
        <a:lstStyle/>
        <a:p>
          <a:r>
            <a:rPr lang="en-US"/>
            <a:t>2</a:t>
          </a:r>
        </a:p>
      </dgm:t>
    </dgm:pt>
    <dgm:pt modelId="{F476BD5A-DFB4-4C81-B391-ECAEB89C07D8}">
      <dgm:prSet/>
      <dgm:spPr/>
      <dgm:t>
        <a:bodyPr/>
        <a:lstStyle/>
        <a:p>
          <a:r>
            <a:rPr lang="en-US"/>
            <a:t>Promote creative exchanges among all Canadian cultural groups.</a:t>
          </a:r>
        </a:p>
      </dgm:t>
    </dgm:pt>
    <dgm:pt modelId="{7E455C41-6EE7-484A-B1B5-5DE002F0C7B2}" type="parTrans" cxnId="{B73AEA92-272B-4F58-BAE9-C4540B5EF35B}">
      <dgm:prSet/>
      <dgm:spPr/>
      <dgm:t>
        <a:bodyPr/>
        <a:lstStyle/>
        <a:p>
          <a:endParaRPr lang="en-US"/>
        </a:p>
      </dgm:t>
    </dgm:pt>
    <dgm:pt modelId="{5BD67C6A-5DE2-41CC-AD4A-5D59E7600838}" type="sibTrans" cxnId="{B73AEA92-272B-4F58-BAE9-C4540B5EF35B}">
      <dgm:prSet phldrT="3" phldr="0"/>
      <dgm:spPr/>
      <dgm:t>
        <a:bodyPr/>
        <a:lstStyle/>
        <a:p>
          <a:r>
            <a:rPr lang="en-US"/>
            <a:t>3</a:t>
          </a:r>
        </a:p>
      </dgm:t>
    </dgm:pt>
    <dgm:pt modelId="{43B56649-0177-4935-B3DF-1BC6EEC4F84B}">
      <dgm:prSet/>
      <dgm:spPr/>
      <dgm:t>
        <a:bodyPr/>
        <a:lstStyle/>
        <a:p>
          <a:r>
            <a:rPr lang="en-US"/>
            <a:t>Assist immigrants in acquiring at least 1 official language.</a:t>
          </a:r>
        </a:p>
      </dgm:t>
    </dgm:pt>
    <dgm:pt modelId="{E466C390-0597-40DE-9EAF-9A65FEF196BC}" type="parTrans" cxnId="{0ABD761E-FA7B-4641-B6DF-11C569C1B552}">
      <dgm:prSet/>
      <dgm:spPr/>
      <dgm:t>
        <a:bodyPr/>
        <a:lstStyle/>
        <a:p>
          <a:endParaRPr lang="en-US"/>
        </a:p>
      </dgm:t>
    </dgm:pt>
    <dgm:pt modelId="{4347A6E1-699E-4BB1-8D8D-51BF96249435}" type="sibTrans" cxnId="{0ABD761E-FA7B-4641-B6DF-11C569C1B552}">
      <dgm:prSet phldrT="4" phldr="0"/>
      <dgm:spPr/>
      <dgm:t>
        <a:bodyPr/>
        <a:lstStyle/>
        <a:p>
          <a:r>
            <a:rPr lang="en-US"/>
            <a:t>4</a:t>
          </a:r>
        </a:p>
      </dgm:t>
    </dgm:pt>
    <dgm:pt modelId="{9ED344E9-FA1C-4943-9FB6-A918D21677E4}" type="pres">
      <dgm:prSet presAssocID="{6FCDF2F1-71E6-4264-B1F2-CBF6F93AD5B5}" presName="Name0" presStyleCnt="0">
        <dgm:presLayoutVars>
          <dgm:animLvl val="lvl"/>
          <dgm:resizeHandles val="exact"/>
        </dgm:presLayoutVars>
      </dgm:prSet>
      <dgm:spPr/>
    </dgm:pt>
    <dgm:pt modelId="{072BE165-ADEB-F54C-BB9E-F23BAC0F1F2A}" type="pres">
      <dgm:prSet presAssocID="{ECB79ACE-47BF-4DA9-8402-CBFA5C5CFDFB}" presName="compositeNode" presStyleCnt="0">
        <dgm:presLayoutVars>
          <dgm:bulletEnabled val="1"/>
        </dgm:presLayoutVars>
      </dgm:prSet>
      <dgm:spPr/>
    </dgm:pt>
    <dgm:pt modelId="{5F042AA8-5727-6A42-BC8B-027077CA37D0}" type="pres">
      <dgm:prSet presAssocID="{ECB79ACE-47BF-4DA9-8402-CBFA5C5CFDFB}" presName="bgRect" presStyleLbl="bgAccFollowNode1" presStyleIdx="0" presStyleCnt="4"/>
      <dgm:spPr/>
    </dgm:pt>
    <dgm:pt modelId="{83BE65BD-9E96-A741-808D-2C2A4A1E13F4}" type="pres">
      <dgm:prSet presAssocID="{6E17D4E3-2817-4439-8FF7-88CCD74515F8}" presName="sibTransNodeCircle" presStyleLbl="alignNode1" presStyleIdx="0" presStyleCnt="8">
        <dgm:presLayoutVars>
          <dgm:chMax val="0"/>
          <dgm:bulletEnabled/>
        </dgm:presLayoutVars>
      </dgm:prSet>
      <dgm:spPr/>
    </dgm:pt>
    <dgm:pt modelId="{304E6726-475C-BB48-A040-264856CCB0B0}" type="pres">
      <dgm:prSet presAssocID="{ECB79ACE-47BF-4DA9-8402-CBFA5C5CFDFB}" presName="bottomLine" presStyleLbl="alignNode1" presStyleIdx="1" presStyleCnt="8">
        <dgm:presLayoutVars/>
      </dgm:prSet>
      <dgm:spPr/>
    </dgm:pt>
    <dgm:pt modelId="{ED24EF66-5625-9641-9F41-E87F4E8CCD64}" type="pres">
      <dgm:prSet presAssocID="{ECB79ACE-47BF-4DA9-8402-CBFA5C5CFDFB}" presName="nodeText" presStyleLbl="bgAccFollowNode1" presStyleIdx="0" presStyleCnt="4">
        <dgm:presLayoutVars>
          <dgm:bulletEnabled val="1"/>
        </dgm:presLayoutVars>
      </dgm:prSet>
      <dgm:spPr/>
    </dgm:pt>
    <dgm:pt modelId="{0F7DB236-0B51-384A-BD44-94562D63D534}" type="pres">
      <dgm:prSet presAssocID="{6E17D4E3-2817-4439-8FF7-88CCD74515F8}" presName="sibTrans" presStyleCnt="0"/>
      <dgm:spPr/>
    </dgm:pt>
    <dgm:pt modelId="{F5A173FC-AA47-FC4F-8D2A-6FCF6A03B94C}" type="pres">
      <dgm:prSet presAssocID="{5B0AB6BA-DDEB-4386-B650-1B7855DE1C9A}" presName="compositeNode" presStyleCnt="0">
        <dgm:presLayoutVars>
          <dgm:bulletEnabled val="1"/>
        </dgm:presLayoutVars>
      </dgm:prSet>
      <dgm:spPr/>
    </dgm:pt>
    <dgm:pt modelId="{B0F948FB-AE30-5C4C-A3A6-4F2108F5DDAB}" type="pres">
      <dgm:prSet presAssocID="{5B0AB6BA-DDEB-4386-B650-1B7855DE1C9A}" presName="bgRect" presStyleLbl="bgAccFollowNode1" presStyleIdx="1" presStyleCnt="4"/>
      <dgm:spPr/>
    </dgm:pt>
    <dgm:pt modelId="{1683677E-E7F0-204A-A629-E386D0030F9B}" type="pres">
      <dgm:prSet presAssocID="{E0A144DD-3DC2-491A-B6BD-B5017E6BA69E}" presName="sibTransNodeCircle" presStyleLbl="alignNode1" presStyleIdx="2" presStyleCnt="8">
        <dgm:presLayoutVars>
          <dgm:chMax val="0"/>
          <dgm:bulletEnabled/>
        </dgm:presLayoutVars>
      </dgm:prSet>
      <dgm:spPr/>
    </dgm:pt>
    <dgm:pt modelId="{5DE82D40-E962-5546-8BAF-30D047FD5E60}" type="pres">
      <dgm:prSet presAssocID="{5B0AB6BA-DDEB-4386-B650-1B7855DE1C9A}" presName="bottomLine" presStyleLbl="alignNode1" presStyleIdx="3" presStyleCnt="8">
        <dgm:presLayoutVars/>
      </dgm:prSet>
      <dgm:spPr/>
    </dgm:pt>
    <dgm:pt modelId="{70F49DB7-E182-FE4D-9661-E9C9EF00232D}" type="pres">
      <dgm:prSet presAssocID="{5B0AB6BA-DDEB-4386-B650-1B7855DE1C9A}" presName="nodeText" presStyleLbl="bgAccFollowNode1" presStyleIdx="1" presStyleCnt="4">
        <dgm:presLayoutVars>
          <dgm:bulletEnabled val="1"/>
        </dgm:presLayoutVars>
      </dgm:prSet>
      <dgm:spPr/>
    </dgm:pt>
    <dgm:pt modelId="{79842471-6DCE-944E-81C3-781D97501CB4}" type="pres">
      <dgm:prSet presAssocID="{E0A144DD-3DC2-491A-B6BD-B5017E6BA69E}" presName="sibTrans" presStyleCnt="0"/>
      <dgm:spPr/>
    </dgm:pt>
    <dgm:pt modelId="{6D14F130-0B0A-B34A-A38E-17AE8CF74D91}" type="pres">
      <dgm:prSet presAssocID="{F476BD5A-DFB4-4C81-B391-ECAEB89C07D8}" presName="compositeNode" presStyleCnt="0">
        <dgm:presLayoutVars>
          <dgm:bulletEnabled val="1"/>
        </dgm:presLayoutVars>
      </dgm:prSet>
      <dgm:spPr/>
    </dgm:pt>
    <dgm:pt modelId="{577A0460-B0AD-6C47-B36F-CD66318379E4}" type="pres">
      <dgm:prSet presAssocID="{F476BD5A-DFB4-4C81-B391-ECAEB89C07D8}" presName="bgRect" presStyleLbl="bgAccFollowNode1" presStyleIdx="2" presStyleCnt="4"/>
      <dgm:spPr/>
    </dgm:pt>
    <dgm:pt modelId="{7328141F-5C19-4F40-B391-23EF2726779A}" type="pres">
      <dgm:prSet presAssocID="{5BD67C6A-5DE2-41CC-AD4A-5D59E7600838}" presName="sibTransNodeCircle" presStyleLbl="alignNode1" presStyleIdx="4" presStyleCnt="8">
        <dgm:presLayoutVars>
          <dgm:chMax val="0"/>
          <dgm:bulletEnabled/>
        </dgm:presLayoutVars>
      </dgm:prSet>
      <dgm:spPr/>
    </dgm:pt>
    <dgm:pt modelId="{19311D1F-377B-C842-9647-2639CECC2547}" type="pres">
      <dgm:prSet presAssocID="{F476BD5A-DFB4-4C81-B391-ECAEB89C07D8}" presName="bottomLine" presStyleLbl="alignNode1" presStyleIdx="5" presStyleCnt="8">
        <dgm:presLayoutVars/>
      </dgm:prSet>
      <dgm:spPr/>
    </dgm:pt>
    <dgm:pt modelId="{BAAE17D4-CAA1-E046-B808-B34102026BB4}" type="pres">
      <dgm:prSet presAssocID="{F476BD5A-DFB4-4C81-B391-ECAEB89C07D8}" presName="nodeText" presStyleLbl="bgAccFollowNode1" presStyleIdx="2" presStyleCnt="4">
        <dgm:presLayoutVars>
          <dgm:bulletEnabled val="1"/>
        </dgm:presLayoutVars>
      </dgm:prSet>
      <dgm:spPr/>
    </dgm:pt>
    <dgm:pt modelId="{176973DD-ACCC-2C44-AAA0-70A52479A489}" type="pres">
      <dgm:prSet presAssocID="{5BD67C6A-5DE2-41CC-AD4A-5D59E7600838}" presName="sibTrans" presStyleCnt="0"/>
      <dgm:spPr/>
    </dgm:pt>
    <dgm:pt modelId="{EB03EEDF-E756-5E42-88B3-C20F21921A1B}" type="pres">
      <dgm:prSet presAssocID="{43B56649-0177-4935-B3DF-1BC6EEC4F84B}" presName="compositeNode" presStyleCnt="0">
        <dgm:presLayoutVars>
          <dgm:bulletEnabled val="1"/>
        </dgm:presLayoutVars>
      </dgm:prSet>
      <dgm:spPr/>
    </dgm:pt>
    <dgm:pt modelId="{6474577E-3B15-ED43-9B61-1FAAB391F768}" type="pres">
      <dgm:prSet presAssocID="{43B56649-0177-4935-B3DF-1BC6EEC4F84B}" presName="bgRect" presStyleLbl="bgAccFollowNode1" presStyleIdx="3" presStyleCnt="4"/>
      <dgm:spPr/>
    </dgm:pt>
    <dgm:pt modelId="{540604AB-6E5F-4641-BF3C-B3022844A833}" type="pres">
      <dgm:prSet presAssocID="{4347A6E1-699E-4BB1-8D8D-51BF96249435}" presName="sibTransNodeCircle" presStyleLbl="alignNode1" presStyleIdx="6" presStyleCnt="8">
        <dgm:presLayoutVars>
          <dgm:chMax val="0"/>
          <dgm:bulletEnabled/>
        </dgm:presLayoutVars>
      </dgm:prSet>
      <dgm:spPr/>
    </dgm:pt>
    <dgm:pt modelId="{A7376E0D-0AE3-E846-9BBE-9E96209080FA}" type="pres">
      <dgm:prSet presAssocID="{43B56649-0177-4935-B3DF-1BC6EEC4F84B}" presName="bottomLine" presStyleLbl="alignNode1" presStyleIdx="7" presStyleCnt="8">
        <dgm:presLayoutVars/>
      </dgm:prSet>
      <dgm:spPr/>
    </dgm:pt>
    <dgm:pt modelId="{1422EE0B-8E0C-3643-9ECC-D736913C1D8F}" type="pres">
      <dgm:prSet presAssocID="{43B56649-0177-4935-B3DF-1BC6EEC4F84B}" presName="nodeText" presStyleLbl="bgAccFollowNode1" presStyleIdx="3" presStyleCnt="4">
        <dgm:presLayoutVars>
          <dgm:bulletEnabled val="1"/>
        </dgm:presLayoutVars>
      </dgm:prSet>
      <dgm:spPr/>
    </dgm:pt>
  </dgm:ptLst>
  <dgm:cxnLst>
    <dgm:cxn modelId="{25D3F11D-C1B1-0746-AD72-B014F0C82838}" type="presOf" srcId="{4347A6E1-699E-4BB1-8D8D-51BF96249435}" destId="{540604AB-6E5F-4641-BF3C-B3022844A833}" srcOrd="0" destOrd="0" presId="urn:microsoft.com/office/officeart/2016/7/layout/BasicLinearProcessNumbered"/>
    <dgm:cxn modelId="{0ABD761E-FA7B-4641-B6DF-11C569C1B552}" srcId="{6FCDF2F1-71E6-4264-B1F2-CBF6F93AD5B5}" destId="{43B56649-0177-4935-B3DF-1BC6EEC4F84B}" srcOrd="3" destOrd="0" parTransId="{E466C390-0597-40DE-9EAF-9A65FEF196BC}" sibTransId="{4347A6E1-699E-4BB1-8D8D-51BF96249435}"/>
    <dgm:cxn modelId="{BF056F41-4E21-4290-B91C-E8F43146D087}" srcId="{6FCDF2F1-71E6-4264-B1F2-CBF6F93AD5B5}" destId="{ECB79ACE-47BF-4DA9-8402-CBFA5C5CFDFB}" srcOrd="0" destOrd="0" parTransId="{E0595868-AAB4-4CF7-8849-3BDD895166CE}" sibTransId="{6E17D4E3-2817-4439-8FF7-88CCD74515F8}"/>
    <dgm:cxn modelId="{41B6D74A-E012-434F-893E-B3B4E28432F0}" type="presOf" srcId="{43B56649-0177-4935-B3DF-1BC6EEC4F84B}" destId="{6474577E-3B15-ED43-9B61-1FAAB391F768}" srcOrd="0" destOrd="0" presId="urn:microsoft.com/office/officeart/2016/7/layout/BasicLinearProcessNumbered"/>
    <dgm:cxn modelId="{8C540368-7BC4-D445-81DA-BFF11470B828}" type="presOf" srcId="{ECB79ACE-47BF-4DA9-8402-CBFA5C5CFDFB}" destId="{ED24EF66-5625-9641-9F41-E87F4E8CCD64}" srcOrd="1" destOrd="0" presId="urn:microsoft.com/office/officeart/2016/7/layout/BasicLinearProcessNumbered"/>
    <dgm:cxn modelId="{BD4D1C6C-B778-2040-AAD0-E24BF638B8EF}" type="presOf" srcId="{F476BD5A-DFB4-4C81-B391-ECAEB89C07D8}" destId="{577A0460-B0AD-6C47-B36F-CD66318379E4}" srcOrd="0" destOrd="0" presId="urn:microsoft.com/office/officeart/2016/7/layout/BasicLinearProcessNumbered"/>
    <dgm:cxn modelId="{78632278-E7A4-6D4D-A4FB-FBB626785838}" type="presOf" srcId="{6E17D4E3-2817-4439-8FF7-88CCD74515F8}" destId="{83BE65BD-9E96-A741-808D-2C2A4A1E13F4}" srcOrd="0" destOrd="0" presId="urn:microsoft.com/office/officeart/2016/7/layout/BasicLinearProcessNumbered"/>
    <dgm:cxn modelId="{57B86C87-67DD-D945-99DC-E91D1B1961CB}" type="presOf" srcId="{ECB79ACE-47BF-4DA9-8402-CBFA5C5CFDFB}" destId="{5F042AA8-5727-6A42-BC8B-027077CA37D0}" srcOrd="0" destOrd="0" presId="urn:microsoft.com/office/officeart/2016/7/layout/BasicLinearProcessNumbered"/>
    <dgm:cxn modelId="{B73AEA92-272B-4F58-BAE9-C4540B5EF35B}" srcId="{6FCDF2F1-71E6-4264-B1F2-CBF6F93AD5B5}" destId="{F476BD5A-DFB4-4C81-B391-ECAEB89C07D8}" srcOrd="2" destOrd="0" parTransId="{7E455C41-6EE7-484A-B1B5-5DE002F0C7B2}" sibTransId="{5BD67C6A-5DE2-41CC-AD4A-5D59E7600838}"/>
    <dgm:cxn modelId="{83F16699-F2D1-294B-A0A3-5D2D6A8ED4FB}" type="presOf" srcId="{5BD67C6A-5DE2-41CC-AD4A-5D59E7600838}" destId="{7328141F-5C19-4F40-B391-23EF2726779A}" srcOrd="0" destOrd="0" presId="urn:microsoft.com/office/officeart/2016/7/layout/BasicLinearProcessNumbered"/>
    <dgm:cxn modelId="{5E93099B-165D-4AEC-A948-44A73B4C86E4}" srcId="{6FCDF2F1-71E6-4264-B1F2-CBF6F93AD5B5}" destId="{5B0AB6BA-DDEB-4386-B650-1B7855DE1C9A}" srcOrd="1" destOrd="0" parTransId="{3974C6A9-8959-4E4C-AA6C-FC944702FFF2}" sibTransId="{E0A144DD-3DC2-491A-B6BD-B5017E6BA69E}"/>
    <dgm:cxn modelId="{22EEEEB9-E305-DD41-9894-1C481944E4FC}" type="presOf" srcId="{5B0AB6BA-DDEB-4386-B650-1B7855DE1C9A}" destId="{B0F948FB-AE30-5C4C-A3A6-4F2108F5DDAB}" srcOrd="0" destOrd="0" presId="urn:microsoft.com/office/officeart/2016/7/layout/BasicLinearProcessNumbered"/>
    <dgm:cxn modelId="{641E22BD-8EAE-0640-9FCB-88003376E8D7}" type="presOf" srcId="{5B0AB6BA-DDEB-4386-B650-1B7855DE1C9A}" destId="{70F49DB7-E182-FE4D-9661-E9C9EF00232D}" srcOrd="1" destOrd="0" presId="urn:microsoft.com/office/officeart/2016/7/layout/BasicLinearProcessNumbered"/>
    <dgm:cxn modelId="{F8B722C8-3FC4-0745-891B-9F24F002F259}" type="presOf" srcId="{6FCDF2F1-71E6-4264-B1F2-CBF6F93AD5B5}" destId="{9ED344E9-FA1C-4943-9FB6-A918D21677E4}" srcOrd="0" destOrd="0" presId="urn:microsoft.com/office/officeart/2016/7/layout/BasicLinearProcessNumbered"/>
    <dgm:cxn modelId="{4186D9D2-7EEB-4D45-9D4B-48589A20C189}" type="presOf" srcId="{43B56649-0177-4935-B3DF-1BC6EEC4F84B}" destId="{1422EE0B-8E0C-3643-9ECC-D736913C1D8F}" srcOrd="1" destOrd="0" presId="urn:microsoft.com/office/officeart/2016/7/layout/BasicLinearProcessNumbered"/>
    <dgm:cxn modelId="{B52543DE-5C5F-5C48-B5F2-2627068AC4A8}" type="presOf" srcId="{E0A144DD-3DC2-491A-B6BD-B5017E6BA69E}" destId="{1683677E-E7F0-204A-A629-E386D0030F9B}" srcOrd="0" destOrd="0" presId="urn:microsoft.com/office/officeart/2016/7/layout/BasicLinearProcessNumbered"/>
    <dgm:cxn modelId="{AEF857DF-1838-7B4A-B662-BF51BFBE5F83}" type="presOf" srcId="{F476BD5A-DFB4-4C81-B391-ECAEB89C07D8}" destId="{BAAE17D4-CAA1-E046-B808-B34102026BB4}" srcOrd="1" destOrd="0" presId="urn:microsoft.com/office/officeart/2016/7/layout/BasicLinearProcessNumbered"/>
    <dgm:cxn modelId="{BEB74BE1-8CD8-0F46-84D8-FE6AD808337C}" type="presParOf" srcId="{9ED344E9-FA1C-4943-9FB6-A918D21677E4}" destId="{072BE165-ADEB-F54C-BB9E-F23BAC0F1F2A}" srcOrd="0" destOrd="0" presId="urn:microsoft.com/office/officeart/2016/7/layout/BasicLinearProcessNumbered"/>
    <dgm:cxn modelId="{F3269874-70DB-C445-AE38-DA0370D4A24E}" type="presParOf" srcId="{072BE165-ADEB-F54C-BB9E-F23BAC0F1F2A}" destId="{5F042AA8-5727-6A42-BC8B-027077CA37D0}" srcOrd="0" destOrd="0" presId="urn:microsoft.com/office/officeart/2016/7/layout/BasicLinearProcessNumbered"/>
    <dgm:cxn modelId="{A644E740-3948-7C4F-9FB2-B5CC2274465B}" type="presParOf" srcId="{072BE165-ADEB-F54C-BB9E-F23BAC0F1F2A}" destId="{83BE65BD-9E96-A741-808D-2C2A4A1E13F4}" srcOrd="1" destOrd="0" presId="urn:microsoft.com/office/officeart/2016/7/layout/BasicLinearProcessNumbered"/>
    <dgm:cxn modelId="{608C6956-4F12-C14C-9534-FA7860825D5F}" type="presParOf" srcId="{072BE165-ADEB-F54C-BB9E-F23BAC0F1F2A}" destId="{304E6726-475C-BB48-A040-264856CCB0B0}" srcOrd="2" destOrd="0" presId="urn:microsoft.com/office/officeart/2016/7/layout/BasicLinearProcessNumbered"/>
    <dgm:cxn modelId="{F979C741-7BC6-1046-82DE-02CE86045FFB}" type="presParOf" srcId="{072BE165-ADEB-F54C-BB9E-F23BAC0F1F2A}" destId="{ED24EF66-5625-9641-9F41-E87F4E8CCD64}" srcOrd="3" destOrd="0" presId="urn:microsoft.com/office/officeart/2016/7/layout/BasicLinearProcessNumbered"/>
    <dgm:cxn modelId="{C8A9CE9B-71E0-BA4C-8E7B-FBBD2641D646}" type="presParOf" srcId="{9ED344E9-FA1C-4943-9FB6-A918D21677E4}" destId="{0F7DB236-0B51-384A-BD44-94562D63D534}" srcOrd="1" destOrd="0" presId="urn:microsoft.com/office/officeart/2016/7/layout/BasicLinearProcessNumbered"/>
    <dgm:cxn modelId="{4242E0D2-284C-454D-9C1F-102E911AD3DD}" type="presParOf" srcId="{9ED344E9-FA1C-4943-9FB6-A918D21677E4}" destId="{F5A173FC-AA47-FC4F-8D2A-6FCF6A03B94C}" srcOrd="2" destOrd="0" presId="urn:microsoft.com/office/officeart/2016/7/layout/BasicLinearProcessNumbered"/>
    <dgm:cxn modelId="{E78B0458-7154-A048-B2B8-B22C519EF222}" type="presParOf" srcId="{F5A173FC-AA47-FC4F-8D2A-6FCF6A03B94C}" destId="{B0F948FB-AE30-5C4C-A3A6-4F2108F5DDAB}" srcOrd="0" destOrd="0" presId="urn:microsoft.com/office/officeart/2016/7/layout/BasicLinearProcessNumbered"/>
    <dgm:cxn modelId="{DF8A71B9-2E1C-8348-822F-7FB8E769E58A}" type="presParOf" srcId="{F5A173FC-AA47-FC4F-8D2A-6FCF6A03B94C}" destId="{1683677E-E7F0-204A-A629-E386D0030F9B}" srcOrd="1" destOrd="0" presId="urn:microsoft.com/office/officeart/2016/7/layout/BasicLinearProcessNumbered"/>
    <dgm:cxn modelId="{6B43A043-04E7-6B40-8BBA-36458126D349}" type="presParOf" srcId="{F5A173FC-AA47-FC4F-8D2A-6FCF6A03B94C}" destId="{5DE82D40-E962-5546-8BAF-30D047FD5E60}" srcOrd="2" destOrd="0" presId="urn:microsoft.com/office/officeart/2016/7/layout/BasicLinearProcessNumbered"/>
    <dgm:cxn modelId="{6446F316-17FC-A54D-9C49-FEF55D7DD124}" type="presParOf" srcId="{F5A173FC-AA47-FC4F-8D2A-6FCF6A03B94C}" destId="{70F49DB7-E182-FE4D-9661-E9C9EF00232D}" srcOrd="3" destOrd="0" presId="urn:microsoft.com/office/officeart/2016/7/layout/BasicLinearProcessNumbered"/>
    <dgm:cxn modelId="{AB75591C-85CE-4D46-B186-CDA2B9AF9A46}" type="presParOf" srcId="{9ED344E9-FA1C-4943-9FB6-A918D21677E4}" destId="{79842471-6DCE-944E-81C3-781D97501CB4}" srcOrd="3" destOrd="0" presId="urn:microsoft.com/office/officeart/2016/7/layout/BasicLinearProcessNumbered"/>
    <dgm:cxn modelId="{DE8A178A-2253-754F-8D85-8CC9860CB4CE}" type="presParOf" srcId="{9ED344E9-FA1C-4943-9FB6-A918D21677E4}" destId="{6D14F130-0B0A-B34A-A38E-17AE8CF74D91}" srcOrd="4" destOrd="0" presId="urn:microsoft.com/office/officeart/2016/7/layout/BasicLinearProcessNumbered"/>
    <dgm:cxn modelId="{6B6AD728-309B-CE4F-8424-7C7ED299708A}" type="presParOf" srcId="{6D14F130-0B0A-B34A-A38E-17AE8CF74D91}" destId="{577A0460-B0AD-6C47-B36F-CD66318379E4}" srcOrd="0" destOrd="0" presId="urn:microsoft.com/office/officeart/2016/7/layout/BasicLinearProcessNumbered"/>
    <dgm:cxn modelId="{B8329249-9C52-6E45-BD79-6CACF936A075}" type="presParOf" srcId="{6D14F130-0B0A-B34A-A38E-17AE8CF74D91}" destId="{7328141F-5C19-4F40-B391-23EF2726779A}" srcOrd="1" destOrd="0" presId="urn:microsoft.com/office/officeart/2016/7/layout/BasicLinearProcessNumbered"/>
    <dgm:cxn modelId="{10AB80C6-B89F-384E-B9C4-0C9EECB1A96D}" type="presParOf" srcId="{6D14F130-0B0A-B34A-A38E-17AE8CF74D91}" destId="{19311D1F-377B-C842-9647-2639CECC2547}" srcOrd="2" destOrd="0" presId="urn:microsoft.com/office/officeart/2016/7/layout/BasicLinearProcessNumbered"/>
    <dgm:cxn modelId="{B9FCCEF1-B935-D944-819B-5F75F00E5488}" type="presParOf" srcId="{6D14F130-0B0A-B34A-A38E-17AE8CF74D91}" destId="{BAAE17D4-CAA1-E046-B808-B34102026BB4}" srcOrd="3" destOrd="0" presId="urn:microsoft.com/office/officeart/2016/7/layout/BasicLinearProcessNumbered"/>
    <dgm:cxn modelId="{93102AEE-261A-8F4E-807F-3838C8A5A1C3}" type="presParOf" srcId="{9ED344E9-FA1C-4943-9FB6-A918D21677E4}" destId="{176973DD-ACCC-2C44-AAA0-70A52479A489}" srcOrd="5" destOrd="0" presId="urn:microsoft.com/office/officeart/2016/7/layout/BasicLinearProcessNumbered"/>
    <dgm:cxn modelId="{2E2C2DDD-FF9C-0D42-9752-AD177FA340D5}" type="presParOf" srcId="{9ED344E9-FA1C-4943-9FB6-A918D21677E4}" destId="{EB03EEDF-E756-5E42-88B3-C20F21921A1B}" srcOrd="6" destOrd="0" presId="urn:microsoft.com/office/officeart/2016/7/layout/BasicLinearProcessNumbered"/>
    <dgm:cxn modelId="{61839DAB-C126-8644-A2DF-CD2757840C2F}" type="presParOf" srcId="{EB03EEDF-E756-5E42-88B3-C20F21921A1B}" destId="{6474577E-3B15-ED43-9B61-1FAAB391F768}" srcOrd="0" destOrd="0" presId="urn:microsoft.com/office/officeart/2016/7/layout/BasicLinearProcessNumbered"/>
    <dgm:cxn modelId="{EB041D81-5D83-A643-A002-0187152D8385}" type="presParOf" srcId="{EB03EEDF-E756-5E42-88B3-C20F21921A1B}" destId="{540604AB-6E5F-4641-BF3C-B3022844A833}" srcOrd="1" destOrd="0" presId="urn:microsoft.com/office/officeart/2016/7/layout/BasicLinearProcessNumbered"/>
    <dgm:cxn modelId="{8E3D5525-47F0-864F-AB58-243FDE4A5228}" type="presParOf" srcId="{EB03EEDF-E756-5E42-88B3-C20F21921A1B}" destId="{A7376E0D-0AE3-E846-9BBE-9E96209080FA}" srcOrd="2" destOrd="0" presId="urn:microsoft.com/office/officeart/2016/7/layout/BasicLinearProcessNumbered"/>
    <dgm:cxn modelId="{1421B8AE-8596-614E-9E8B-F7E22890C64F}" type="presParOf" srcId="{EB03EEDF-E756-5E42-88B3-C20F21921A1B}" destId="{1422EE0B-8E0C-3643-9ECC-D736913C1D8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42AA8-5727-6A42-BC8B-027077CA37D0}">
      <dsp:nvSpPr>
        <dsp:cNvPr id="0" name=""/>
        <dsp:cNvSpPr/>
      </dsp:nvSpPr>
      <dsp:spPr>
        <a:xfrm>
          <a:off x="3170" y="106471"/>
          <a:ext cx="2514897" cy="352085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071" tIns="330200" rIns="196071" bIns="330200" numCol="1" spcCol="1270" anchor="t" anchorCtr="0">
          <a:noAutofit/>
        </a:bodyPr>
        <a:lstStyle/>
        <a:p>
          <a:pPr marL="0" lvl="0" indent="0" algn="l" defTabSz="844550">
            <a:lnSpc>
              <a:spcPct val="90000"/>
            </a:lnSpc>
            <a:spcBef>
              <a:spcPct val="0"/>
            </a:spcBef>
            <a:spcAft>
              <a:spcPct val="35000"/>
            </a:spcAft>
            <a:buNone/>
          </a:pPr>
          <a:r>
            <a:rPr lang="en-US" sz="1900" kern="1200"/>
            <a:t>Assist cultural groups in retaining and fostering their identify.</a:t>
          </a:r>
        </a:p>
      </dsp:txBody>
      <dsp:txXfrm>
        <a:off x="3170" y="1444396"/>
        <a:ext cx="2514897" cy="2112514"/>
      </dsp:txXfrm>
    </dsp:sp>
    <dsp:sp modelId="{83BE65BD-9E96-A741-808D-2C2A4A1E13F4}">
      <dsp:nvSpPr>
        <dsp:cNvPr id="0" name=""/>
        <dsp:cNvSpPr/>
      </dsp:nvSpPr>
      <dsp:spPr>
        <a:xfrm>
          <a:off x="732490" y="458556"/>
          <a:ext cx="1056257" cy="105625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350" tIns="12700" rIns="8235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87175" y="613241"/>
        <a:ext cx="746887" cy="746887"/>
      </dsp:txXfrm>
    </dsp:sp>
    <dsp:sp modelId="{304E6726-475C-BB48-A040-264856CCB0B0}">
      <dsp:nvSpPr>
        <dsp:cNvPr id="0" name=""/>
        <dsp:cNvSpPr/>
      </dsp:nvSpPr>
      <dsp:spPr>
        <a:xfrm>
          <a:off x="3170" y="3627255"/>
          <a:ext cx="2514897" cy="72"/>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F948FB-AE30-5C4C-A3A6-4F2108F5DDAB}">
      <dsp:nvSpPr>
        <dsp:cNvPr id="0" name=""/>
        <dsp:cNvSpPr/>
      </dsp:nvSpPr>
      <dsp:spPr>
        <a:xfrm>
          <a:off x="2769557" y="106471"/>
          <a:ext cx="2514897" cy="3520856"/>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071" tIns="330200" rIns="196071" bIns="330200" numCol="1" spcCol="1270" anchor="t" anchorCtr="0">
          <a:noAutofit/>
        </a:bodyPr>
        <a:lstStyle/>
        <a:p>
          <a:pPr marL="0" lvl="0" indent="0" algn="l" defTabSz="844550">
            <a:lnSpc>
              <a:spcPct val="90000"/>
            </a:lnSpc>
            <a:spcBef>
              <a:spcPct val="0"/>
            </a:spcBef>
            <a:spcAft>
              <a:spcPct val="35000"/>
            </a:spcAft>
            <a:buNone/>
          </a:pPr>
          <a:r>
            <a:rPr lang="en-US" sz="1900" kern="1200" dirty="0"/>
            <a:t>Assist cultural groups in overcoming barriers to their full participation in Canadian society</a:t>
          </a:r>
          <a:endParaRPr lang="en-US" sz="1900" b="1" i="1" kern="1200" dirty="0">
            <a:solidFill>
              <a:schemeClr val="accent1"/>
            </a:solidFill>
          </a:endParaRPr>
        </a:p>
      </dsp:txBody>
      <dsp:txXfrm>
        <a:off x="2769557" y="1444396"/>
        <a:ext cx="2514897" cy="2112514"/>
      </dsp:txXfrm>
    </dsp:sp>
    <dsp:sp modelId="{1683677E-E7F0-204A-A629-E386D0030F9B}">
      <dsp:nvSpPr>
        <dsp:cNvPr id="0" name=""/>
        <dsp:cNvSpPr/>
      </dsp:nvSpPr>
      <dsp:spPr>
        <a:xfrm>
          <a:off x="3498877" y="458556"/>
          <a:ext cx="1056257" cy="1056257"/>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350" tIns="12700" rIns="8235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53562" y="613241"/>
        <a:ext cx="746887" cy="746887"/>
      </dsp:txXfrm>
    </dsp:sp>
    <dsp:sp modelId="{5DE82D40-E962-5546-8BAF-30D047FD5E60}">
      <dsp:nvSpPr>
        <dsp:cNvPr id="0" name=""/>
        <dsp:cNvSpPr/>
      </dsp:nvSpPr>
      <dsp:spPr>
        <a:xfrm>
          <a:off x="2769557" y="3627255"/>
          <a:ext cx="2514897" cy="72"/>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7A0460-B0AD-6C47-B36F-CD66318379E4}">
      <dsp:nvSpPr>
        <dsp:cNvPr id="0" name=""/>
        <dsp:cNvSpPr/>
      </dsp:nvSpPr>
      <dsp:spPr>
        <a:xfrm>
          <a:off x="5535944" y="106471"/>
          <a:ext cx="2514897" cy="3520856"/>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071" tIns="330200" rIns="196071" bIns="330200" numCol="1" spcCol="1270" anchor="t" anchorCtr="0">
          <a:noAutofit/>
        </a:bodyPr>
        <a:lstStyle/>
        <a:p>
          <a:pPr marL="0" lvl="0" indent="0" algn="l" defTabSz="844550">
            <a:lnSpc>
              <a:spcPct val="90000"/>
            </a:lnSpc>
            <a:spcBef>
              <a:spcPct val="0"/>
            </a:spcBef>
            <a:spcAft>
              <a:spcPct val="35000"/>
            </a:spcAft>
            <a:buNone/>
          </a:pPr>
          <a:r>
            <a:rPr lang="en-US" sz="1900" kern="1200"/>
            <a:t>Promote creative exchanges among all Canadian cultural groups.</a:t>
          </a:r>
        </a:p>
      </dsp:txBody>
      <dsp:txXfrm>
        <a:off x="5535944" y="1444396"/>
        <a:ext cx="2514897" cy="2112514"/>
      </dsp:txXfrm>
    </dsp:sp>
    <dsp:sp modelId="{7328141F-5C19-4F40-B391-23EF2726779A}">
      <dsp:nvSpPr>
        <dsp:cNvPr id="0" name=""/>
        <dsp:cNvSpPr/>
      </dsp:nvSpPr>
      <dsp:spPr>
        <a:xfrm>
          <a:off x="6265265" y="458556"/>
          <a:ext cx="1056257" cy="1056257"/>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350" tIns="12700" rIns="8235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19950" y="613241"/>
        <a:ext cx="746887" cy="746887"/>
      </dsp:txXfrm>
    </dsp:sp>
    <dsp:sp modelId="{19311D1F-377B-C842-9647-2639CECC2547}">
      <dsp:nvSpPr>
        <dsp:cNvPr id="0" name=""/>
        <dsp:cNvSpPr/>
      </dsp:nvSpPr>
      <dsp:spPr>
        <a:xfrm>
          <a:off x="5535944" y="3627255"/>
          <a:ext cx="2514897"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74577E-3B15-ED43-9B61-1FAAB391F768}">
      <dsp:nvSpPr>
        <dsp:cNvPr id="0" name=""/>
        <dsp:cNvSpPr/>
      </dsp:nvSpPr>
      <dsp:spPr>
        <a:xfrm>
          <a:off x="8302332" y="106471"/>
          <a:ext cx="2514897" cy="3520856"/>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071" tIns="330200" rIns="196071" bIns="330200" numCol="1" spcCol="1270" anchor="t" anchorCtr="0">
          <a:noAutofit/>
        </a:bodyPr>
        <a:lstStyle/>
        <a:p>
          <a:pPr marL="0" lvl="0" indent="0" algn="l" defTabSz="844550">
            <a:lnSpc>
              <a:spcPct val="90000"/>
            </a:lnSpc>
            <a:spcBef>
              <a:spcPct val="0"/>
            </a:spcBef>
            <a:spcAft>
              <a:spcPct val="35000"/>
            </a:spcAft>
            <a:buNone/>
          </a:pPr>
          <a:r>
            <a:rPr lang="en-US" sz="1900" kern="1200"/>
            <a:t>Assist immigrants in acquiring at least 1 official language.</a:t>
          </a:r>
        </a:p>
      </dsp:txBody>
      <dsp:txXfrm>
        <a:off x="8302332" y="1444396"/>
        <a:ext cx="2514897" cy="2112514"/>
      </dsp:txXfrm>
    </dsp:sp>
    <dsp:sp modelId="{540604AB-6E5F-4641-BF3C-B3022844A833}">
      <dsp:nvSpPr>
        <dsp:cNvPr id="0" name=""/>
        <dsp:cNvSpPr/>
      </dsp:nvSpPr>
      <dsp:spPr>
        <a:xfrm>
          <a:off x="9031652" y="458556"/>
          <a:ext cx="1056257" cy="1056257"/>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350" tIns="12700" rIns="8235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186337" y="613241"/>
        <a:ext cx="746887" cy="746887"/>
      </dsp:txXfrm>
    </dsp:sp>
    <dsp:sp modelId="{A7376E0D-0AE3-E846-9BBE-9E96209080FA}">
      <dsp:nvSpPr>
        <dsp:cNvPr id="0" name=""/>
        <dsp:cNvSpPr/>
      </dsp:nvSpPr>
      <dsp:spPr>
        <a:xfrm>
          <a:off x="8302332" y="3627255"/>
          <a:ext cx="2514897"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560C-CAD2-6A46-9527-CB46E53ED5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D76FDC-0B1B-8F45-A555-445F159828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9CCB49-6C27-C442-8C97-39046181F817}"/>
              </a:ext>
            </a:extLst>
          </p:cNvPr>
          <p:cNvSpPr>
            <a:spLocks noGrp="1"/>
          </p:cNvSpPr>
          <p:nvPr>
            <p:ph type="dt" sz="half" idx="10"/>
          </p:nvPr>
        </p:nvSpPr>
        <p:spPr/>
        <p:txBody>
          <a:bodyPr/>
          <a:lstStyle/>
          <a:p>
            <a:fld id="{5A3808AA-F220-6D4F-8B57-3D926D54A515}" type="datetimeFigureOut">
              <a:rPr lang="en-US" smtClean="0"/>
              <a:t>10/28/21</a:t>
            </a:fld>
            <a:endParaRPr lang="en-US"/>
          </a:p>
        </p:txBody>
      </p:sp>
      <p:sp>
        <p:nvSpPr>
          <p:cNvPr id="5" name="Footer Placeholder 4">
            <a:extLst>
              <a:ext uri="{FF2B5EF4-FFF2-40B4-BE49-F238E27FC236}">
                <a16:creationId xmlns:a16="http://schemas.microsoft.com/office/drawing/2014/main" id="{8B5BC1DB-AE8F-8F48-813F-F7CE8368A5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6E06B-A2A3-214B-B6D9-9FA30A0365C9}"/>
              </a:ext>
            </a:extLst>
          </p:cNvPr>
          <p:cNvSpPr>
            <a:spLocks noGrp="1"/>
          </p:cNvSpPr>
          <p:nvPr>
            <p:ph type="sldNum" sz="quarter" idx="12"/>
          </p:nvPr>
        </p:nvSpPr>
        <p:spPr/>
        <p:txBody>
          <a:bodyPr/>
          <a:lstStyle/>
          <a:p>
            <a:fld id="{C46DF1F6-183B-F548-B7B6-43F6CED6A3E0}" type="slidenum">
              <a:rPr lang="en-US" smtClean="0"/>
              <a:t>‹#›</a:t>
            </a:fld>
            <a:endParaRPr lang="en-US"/>
          </a:p>
        </p:txBody>
      </p:sp>
    </p:spTree>
    <p:extLst>
      <p:ext uri="{BB962C8B-B14F-4D97-AF65-F5344CB8AC3E}">
        <p14:creationId xmlns:p14="http://schemas.microsoft.com/office/powerpoint/2010/main" val="306976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C5B06-BE65-E747-9830-D9D3F6894D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95518D-4E8E-FF4F-8ED3-0852AA95FC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C478E-A658-214F-BF92-C592675D1A3C}"/>
              </a:ext>
            </a:extLst>
          </p:cNvPr>
          <p:cNvSpPr>
            <a:spLocks noGrp="1"/>
          </p:cNvSpPr>
          <p:nvPr>
            <p:ph type="dt" sz="half" idx="10"/>
          </p:nvPr>
        </p:nvSpPr>
        <p:spPr/>
        <p:txBody>
          <a:bodyPr/>
          <a:lstStyle/>
          <a:p>
            <a:fld id="{5A3808AA-F220-6D4F-8B57-3D926D54A515}" type="datetimeFigureOut">
              <a:rPr lang="en-US" smtClean="0"/>
              <a:t>10/28/21</a:t>
            </a:fld>
            <a:endParaRPr lang="en-US"/>
          </a:p>
        </p:txBody>
      </p:sp>
      <p:sp>
        <p:nvSpPr>
          <p:cNvPr id="5" name="Footer Placeholder 4">
            <a:extLst>
              <a:ext uri="{FF2B5EF4-FFF2-40B4-BE49-F238E27FC236}">
                <a16:creationId xmlns:a16="http://schemas.microsoft.com/office/drawing/2014/main" id="{34DA7990-BB3F-2C4C-A7ED-72FBFDD05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F2ED6-EB33-B845-B10F-D3E03A2A5D2A}"/>
              </a:ext>
            </a:extLst>
          </p:cNvPr>
          <p:cNvSpPr>
            <a:spLocks noGrp="1"/>
          </p:cNvSpPr>
          <p:nvPr>
            <p:ph type="sldNum" sz="quarter" idx="12"/>
          </p:nvPr>
        </p:nvSpPr>
        <p:spPr/>
        <p:txBody>
          <a:bodyPr/>
          <a:lstStyle/>
          <a:p>
            <a:fld id="{C46DF1F6-183B-F548-B7B6-43F6CED6A3E0}" type="slidenum">
              <a:rPr lang="en-US" smtClean="0"/>
              <a:t>‹#›</a:t>
            </a:fld>
            <a:endParaRPr lang="en-US"/>
          </a:p>
        </p:txBody>
      </p:sp>
    </p:spTree>
    <p:extLst>
      <p:ext uri="{BB962C8B-B14F-4D97-AF65-F5344CB8AC3E}">
        <p14:creationId xmlns:p14="http://schemas.microsoft.com/office/powerpoint/2010/main" val="2093779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21695-2CDC-6443-B7FE-9A029E6119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1A2582-1733-FE4F-982F-60872A8AA3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2EA8F-EE49-1240-B297-DEDA379A3AB3}"/>
              </a:ext>
            </a:extLst>
          </p:cNvPr>
          <p:cNvSpPr>
            <a:spLocks noGrp="1"/>
          </p:cNvSpPr>
          <p:nvPr>
            <p:ph type="dt" sz="half" idx="10"/>
          </p:nvPr>
        </p:nvSpPr>
        <p:spPr/>
        <p:txBody>
          <a:bodyPr/>
          <a:lstStyle/>
          <a:p>
            <a:fld id="{5A3808AA-F220-6D4F-8B57-3D926D54A515}" type="datetimeFigureOut">
              <a:rPr lang="en-US" smtClean="0"/>
              <a:t>10/28/21</a:t>
            </a:fld>
            <a:endParaRPr lang="en-US"/>
          </a:p>
        </p:txBody>
      </p:sp>
      <p:sp>
        <p:nvSpPr>
          <p:cNvPr id="5" name="Footer Placeholder 4">
            <a:extLst>
              <a:ext uri="{FF2B5EF4-FFF2-40B4-BE49-F238E27FC236}">
                <a16:creationId xmlns:a16="http://schemas.microsoft.com/office/drawing/2014/main" id="{3A86E8D2-A612-A64A-BC69-61543F431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CF099-F47C-664F-8CB9-8A769DBDBED4}"/>
              </a:ext>
            </a:extLst>
          </p:cNvPr>
          <p:cNvSpPr>
            <a:spLocks noGrp="1"/>
          </p:cNvSpPr>
          <p:nvPr>
            <p:ph type="sldNum" sz="quarter" idx="12"/>
          </p:nvPr>
        </p:nvSpPr>
        <p:spPr/>
        <p:txBody>
          <a:bodyPr/>
          <a:lstStyle/>
          <a:p>
            <a:fld id="{C46DF1F6-183B-F548-B7B6-43F6CED6A3E0}" type="slidenum">
              <a:rPr lang="en-US" smtClean="0"/>
              <a:t>‹#›</a:t>
            </a:fld>
            <a:endParaRPr lang="en-US"/>
          </a:p>
        </p:txBody>
      </p:sp>
    </p:spTree>
    <p:extLst>
      <p:ext uri="{BB962C8B-B14F-4D97-AF65-F5344CB8AC3E}">
        <p14:creationId xmlns:p14="http://schemas.microsoft.com/office/powerpoint/2010/main" val="3489305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E5230-977E-8845-A450-775171968C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3AADFC-5A40-F343-9E18-9728C19582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845C25-2919-DC4B-9B89-3B5154600566}"/>
              </a:ext>
            </a:extLst>
          </p:cNvPr>
          <p:cNvSpPr>
            <a:spLocks noGrp="1"/>
          </p:cNvSpPr>
          <p:nvPr>
            <p:ph type="dt" sz="half" idx="10"/>
          </p:nvPr>
        </p:nvSpPr>
        <p:spPr/>
        <p:txBody>
          <a:bodyPr/>
          <a:lstStyle/>
          <a:p>
            <a:fld id="{5A3808AA-F220-6D4F-8B57-3D926D54A515}" type="datetimeFigureOut">
              <a:rPr lang="en-US" smtClean="0"/>
              <a:t>10/28/21</a:t>
            </a:fld>
            <a:endParaRPr lang="en-US"/>
          </a:p>
        </p:txBody>
      </p:sp>
      <p:sp>
        <p:nvSpPr>
          <p:cNvPr id="5" name="Footer Placeholder 4">
            <a:extLst>
              <a:ext uri="{FF2B5EF4-FFF2-40B4-BE49-F238E27FC236}">
                <a16:creationId xmlns:a16="http://schemas.microsoft.com/office/drawing/2014/main" id="{20ED2C84-B378-AD4C-8346-8034180E00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111EF-71BA-C944-8B15-8D593C27C0E2}"/>
              </a:ext>
            </a:extLst>
          </p:cNvPr>
          <p:cNvSpPr>
            <a:spLocks noGrp="1"/>
          </p:cNvSpPr>
          <p:nvPr>
            <p:ph type="sldNum" sz="quarter" idx="12"/>
          </p:nvPr>
        </p:nvSpPr>
        <p:spPr/>
        <p:txBody>
          <a:bodyPr/>
          <a:lstStyle/>
          <a:p>
            <a:fld id="{C46DF1F6-183B-F548-B7B6-43F6CED6A3E0}" type="slidenum">
              <a:rPr lang="en-US" smtClean="0"/>
              <a:t>‹#›</a:t>
            </a:fld>
            <a:endParaRPr lang="en-US"/>
          </a:p>
        </p:txBody>
      </p:sp>
    </p:spTree>
    <p:extLst>
      <p:ext uri="{BB962C8B-B14F-4D97-AF65-F5344CB8AC3E}">
        <p14:creationId xmlns:p14="http://schemas.microsoft.com/office/powerpoint/2010/main" val="193607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81138-596E-864D-A0FC-F3CFE1EB06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763628-9A85-AC4F-88B6-53C48B3A0D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6F831-2BBD-3540-831F-816D151711B9}"/>
              </a:ext>
            </a:extLst>
          </p:cNvPr>
          <p:cNvSpPr>
            <a:spLocks noGrp="1"/>
          </p:cNvSpPr>
          <p:nvPr>
            <p:ph type="dt" sz="half" idx="10"/>
          </p:nvPr>
        </p:nvSpPr>
        <p:spPr/>
        <p:txBody>
          <a:bodyPr/>
          <a:lstStyle/>
          <a:p>
            <a:fld id="{5A3808AA-F220-6D4F-8B57-3D926D54A515}" type="datetimeFigureOut">
              <a:rPr lang="en-US" smtClean="0"/>
              <a:t>10/28/21</a:t>
            </a:fld>
            <a:endParaRPr lang="en-US"/>
          </a:p>
        </p:txBody>
      </p:sp>
      <p:sp>
        <p:nvSpPr>
          <p:cNvPr id="5" name="Footer Placeholder 4">
            <a:extLst>
              <a:ext uri="{FF2B5EF4-FFF2-40B4-BE49-F238E27FC236}">
                <a16:creationId xmlns:a16="http://schemas.microsoft.com/office/drawing/2014/main" id="{D351325C-313A-F44A-99B7-5FB5C3C8C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DB207-63FF-9A4D-9354-D8A3C3D50D72}"/>
              </a:ext>
            </a:extLst>
          </p:cNvPr>
          <p:cNvSpPr>
            <a:spLocks noGrp="1"/>
          </p:cNvSpPr>
          <p:nvPr>
            <p:ph type="sldNum" sz="quarter" idx="12"/>
          </p:nvPr>
        </p:nvSpPr>
        <p:spPr/>
        <p:txBody>
          <a:bodyPr/>
          <a:lstStyle/>
          <a:p>
            <a:fld id="{C46DF1F6-183B-F548-B7B6-43F6CED6A3E0}" type="slidenum">
              <a:rPr lang="en-US" smtClean="0"/>
              <a:t>‹#›</a:t>
            </a:fld>
            <a:endParaRPr lang="en-US"/>
          </a:p>
        </p:txBody>
      </p:sp>
    </p:spTree>
    <p:extLst>
      <p:ext uri="{BB962C8B-B14F-4D97-AF65-F5344CB8AC3E}">
        <p14:creationId xmlns:p14="http://schemas.microsoft.com/office/powerpoint/2010/main" val="393165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8D38-B156-4E4F-95BE-FCB3BC9FB8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78D916-7418-364F-92A9-0C9C1F3624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FCCBBC-C7C6-4245-BBB1-548432BFE8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647A3A-7522-3A40-B7AB-58C95D389784}"/>
              </a:ext>
            </a:extLst>
          </p:cNvPr>
          <p:cNvSpPr>
            <a:spLocks noGrp="1"/>
          </p:cNvSpPr>
          <p:nvPr>
            <p:ph type="dt" sz="half" idx="10"/>
          </p:nvPr>
        </p:nvSpPr>
        <p:spPr/>
        <p:txBody>
          <a:bodyPr/>
          <a:lstStyle/>
          <a:p>
            <a:fld id="{5A3808AA-F220-6D4F-8B57-3D926D54A515}" type="datetimeFigureOut">
              <a:rPr lang="en-US" smtClean="0"/>
              <a:t>10/28/21</a:t>
            </a:fld>
            <a:endParaRPr lang="en-US"/>
          </a:p>
        </p:txBody>
      </p:sp>
      <p:sp>
        <p:nvSpPr>
          <p:cNvPr id="6" name="Footer Placeholder 5">
            <a:extLst>
              <a:ext uri="{FF2B5EF4-FFF2-40B4-BE49-F238E27FC236}">
                <a16:creationId xmlns:a16="http://schemas.microsoft.com/office/drawing/2014/main" id="{917A3358-1681-A743-A7A2-B9042628E4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7C980-6A3D-2D4F-8061-A0FBE3ABD3EF}"/>
              </a:ext>
            </a:extLst>
          </p:cNvPr>
          <p:cNvSpPr>
            <a:spLocks noGrp="1"/>
          </p:cNvSpPr>
          <p:nvPr>
            <p:ph type="sldNum" sz="quarter" idx="12"/>
          </p:nvPr>
        </p:nvSpPr>
        <p:spPr/>
        <p:txBody>
          <a:bodyPr/>
          <a:lstStyle/>
          <a:p>
            <a:fld id="{C46DF1F6-183B-F548-B7B6-43F6CED6A3E0}" type="slidenum">
              <a:rPr lang="en-US" smtClean="0"/>
              <a:t>‹#›</a:t>
            </a:fld>
            <a:endParaRPr lang="en-US"/>
          </a:p>
        </p:txBody>
      </p:sp>
    </p:spTree>
    <p:extLst>
      <p:ext uri="{BB962C8B-B14F-4D97-AF65-F5344CB8AC3E}">
        <p14:creationId xmlns:p14="http://schemas.microsoft.com/office/powerpoint/2010/main" val="209197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4305-4350-8143-8DBA-44587C69DC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B94D05-3ABD-274D-BBD8-028EC05C3F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95C568-505C-A84C-BCD3-51D45BB658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7D9B88-2AF5-F545-A9FE-49F9CC7595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076AA4-4297-2F41-884A-3EA90CAF97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4BE2E9-A54B-4D48-9448-3CA3B5200A7B}"/>
              </a:ext>
            </a:extLst>
          </p:cNvPr>
          <p:cNvSpPr>
            <a:spLocks noGrp="1"/>
          </p:cNvSpPr>
          <p:nvPr>
            <p:ph type="dt" sz="half" idx="10"/>
          </p:nvPr>
        </p:nvSpPr>
        <p:spPr/>
        <p:txBody>
          <a:bodyPr/>
          <a:lstStyle/>
          <a:p>
            <a:fld id="{5A3808AA-F220-6D4F-8B57-3D926D54A515}" type="datetimeFigureOut">
              <a:rPr lang="en-US" smtClean="0"/>
              <a:t>10/28/21</a:t>
            </a:fld>
            <a:endParaRPr lang="en-US"/>
          </a:p>
        </p:txBody>
      </p:sp>
      <p:sp>
        <p:nvSpPr>
          <p:cNvPr id="8" name="Footer Placeholder 7">
            <a:extLst>
              <a:ext uri="{FF2B5EF4-FFF2-40B4-BE49-F238E27FC236}">
                <a16:creationId xmlns:a16="http://schemas.microsoft.com/office/drawing/2014/main" id="{68B93F9B-2FFA-9745-8931-46FF436C07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0EA37A-7EED-2749-9C59-D3F957F602DE}"/>
              </a:ext>
            </a:extLst>
          </p:cNvPr>
          <p:cNvSpPr>
            <a:spLocks noGrp="1"/>
          </p:cNvSpPr>
          <p:nvPr>
            <p:ph type="sldNum" sz="quarter" idx="12"/>
          </p:nvPr>
        </p:nvSpPr>
        <p:spPr/>
        <p:txBody>
          <a:bodyPr/>
          <a:lstStyle/>
          <a:p>
            <a:fld id="{C46DF1F6-183B-F548-B7B6-43F6CED6A3E0}" type="slidenum">
              <a:rPr lang="en-US" smtClean="0"/>
              <a:t>‹#›</a:t>
            </a:fld>
            <a:endParaRPr lang="en-US"/>
          </a:p>
        </p:txBody>
      </p:sp>
    </p:spTree>
    <p:extLst>
      <p:ext uri="{BB962C8B-B14F-4D97-AF65-F5344CB8AC3E}">
        <p14:creationId xmlns:p14="http://schemas.microsoft.com/office/powerpoint/2010/main" val="52418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CF74-90A9-9E46-87CC-F9B2E19041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14E93D-4E96-134F-9E4B-3C1874E2906D}"/>
              </a:ext>
            </a:extLst>
          </p:cNvPr>
          <p:cNvSpPr>
            <a:spLocks noGrp="1"/>
          </p:cNvSpPr>
          <p:nvPr>
            <p:ph type="dt" sz="half" idx="10"/>
          </p:nvPr>
        </p:nvSpPr>
        <p:spPr/>
        <p:txBody>
          <a:bodyPr/>
          <a:lstStyle/>
          <a:p>
            <a:fld id="{5A3808AA-F220-6D4F-8B57-3D926D54A515}" type="datetimeFigureOut">
              <a:rPr lang="en-US" smtClean="0"/>
              <a:t>10/28/21</a:t>
            </a:fld>
            <a:endParaRPr lang="en-US"/>
          </a:p>
        </p:txBody>
      </p:sp>
      <p:sp>
        <p:nvSpPr>
          <p:cNvPr id="4" name="Footer Placeholder 3">
            <a:extLst>
              <a:ext uri="{FF2B5EF4-FFF2-40B4-BE49-F238E27FC236}">
                <a16:creationId xmlns:a16="http://schemas.microsoft.com/office/drawing/2014/main" id="{053BCE2D-D929-BC4A-A053-5FF0FB2B04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D8C79A-7D1F-0441-8B0C-086620CC486A}"/>
              </a:ext>
            </a:extLst>
          </p:cNvPr>
          <p:cNvSpPr>
            <a:spLocks noGrp="1"/>
          </p:cNvSpPr>
          <p:nvPr>
            <p:ph type="sldNum" sz="quarter" idx="12"/>
          </p:nvPr>
        </p:nvSpPr>
        <p:spPr/>
        <p:txBody>
          <a:bodyPr/>
          <a:lstStyle/>
          <a:p>
            <a:fld id="{C46DF1F6-183B-F548-B7B6-43F6CED6A3E0}" type="slidenum">
              <a:rPr lang="en-US" smtClean="0"/>
              <a:t>‹#›</a:t>
            </a:fld>
            <a:endParaRPr lang="en-US"/>
          </a:p>
        </p:txBody>
      </p:sp>
    </p:spTree>
    <p:extLst>
      <p:ext uri="{BB962C8B-B14F-4D97-AF65-F5344CB8AC3E}">
        <p14:creationId xmlns:p14="http://schemas.microsoft.com/office/powerpoint/2010/main" val="186220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909BB8-9B2D-2C44-99B9-202844F418F5}"/>
              </a:ext>
            </a:extLst>
          </p:cNvPr>
          <p:cNvSpPr>
            <a:spLocks noGrp="1"/>
          </p:cNvSpPr>
          <p:nvPr>
            <p:ph type="dt" sz="half" idx="10"/>
          </p:nvPr>
        </p:nvSpPr>
        <p:spPr/>
        <p:txBody>
          <a:bodyPr/>
          <a:lstStyle/>
          <a:p>
            <a:fld id="{5A3808AA-F220-6D4F-8B57-3D926D54A515}" type="datetimeFigureOut">
              <a:rPr lang="en-US" smtClean="0"/>
              <a:t>10/28/21</a:t>
            </a:fld>
            <a:endParaRPr lang="en-US"/>
          </a:p>
        </p:txBody>
      </p:sp>
      <p:sp>
        <p:nvSpPr>
          <p:cNvPr id="3" name="Footer Placeholder 2">
            <a:extLst>
              <a:ext uri="{FF2B5EF4-FFF2-40B4-BE49-F238E27FC236}">
                <a16:creationId xmlns:a16="http://schemas.microsoft.com/office/drawing/2014/main" id="{D58A3335-795E-5C4C-AA0D-B3603069E8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9B21C0-EE3C-184F-B061-2C24DB4608FC}"/>
              </a:ext>
            </a:extLst>
          </p:cNvPr>
          <p:cNvSpPr>
            <a:spLocks noGrp="1"/>
          </p:cNvSpPr>
          <p:nvPr>
            <p:ph type="sldNum" sz="quarter" idx="12"/>
          </p:nvPr>
        </p:nvSpPr>
        <p:spPr/>
        <p:txBody>
          <a:bodyPr/>
          <a:lstStyle/>
          <a:p>
            <a:fld id="{C46DF1F6-183B-F548-B7B6-43F6CED6A3E0}" type="slidenum">
              <a:rPr lang="en-US" smtClean="0"/>
              <a:t>‹#›</a:t>
            </a:fld>
            <a:endParaRPr lang="en-US"/>
          </a:p>
        </p:txBody>
      </p:sp>
    </p:spTree>
    <p:extLst>
      <p:ext uri="{BB962C8B-B14F-4D97-AF65-F5344CB8AC3E}">
        <p14:creationId xmlns:p14="http://schemas.microsoft.com/office/powerpoint/2010/main" val="1093959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6EA27-856A-3C45-A557-5AFDB34D82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C31E5D-E3E1-F747-A7BC-F4576169D3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BAFA56-9385-1B47-B96A-29FAA91E6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013D1-677A-3148-B98C-D77FD045F492}"/>
              </a:ext>
            </a:extLst>
          </p:cNvPr>
          <p:cNvSpPr>
            <a:spLocks noGrp="1"/>
          </p:cNvSpPr>
          <p:nvPr>
            <p:ph type="dt" sz="half" idx="10"/>
          </p:nvPr>
        </p:nvSpPr>
        <p:spPr/>
        <p:txBody>
          <a:bodyPr/>
          <a:lstStyle/>
          <a:p>
            <a:fld id="{5A3808AA-F220-6D4F-8B57-3D926D54A515}" type="datetimeFigureOut">
              <a:rPr lang="en-US" smtClean="0"/>
              <a:t>10/28/21</a:t>
            </a:fld>
            <a:endParaRPr lang="en-US"/>
          </a:p>
        </p:txBody>
      </p:sp>
      <p:sp>
        <p:nvSpPr>
          <p:cNvPr id="6" name="Footer Placeholder 5">
            <a:extLst>
              <a:ext uri="{FF2B5EF4-FFF2-40B4-BE49-F238E27FC236}">
                <a16:creationId xmlns:a16="http://schemas.microsoft.com/office/drawing/2014/main" id="{7D6B5005-DEE5-F140-B686-F5596A287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BECE5E-78E0-334D-AD82-0F94A833DCFF}"/>
              </a:ext>
            </a:extLst>
          </p:cNvPr>
          <p:cNvSpPr>
            <a:spLocks noGrp="1"/>
          </p:cNvSpPr>
          <p:nvPr>
            <p:ph type="sldNum" sz="quarter" idx="12"/>
          </p:nvPr>
        </p:nvSpPr>
        <p:spPr/>
        <p:txBody>
          <a:bodyPr/>
          <a:lstStyle/>
          <a:p>
            <a:fld id="{C46DF1F6-183B-F548-B7B6-43F6CED6A3E0}" type="slidenum">
              <a:rPr lang="en-US" smtClean="0"/>
              <a:t>‹#›</a:t>
            </a:fld>
            <a:endParaRPr lang="en-US"/>
          </a:p>
        </p:txBody>
      </p:sp>
    </p:spTree>
    <p:extLst>
      <p:ext uri="{BB962C8B-B14F-4D97-AF65-F5344CB8AC3E}">
        <p14:creationId xmlns:p14="http://schemas.microsoft.com/office/powerpoint/2010/main" val="342643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3F36-EB09-6040-BE62-E25803255F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4ED88B-5714-984A-B3C6-8027E9CB01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449EF8-FD6A-9A41-8D78-1BF800E7D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C9016-2E92-5244-9FD2-9CBC638DA972}"/>
              </a:ext>
            </a:extLst>
          </p:cNvPr>
          <p:cNvSpPr>
            <a:spLocks noGrp="1"/>
          </p:cNvSpPr>
          <p:nvPr>
            <p:ph type="dt" sz="half" idx="10"/>
          </p:nvPr>
        </p:nvSpPr>
        <p:spPr/>
        <p:txBody>
          <a:bodyPr/>
          <a:lstStyle/>
          <a:p>
            <a:fld id="{5A3808AA-F220-6D4F-8B57-3D926D54A515}" type="datetimeFigureOut">
              <a:rPr lang="en-US" smtClean="0"/>
              <a:t>10/28/21</a:t>
            </a:fld>
            <a:endParaRPr lang="en-US"/>
          </a:p>
        </p:txBody>
      </p:sp>
      <p:sp>
        <p:nvSpPr>
          <p:cNvPr id="6" name="Footer Placeholder 5">
            <a:extLst>
              <a:ext uri="{FF2B5EF4-FFF2-40B4-BE49-F238E27FC236}">
                <a16:creationId xmlns:a16="http://schemas.microsoft.com/office/drawing/2014/main" id="{BAE41860-9860-5646-9CA2-557B99A90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E3DFAD-B94C-7A42-A3D7-629E2FF5A742}"/>
              </a:ext>
            </a:extLst>
          </p:cNvPr>
          <p:cNvSpPr>
            <a:spLocks noGrp="1"/>
          </p:cNvSpPr>
          <p:nvPr>
            <p:ph type="sldNum" sz="quarter" idx="12"/>
          </p:nvPr>
        </p:nvSpPr>
        <p:spPr/>
        <p:txBody>
          <a:bodyPr/>
          <a:lstStyle/>
          <a:p>
            <a:fld id="{C46DF1F6-183B-F548-B7B6-43F6CED6A3E0}" type="slidenum">
              <a:rPr lang="en-US" smtClean="0"/>
              <a:t>‹#›</a:t>
            </a:fld>
            <a:endParaRPr lang="en-US"/>
          </a:p>
        </p:txBody>
      </p:sp>
    </p:spTree>
    <p:extLst>
      <p:ext uri="{BB962C8B-B14F-4D97-AF65-F5344CB8AC3E}">
        <p14:creationId xmlns:p14="http://schemas.microsoft.com/office/powerpoint/2010/main" val="339923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63ACCB-D4C0-BB49-966D-263A540492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126B41-D483-2A4F-BD87-578DA3B44F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FC4D6-5934-884D-80B2-05A80E8555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808AA-F220-6D4F-8B57-3D926D54A515}" type="datetimeFigureOut">
              <a:rPr lang="en-US" smtClean="0"/>
              <a:t>10/28/21</a:t>
            </a:fld>
            <a:endParaRPr lang="en-US"/>
          </a:p>
        </p:txBody>
      </p:sp>
      <p:sp>
        <p:nvSpPr>
          <p:cNvPr id="5" name="Footer Placeholder 4">
            <a:extLst>
              <a:ext uri="{FF2B5EF4-FFF2-40B4-BE49-F238E27FC236}">
                <a16:creationId xmlns:a16="http://schemas.microsoft.com/office/drawing/2014/main" id="{18A4DA57-4924-4141-B1CF-64A4BB7319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5C8E5C-C9AB-0D46-A135-474717BDB3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DF1F6-183B-F548-B7B6-43F6CED6A3E0}" type="slidenum">
              <a:rPr lang="en-US" smtClean="0"/>
              <a:t>‹#›</a:t>
            </a:fld>
            <a:endParaRPr lang="en-US"/>
          </a:p>
        </p:txBody>
      </p:sp>
    </p:spTree>
    <p:extLst>
      <p:ext uri="{BB962C8B-B14F-4D97-AF65-F5344CB8AC3E}">
        <p14:creationId xmlns:p14="http://schemas.microsoft.com/office/powerpoint/2010/main" val="79331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icscanada.com/en/"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immigration.c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painting, mosaic, decorated&#10;&#10;Description automatically generated">
            <a:extLst>
              <a:ext uri="{FF2B5EF4-FFF2-40B4-BE49-F238E27FC236}">
                <a16:creationId xmlns:a16="http://schemas.microsoft.com/office/drawing/2014/main" id="{48FCE8C8-F557-3A40-9F55-42645DDFC6C6}"/>
              </a:ext>
            </a:extLst>
          </p:cNvPr>
          <p:cNvPicPr>
            <a:picLocks noChangeAspect="1"/>
          </p:cNvPicPr>
          <p:nvPr/>
        </p:nvPicPr>
        <p:blipFill rotWithShape="1">
          <a:blip r:embed="rId2">
            <a:alphaModFix amt="50000"/>
          </a:blip>
          <a:srcRect l="3131" r="7980"/>
          <a:stretch/>
        </p:blipFill>
        <p:spPr>
          <a:xfrm>
            <a:off x="20" y="1"/>
            <a:ext cx="12191980" cy="6857999"/>
          </a:xfrm>
          <a:prstGeom prst="rect">
            <a:avLst/>
          </a:prstGeom>
        </p:spPr>
      </p:pic>
      <p:sp>
        <p:nvSpPr>
          <p:cNvPr id="2" name="Title 1">
            <a:extLst>
              <a:ext uri="{FF2B5EF4-FFF2-40B4-BE49-F238E27FC236}">
                <a16:creationId xmlns:a16="http://schemas.microsoft.com/office/drawing/2014/main" id="{45F0AF3F-6089-0F4E-A464-1A9B219D25D4}"/>
              </a:ext>
            </a:extLst>
          </p:cNvPr>
          <p:cNvSpPr>
            <a:spLocks noGrp="1"/>
          </p:cNvSpPr>
          <p:nvPr>
            <p:ph type="ctrTitle"/>
          </p:nvPr>
        </p:nvSpPr>
        <p:spPr>
          <a:xfrm>
            <a:off x="1524000" y="1122362"/>
            <a:ext cx="9144000" cy="2900518"/>
          </a:xfrm>
        </p:spPr>
        <p:txBody>
          <a:bodyPr>
            <a:normAutofit/>
          </a:bodyPr>
          <a:lstStyle/>
          <a:p>
            <a:r>
              <a:rPr lang="en-US">
                <a:solidFill>
                  <a:srgbClr val="FFFFFF"/>
                </a:solidFill>
              </a:rPr>
              <a:t>Canada</a:t>
            </a:r>
          </a:p>
        </p:txBody>
      </p:sp>
      <p:sp>
        <p:nvSpPr>
          <p:cNvPr id="3" name="Subtitle 2">
            <a:extLst>
              <a:ext uri="{FF2B5EF4-FFF2-40B4-BE49-F238E27FC236}">
                <a16:creationId xmlns:a16="http://schemas.microsoft.com/office/drawing/2014/main" id="{DACAD5B8-B69B-0140-B961-56F82C637000}"/>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An Immigrant Society</a:t>
            </a:r>
          </a:p>
        </p:txBody>
      </p:sp>
    </p:spTree>
    <p:extLst>
      <p:ext uri="{BB962C8B-B14F-4D97-AF65-F5344CB8AC3E}">
        <p14:creationId xmlns:p14="http://schemas.microsoft.com/office/powerpoint/2010/main" val="26728151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140BE0-7C22-DA41-AE15-BD513E8A0C24}"/>
              </a:ext>
            </a:extLst>
          </p:cNvPr>
          <p:cNvSpPr>
            <a:spLocks noGrp="1"/>
          </p:cNvSpPr>
          <p:nvPr>
            <p:ph type="title"/>
          </p:nvPr>
        </p:nvSpPr>
        <p:spPr>
          <a:xfrm>
            <a:off x="643467" y="321734"/>
            <a:ext cx="4970877" cy="1135737"/>
          </a:xfrm>
        </p:spPr>
        <p:txBody>
          <a:bodyPr>
            <a:normAutofit/>
          </a:bodyPr>
          <a:lstStyle/>
          <a:p>
            <a:r>
              <a:rPr lang="en-US" sz="3600" b="1" dirty="0"/>
              <a:t>Racial Discrimination</a:t>
            </a:r>
          </a:p>
        </p:txBody>
      </p:sp>
      <p:sp>
        <p:nvSpPr>
          <p:cNvPr id="3" name="Content Placeholder 2">
            <a:extLst>
              <a:ext uri="{FF2B5EF4-FFF2-40B4-BE49-F238E27FC236}">
                <a16:creationId xmlns:a16="http://schemas.microsoft.com/office/drawing/2014/main" id="{505C6941-AD0F-EB4B-90E7-693BD4AD8612}"/>
              </a:ext>
            </a:extLst>
          </p:cNvPr>
          <p:cNvSpPr>
            <a:spLocks noGrp="1"/>
          </p:cNvSpPr>
          <p:nvPr>
            <p:ph idx="1"/>
          </p:nvPr>
        </p:nvSpPr>
        <p:spPr>
          <a:xfrm>
            <a:off x="643468" y="1782981"/>
            <a:ext cx="9241937" cy="4393982"/>
          </a:xfrm>
        </p:spPr>
        <p:txBody>
          <a:bodyPr>
            <a:normAutofit/>
          </a:bodyPr>
          <a:lstStyle/>
          <a:p>
            <a:r>
              <a:rPr lang="en-US" sz="2400" dirty="0"/>
              <a:t>Canada has experienced racial discrimination. Historically through </a:t>
            </a:r>
            <a:r>
              <a:rPr lang="en-US" sz="2400" dirty="0">
                <a:solidFill>
                  <a:schemeClr val="accent1">
                    <a:lumMod val="60000"/>
                    <a:lumOff val="40000"/>
                  </a:schemeClr>
                </a:solidFill>
              </a:rPr>
              <a:t>John A Macdonald</a:t>
            </a:r>
            <a:r>
              <a:rPr lang="en-US" sz="2400" dirty="0"/>
              <a:t> and </a:t>
            </a:r>
            <a:r>
              <a:rPr lang="en-US" sz="2400" dirty="0">
                <a:solidFill>
                  <a:schemeClr val="accent1">
                    <a:lumMod val="60000"/>
                    <a:lumOff val="40000"/>
                  </a:schemeClr>
                </a:solidFill>
              </a:rPr>
              <a:t>Mackenzie King</a:t>
            </a:r>
            <a:r>
              <a:rPr lang="en-US" sz="2400" dirty="0"/>
              <a:t>. Examples include the </a:t>
            </a:r>
            <a:r>
              <a:rPr lang="en-US" sz="2400" i="1" dirty="0">
                <a:solidFill>
                  <a:schemeClr val="accent1">
                    <a:lumMod val="60000"/>
                    <a:lumOff val="40000"/>
                  </a:schemeClr>
                </a:solidFill>
              </a:rPr>
              <a:t>Chinese Head Tax</a:t>
            </a:r>
            <a:r>
              <a:rPr lang="en-US" sz="2400" i="1" dirty="0"/>
              <a:t> </a:t>
            </a:r>
            <a:r>
              <a:rPr lang="en-US" sz="2400" dirty="0"/>
              <a:t>of 1885 to 1923, WWII Canada refused to accept Jewish Immigrants from Europe, and the historical treatment of Indigenous Peoples</a:t>
            </a:r>
            <a:r>
              <a:rPr lang="en-US" sz="2000" dirty="0"/>
              <a:t>.</a:t>
            </a:r>
          </a:p>
        </p:txBody>
      </p:sp>
      <p:grpSp>
        <p:nvGrpSpPr>
          <p:cNvPr id="33" name="Group 3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34" name="Rectangle 3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Isosceles Triangle 3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42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4383-C539-9146-BCA8-A7D362EAE378}"/>
              </a:ext>
            </a:extLst>
          </p:cNvPr>
          <p:cNvSpPr>
            <a:spLocks noGrp="1"/>
          </p:cNvSpPr>
          <p:nvPr>
            <p:ph type="title"/>
          </p:nvPr>
        </p:nvSpPr>
        <p:spPr>
          <a:xfrm>
            <a:off x="481013" y="3752849"/>
            <a:ext cx="3290887" cy="2452687"/>
          </a:xfrm>
        </p:spPr>
        <p:txBody>
          <a:bodyPr anchor="ctr">
            <a:normAutofit/>
          </a:bodyPr>
          <a:lstStyle/>
          <a:p>
            <a:r>
              <a:rPr lang="en-US" sz="3600" dirty="0"/>
              <a:t>Discrimination</a:t>
            </a:r>
            <a:endParaRPr lang="en-US" sz="3600"/>
          </a:p>
        </p:txBody>
      </p:sp>
      <p:pic>
        <p:nvPicPr>
          <p:cNvPr id="7" name="Picture 6" descr="A picture containing text, outdoor, fence, old&#10;&#10;Description automatically generated">
            <a:extLst>
              <a:ext uri="{FF2B5EF4-FFF2-40B4-BE49-F238E27FC236}">
                <a16:creationId xmlns:a16="http://schemas.microsoft.com/office/drawing/2014/main" id="{BE61A5F3-B660-C847-ADCE-8BD710E75845}"/>
              </a:ext>
            </a:extLst>
          </p:cNvPr>
          <p:cNvPicPr>
            <a:picLocks noChangeAspect="1"/>
          </p:cNvPicPr>
          <p:nvPr/>
        </p:nvPicPr>
        <p:blipFill rotWithShape="1">
          <a:blip r:embed="rId2"/>
          <a:srcRect t="12757" b="3313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330AEB4-09DC-7E43-8620-939F49D9371F}"/>
              </a:ext>
            </a:extLst>
          </p:cNvPr>
          <p:cNvSpPr>
            <a:spLocks noGrp="1"/>
          </p:cNvSpPr>
          <p:nvPr>
            <p:ph idx="1"/>
          </p:nvPr>
        </p:nvSpPr>
        <p:spPr>
          <a:xfrm>
            <a:off x="4223982" y="3752850"/>
            <a:ext cx="7485413" cy="2452687"/>
          </a:xfrm>
        </p:spPr>
        <p:txBody>
          <a:bodyPr anchor="ctr">
            <a:normAutofit/>
          </a:bodyPr>
          <a:lstStyle/>
          <a:p>
            <a:r>
              <a:rPr lang="en-US" sz="1800" dirty="0"/>
              <a:t>Immigrants are far more likely to face discrimination. During WWI Canadians of German and Austrian decent had their vote taken away and during WWII those of Asian decent, specifically Japanese faced discrimination and put into </a:t>
            </a:r>
            <a:r>
              <a:rPr lang="en-US" sz="1800" b="1" dirty="0"/>
              <a:t>interment camps </a:t>
            </a:r>
            <a:r>
              <a:rPr lang="en-US" sz="1800" dirty="0"/>
              <a:t>and 4000 were deported. </a:t>
            </a:r>
          </a:p>
          <a:p>
            <a:r>
              <a:rPr lang="en-US" sz="1800" dirty="0"/>
              <a:t>In BC Asians were not permitted to be hired for jobs to preserve them for white people</a:t>
            </a:r>
          </a:p>
          <a:p>
            <a:r>
              <a:rPr lang="en-US" sz="1800" b="1" i="1" dirty="0"/>
              <a:t>21 000$ </a:t>
            </a:r>
            <a:r>
              <a:rPr lang="en-US" sz="1800" i="1" dirty="0"/>
              <a:t>was paid to survivors of interment camps in 1988</a:t>
            </a:r>
            <a:endParaRPr lang="en-US" sz="1800" dirty="0"/>
          </a:p>
          <a:p>
            <a:pPr marL="0" indent="0">
              <a:buNone/>
            </a:pPr>
            <a:r>
              <a:rPr lang="en-US" sz="1800" dirty="0"/>
              <a:t>Together we will watch the video from </a:t>
            </a:r>
            <a:r>
              <a:rPr lang="en-US" sz="1800" b="1" dirty="0"/>
              <a:t>David Suzuki </a:t>
            </a:r>
            <a:r>
              <a:rPr lang="en-US" sz="1800" dirty="0"/>
              <a:t>on our website.</a:t>
            </a:r>
          </a:p>
        </p:txBody>
      </p:sp>
    </p:spTree>
    <p:extLst>
      <p:ext uri="{BB962C8B-B14F-4D97-AF65-F5344CB8AC3E}">
        <p14:creationId xmlns:p14="http://schemas.microsoft.com/office/powerpoint/2010/main" val="833215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4">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6">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uilding, person, outdoor, people&#10;&#10;Description automatically generated">
            <a:extLst>
              <a:ext uri="{FF2B5EF4-FFF2-40B4-BE49-F238E27FC236}">
                <a16:creationId xmlns:a16="http://schemas.microsoft.com/office/drawing/2014/main" id="{B15EF02A-760D-8F47-89FD-399DC24E4AE4}"/>
              </a:ext>
            </a:extLst>
          </p:cNvPr>
          <p:cNvPicPr>
            <a:picLocks noChangeAspect="1"/>
          </p:cNvPicPr>
          <p:nvPr/>
        </p:nvPicPr>
        <p:blipFill rotWithShape="1">
          <a:blip r:embed="rId2">
            <a:alphaModFix amt="40000"/>
          </a:blip>
          <a:srcRect l="2415" r="15336" b="-1"/>
          <a:stretch/>
        </p:blipFill>
        <p:spPr>
          <a:xfrm>
            <a:off x="20" y="10"/>
            <a:ext cx="8450297" cy="6857990"/>
          </a:xfrm>
          <a:prstGeom prst="rect">
            <a:avLst/>
          </a:prstGeom>
        </p:spPr>
      </p:pic>
      <p:sp>
        <p:nvSpPr>
          <p:cNvPr id="2" name="Title 1">
            <a:extLst>
              <a:ext uri="{FF2B5EF4-FFF2-40B4-BE49-F238E27FC236}">
                <a16:creationId xmlns:a16="http://schemas.microsoft.com/office/drawing/2014/main" id="{23E89349-F576-0140-A1D6-C67FCB12A257}"/>
              </a:ext>
            </a:extLst>
          </p:cNvPr>
          <p:cNvSpPr>
            <a:spLocks noGrp="1"/>
          </p:cNvSpPr>
          <p:nvPr>
            <p:ph type="title"/>
          </p:nvPr>
        </p:nvSpPr>
        <p:spPr>
          <a:xfrm>
            <a:off x="838201" y="365125"/>
            <a:ext cx="5251316" cy="1627636"/>
          </a:xfrm>
        </p:spPr>
        <p:txBody>
          <a:bodyPr>
            <a:normAutofit/>
          </a:bodyPr>
          <a:lstStyle/>
          <a:p>
            <a:r>
              <a:rPr lang="en-US">
                <a:solidFill>
                  <a:srgbClr val="FFFFFF"/>
                </a:solidFill>
              </a:rPr>
              <a:t>Current Ethnocultural Issues - Islam</a:t>
            </a:r>
          </a:p>
        </p:txBody>
      </p:sp>
      <p:sp>
        <p:nvSpPr>
          <p:cNvPr id="3" name="Content Placeholder 2">
            <a:extLst>
              <a:ext uri="{FF2B5EF4-FFF2-40B4-BE49-F238E27FC236}">
                <a16:creationId xmlns:a16="http://schemas.microsoft.com/office/drawing/2014/main" id="{6DEE5C99-816A-8F43-96FB-00F5FDD05A50}"/>
              </a:ext>
            </a:extLst>
          </p:cNvPr>
          <p:cNvSpPr>
            <a:spLocks noGrp="1"/>
          </p:cNvSpPr>
          <p:nvPr>
            <p:ph idx="1"/>
          </p:nvPr>
        </p:nvSpPr>
        <p:spPr>
          <a:xfrm>
            <a:off x="838200" y="2219785"/>
            <a:ext cx="4619621" cy="3957178"/>
          </a:xfrm>
        </p:spPr>
        <p:txBody>
          <a:bodyPr>
            <a:normAutofit/>
          </a:bodyPr>
          <a:lstStyle/>
          <a:p>
            <a:r>
              <a:rPr lang="en-US" sz="2000" dirty="0">
                <a:solidFill>
                  <a:srgbClr val="FFFFFF"/>
                </a:solidFill>
              </a:rPr>
              <a:t>Muslims are the fastest growing demographic groups and are expected to double in the next 15 years. Wearing of the hijab/niqab or burka by Muslim women has become a battle between secularism and religious visions of society.</a:t>
            </a:r>
          </a:p>
          <a:p>
            <a:r>
              <a:rPr lang="en-US" sz="2000" dirty="0">
                <a:solidFill>
                  <a:srgbClr val="FFFFFF"/>
                </a:solidFill>
              </a:rPr>
              <a:t>Governments of Alberta and Quebec as well as the former Harper Conservatives have attempted in various ways and settings to ban the wearing of these religious articles of clothing.</a:t>
            </a:r>
          </a:p>
        </p:txBody>
      </p:sp>
      <p:pic>
        <p:nvPicPr>
          <p:cNvPr id="7" name="Picture 6" descr="A picture containing person, standing, posing, trouser&#10;&#10;Description automatically generated">
            <a:extLst>
              <a:ext uri="{FF2B5EF4-FFF2-40B4-BE49-F238E27FC236}">
                <a16:creationId xmlns:a16="http://schemas.microsoft.com/office/drawing/2014/main" id="{47AB710F-BF77-7747-ACFD-22A5E34F2242}"/>
              </a:ext>
            </a:extLst>
          </p:cNvPr>
          <p:cNvPicPr>
            <a:picLocks noChangeAspect="1"/>
          </p:cNvPicPr>
          <p:nvPr/>
        </p:nvPicPr>
        <p:blipFill rotWithShape="1">
          <a:blip r:embed="rId3"/>
          <a:srcRect b="38181"/>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8585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outdoor, transport, tricycle&#10;&#10;Description automatically generated">
            <a:extLst>
              <a:ext uri="{FF2B5EF4-FFF2-40B4-BE49-F238E27FC236}">
                <a16:creationId xmlns:a16="http://schemas.microsoft.com/office/drawing/2014/main" id="{1164A33F-2CE7-5447-9A1A-7C7B78FD0C00}"/>
              </a:ext>
            </a:extLst>
          </p:cNvPr>
          <p:cNvPicPr>
            <a:picLocks noChangeAspect="1"/>
          </p:cNvPicPr>
          <p:nvPr/>
        </p:nvPicPr>
        <p:blipFill rotWithShape="1">
          <a:blip r:embed="rId2"/>
          <a:srcRect/>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84E73CF-91D8-0A47-9CC2-E5B9DAD00F71}"/>
              </a:ext>
            </a:extLst>
          </p:cNvPr>
          <p:cNvSpPr>
            <a:spLocks noGrp="1"/>
          </p:cNvSpPr>
          <p:nvPr>
            <p:ph type="title"/>
          </p:nvPr>
        </p:nvSpPr>
        <p:spPr>
          <a:xfrm>
            <a:off x="709448" y="1913950"/>
            <a:ext cx="4204137" cy="1342754"/>
          </a:xfrm>
        </p:spPr>
        <p:txBody>
          <a:bodyPr>
            <a:normAutofit/>
          </a:bodyPr>
          <a:lstStyle/>
          <a:p>
            <a:pPr algn="ctr"/>
            <a:r>
              <a:rPr lang="en-US" sz="2800"/>
              <a:t>Current Ethnocultural Issues – Temporary Foreign Worker Program</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A31A6F-7C64-8C48-A9B0-B076409D0213}"/>
              </a:ext>
            </a:extLst>
          </p:cNvPr>
          <p:cNvSpPr>
            <a:spLocks noGrp="1"/>
          </p:cNvSpPr>
          <p:nvPr>
            <p:ph idx="1"/>
          </p:nvPr>
        </p:nvSpPr>
        <p:spPr>
          <a:xfrm>
            <a:off x="525516" y="3417573"/>
            <a:ext cx="4593021" cy="2995415"/>
          </a:xfrm>
        </p:spPr>
        <p:txBody>
          <a:bodyPr anchor="ctr">
            <a:normAutofit/>
          </a:bodyPr>
          <a:lstStyle/>
          <a:p>
            <a:r>
              <a:rPr lang="en-US" sz="1800" dirty="0"/>
              <a:t>180 000 entered in 2010.</a:t>
            </a:r>
          </a:p>
          <a:p>
            <a:r>
              <a:rPr lang="en-US" sz="1800" dirty="0"/>
              <a:t>Workers do not have the same rights as permanent residents or citizens. They often work in the service industry, agriculture, domestic caregivers and construction. </a:t>
            </a:r>
          </a:p>
          <a:p>
            <a:r>
              <a:rPr lang="en-US" sz="1800" dirty="0"/>
              <a:t>Some wonder why unemployed Canadians could not do such work or why companies should not pay higher salaries if they cannot attract workers the need from the Canadian population. </a:t>
            </a:r>
          </a:p>
        </p:txBody>
      </p:sp>
    </p:spTree>
    <p:extLst>
      <p:ext uri="{BB962C8B-B14F-4D97-AF65-F5344CB8AC3E}">
        <p14:creationId xmlns:p14="http://schemas.microsoft.com/office/powerpoint/2010/main" val="1463798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0769C2-7E21-C64E-8EC5-3E6AC802F15B}"/>
              </a:ext>
            </a:extLst>
          </p:cNvPr>
          <p:cNvSpPr>
            <a:spLocks noGrp="1"/>
          </p:cNvSpPr>
          <p:nvPr>
            <p:ph type="title"/>
          </p:nvPr>
        </p:nvSpPr>
        <p:spPr>
          <a:xfrm>
            <a:off x="643467" y="321734"/>
            <a:ext cx="10905066" cy="1135737"/>
          </a:xfrm>
        </p:spPr>
        <p:txBody>
          <a:bodyPr>
            <a:normAutofit/>
          </a:bodyPr>
          <a:lstStyle/>
          <a:p>
            <a:r>
              <a:rPr lang="en-US" sz="3600"/>
              <a:t>Current Ethnocultural Issues – Professional Credentials</a:t>
            </a:r>
          </a:p>
        </p:txBody>
      </p:sp>
      <p:sp>
        <p:nvSpPr>
          <p:cNvPr id="3" name="Content Placeholder 2">
            <a:extLst>
              <a:ext uri="{FF2B5EF4-FFF2-40B4-BE49-F238E27FC236}">
                <a16:creationId xmlns:a16="http://schemas.microsoft.com/office/drawing/2014/main" id="{9DD791A5-EA5A-1747-981F-BB4E464E2973}"/>
              </a:ext>
            </a:extLst>
          </p:cNvPr>
          <p:cNvSpPr>
            <a:spLocks noGrp="1"/>
          </p:cNvSpPr>
          <p:nvPr>
            <p:ph idx="1"/>
          </p:nvPr>
        </p:nvSpPr>
        <p:spPr>
          <a:xfrm>
            <a:off x="643469" y="1782981"/>
            <a:ext cx="4008384" cy="4393982"/>
          </a:xfrm>
        </p:spPr>
        <p:txBody>
          <a:bodyPr>
            <a:normAutofit/>
          </a:bodyPr>
          <a:lstStyle/>
          <a:p>
            <a:r>
              <a:rPr lang="en-US" sz="2000" dirty="0"/>
              <a:t>Many immigrants live below the poverty line.</a:t>
            </a:r>
          </a:p>
          <a:p>
            <a:r>
              <a:rPr lang="en-US" sz="2000" dirty="0"/>
              <a:t>Their credentials from their home countries are often not recognized here or need expensive ‘upgrading’.</a:t>
            </a:r>
          </a:p>
          <a:p>
            <a:r>
              <a:rPr lang="en-US" sz="2000" dirty="0"/>
              <a:t>This disproportionately effects women newcomers.</a:t>
            </a:r>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Graphical user interface, text, application&#10;&#10;Description automatically generated">
            <a:extLst>
              <a:ext uri="{FF2B5EF4-FFF2-40B4-BE49-F238E27FC236}">
                <a16:creationId xmlns:a16="http://schemas.microsoft.com/office/drawing/2014/main" id="{ADE267BF-BD03-6E42-A7E9-6B2A9DB03BC1}"/>
              </a:ext>
            </a:extLst>
          </p:cNvPr>
          <p:cNvPicPr>
            <a:picLocks noChangeAspect="1"/>
          </p:cNvPicPr>
          <p:nvPr/>
        </p:nvPicPr>
        <p:blipFill>
          <a:blip r:embed="rId2"/>
          <a:stretch>
            <a:fillRect/>
          </a:stretch>
        </p:blipFill>
        <p:spPr>
          <a:xfrm>
            <a:off x="5295320" y="1853468"/>
            <a:ext cx="6253212" cy="4220917"/>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0128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F6EF83-2CE4-174D-B7D8-196C5F9707C1}"/>
              </a:ext>
            </a:extLst>
          </p:cNvPr>
          <p:cNvSpPr>
            <a:spLocks noGrp="1"/>
          </p:cNvSpPr>
          <p:nvPr>
            <p:ph type="title"/>
          </p:nvPr>
        </p:nvSpPr>
        <p:spPr>
          <a:xfrm>
            <a:off x="643467" y="1698171"/>
            <a:ext cx="3962061" cy="4516360"/>
          </a:xfrm>
        </p:spPr>
        <p:txBody>
          <a:bodyPr anchor="t">
            <a:normAutofit/>
          </a:bodyPr>
          <a:lstStyle/>
          <a:p>
            <a:r>
              <a:rPr lang="en-US" sz="3600" dirty="0"/>
              <a:t>Conclusions</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D0D490C-7824-A549-9A3A-2744C8862382}"/>
              </a:ext>
            </a:extLst>
          </p:cNvPr>
          <p:cNvSpPr>
            <a:spLocks noGrp="1"/>
          </p:cNvSpPr>
          <p:nvPr>
            <p:ph idx="1"/>
          </p:nvPr>
        </p:nvSpPr>
        <p:spPr>
          <a:xfrm>
            <a:off x="3767328" y="1698170"/>
            <a:ext cx="7781205" cy="4516361"/>
          </a:xfrm>
        </p:spPr>
        <p:txBody>
          <a:bodyPr>
            <a:normAutofit/>
          </a:bodyPr>
          <a:lstStyle/>
          <a:p>
            <a:r>
              <a:rPr lang="en-US" sz="2400" dirty="0"/>
              <a:t>Immigration has changed the traditional meaning of what it means to be Canadian.</a:t>
            </a:r>
          </a:p>
          <a:p>
            <a:r>
              <a:rPr lang="en-US" sz="2400" dirty="0"/>
              <a:t>Low birthrate and aging mean immigration is necessary for the expansion of the Canadian economy. </a:t>
            </a:r>
          </a:p>
          <a:p>
            <a:r>
              <a:rPr lang="en-US" sz="2400" dirty="0"/>
              <a:t>Many immigrants still face barriers often driven by racism and discrimination.</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17720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B5B6B6-4DE6-4C4D-B56C-16D0AB716DB7}"/>
              </a:ext>
            </a:extLst>
          </p:cNvPr>
          <p:cNvSpPr>
            <a:spLocks noGrp="1"/>
          </p:cNvSpPr>
          <p:nvPr>
            <p:ph type="title"/>
          </p:nvPr>
        </p:nvSpPr>
        <p:spPr>
          <a:xfrm>
            <a:off x="643467" y="1698171"/>
            <a:ext cx="3962061" cy="4516360"/>
          </a:xfrm>
        </p:spPr>
        <p:txBody>
          <a:bodyPr anchor="t">
            <a:normAutofit/>
          </a:bodyPr>
          <a:lstStyle/>
          <a:p>
            <a:r>
              <a:rPr lang="en-US" sz="3600"/>
              <a:t>Some Basic Terminology</a:t>
            </a:r>
          </a:p>
        </p:txBody>
      </p:sp>
      <p:sp>
        <p:nvSpPr>
          <p:cNvPr id="19" name="Rectangle 18">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70DC49D-1296-FF48-B1B7-4B8B142A844F}"/>
              </a:ext>
            </a:extLst>
          </p:cNvPr>
          <p:cNvSpPr>
            <a:spLocks noGrp="1"/>
          </p:cNvSpPr>
          <p:nvPr>
            <p:ph idx="1"/>
          </p:nvPr>
        </p:nvSpPr>
        <p:spPr>
          <a:xfrm>
            <a:off x="3319742" y="1054702"/>
            <a:ext cx="7494562" cy="5029491"/>
          </a:xfrm>
        </p:spPr>
        <p:txBody>
          <a:bodyPr>
            <a:normAutofit/>
          </a:bodyPr>
          <a:lstStyle/>
          <a:p>
            <a:r>
              <a:rPr lang="en-CA" sz="2000" b="1" dirty="0">
                <a:solidFill>
                  <a:schemeClr val="accent1"/>
                </a:solidFill>
              </a:rPr>
              <a:t>Visible minorities </a:t>
            </a:r>
            <a:r>
              <a:rPr lang="en-CA" sz="2000" dirty="0"/>
              <a:t>- defined as “persons, other than Aboriginal peoples, who are non-Caucasian in race or non-white in colour” (Statistics Canada, 2013, p. 14).</a:t>
            </a:r>
          </a:p>
          <a:p>
            <a:r>
              <a:rPr lang="en-CA" sz="2000" b="1" dirty="0">
                <a:solidFill>
                  <a:schemeClr val="accent1"/>
                </a:solidFill>
              </a:rPr>
              <a:t>Settler society</a:t>
            </a:r>
            <a:r>
              <a:rPr lang="en-CA" sz="2000" b="1" i="1" dirty="0">
                <a:solidFill>
                  <a:schemeClr val="accent1"/>
                </a:solidFill>
              </a:rPr>
              <a:t> </a:t>
            </a:r>
            <a:r>
              <a:rPr lang="en-CA" sz="2000" b="1" i="1" dirty="0"/>
              <a:t>-</a:t>
            </a:r>
            <a:r>
              <a:rPr lang="en-CA" sz="2000" dirty="0"/>
              <a:t> a society historically based on colonization through foreign settlement and displacement of Aboriginal inhabitants,</a:t>
            </a:r>
          </a:p>
          <a:p>
            <a:r>
              <a:rPr lang="en-CA" sz="2000" b="1" dirty="0">
                <a:solidFill>
                  <a:schemeClr val="accent1"/>
                </a:solidFill>
              </a:rPr>
              <a:t>Multiculturalism</a:t>
            </a:r>
            <a:r>
              <a:rPr lang="en-CA" sz="2000" b="1" dirty="0"/>
              <a:t> - </a:t>
            </a:r>
            <a:r>
              <a:rPr lang="en-CA" sz="2000" dirty="0"/>
              <a:t>the presence of, or support for the presence of, several distinct cultural or ethnic groups within a society.</a:t>
            </a:r>
          </a:p>
          <a:p>
            <a:r>
              <a:rPr lang="en-CA" sz="2000" b="1" dirty="0">
                <a:solidFill>
                  <a:schemeClr val="accent1"/>
                </a:solidFill>
              </a:rPr>
              <a:t>Racialization</a:t>
            </a:r>
            <a:r>
              <a:rPr lang="en-CA" sz="2000" b="1" dirty="0"/>
              <a:t> -</a:t>
            </a:r>
            <a:r>
              <a:rPr lang="en-CA" sz="2000" dirty="0"/>
              <a:t> (the social construction of race) certain groups become racialized</a:t>
            </a:r>
            <a:r>
              <a:rPr lang="en-CA" sz="2000" i="1" dirty="0"/>
              <a:t> </a:t>
            </a:r>
            <a:r>
              <a:rPr lang="en-CA" sz="2000" dirty="0"/>
              <a:t>through a social process that marks them for unequal treatment based on perceived physiological differences. </a:t>
            </a:r>
          </a:p>
          <a:p>
            <a:r>
              <a:rPr lang="en-CA" sz="2000" b="1" dirty="0">
                <a:solidFill>
                  <a:schemeClr val="accent1"/>
                </a:solidFill>
              </a:rPr>
              <a:t>Ethnicity</a:t>
            </a:r>
            <a:r>
              <a:rPr lang="en-CA" sz="2000" b="1" dirty="0"/>
              <a:t> </a:t>
            </a:r>
            <a:r>
              <a:rPr lang="en-CA" sz="2000" dirty="0"/>
              <a:t>– a term that describes shared culture — the practices, values, and beliefs of a group. This might include shared language, religion, and traditions, among other commonalities.</a:t>
            </a:r>
            <a:endParaRPr lang="en-US" sz="2000" dirty="0"/>
          </a:p>
        </p:txBody>
      </p:sp>
      <p:sp>
        <p:nvSpPr>
          <p:cNvPr id="27" name="Isosceles Triangle 26">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Isosceles Triangle 28">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1069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736D68-BF85-F54C-8994-C3EB05A15271}"/>
              </a:ext>
            </a:extLst>
          </p:cNvPr>
          <p:cNvSpPr>
            <a:spLocks noGrp="1"/>
          </p:cNvSpPr>
          <p:nvPr>
            <p:ph type="title"/>
          </p:nvPr>
        </p:nvSpPr>
        <p:spPr>
          <a:xfrm>
            <a:off x="643467" y="1698171"/>
            <a:ext cx="3962061" cy="4516360"/>
          </a:xfrm>
        </p:spPr>
        <p:txBody>
          <a:bodyPr anchor="t">
            <a:normAutofit/>
          </a:bodyPr>
          <a:lstStyle/>
          <a:p>
            <a:r>
              <a:rPr lang="en-US" sz="3600"/>
              <a:t>Some You May Know Already</a:t>
            </a:r>
          </a:p>
        </p:txBody>
      </p:sp>
      <p:sp>
        <p:nvSpPr>
          <p:cNvPr id="19" name="Rectangle 18">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2040B82-246E-B745-A17E-174A4363B49D}"/>
              </a:ext>
            </a:extLst>
          </p:cNvPr>
          <p:cNvSpPr>
            <a:spLocks noGrp="1"/>
          </p:cNvSpPr>
          <p:nvPr>
            <p:ph idx="1"/>
          </p:nvPr>
        </p:nvSpPr>
        <p:spPr>
          <a:xfrm>
            <a:off x="3923972" y="1170819"/>
            <a:ext cx="7134172" cy="4516361"/>
          </a:xfrm>
        </p:spPr>
        <p:txBody>
          <a:bodyPr>
            <a:normAutofit/>
          </a:bodyPr>
          <a:lstStyle/>
          <a:p>
            <a:r>
              <a:rPr lang="en-CA" b="1" dirty="0">
                <a:solidFill>
                  <a:schemeClr val="accent1"/>
                </a:solidFill>
              </a:rPr>
              <a:t>Stereotypes</a:t>
            </a:r>
            <a:r>
              <a:rPr lang="en-CA" dirty="0"/>
              <a:t> are oversimplified ideas about groups of people</a:t>
            </a:r>
          </a:p>
          <a:p>
            <a:r>
              <a:rPr lang="en-CA" b="1" dirty="0">
                <a:solidFill>
                  <a:schemeClr val="accent1"/>
                </a:solidFill>
              </a:rPr>
              <a:t>Prejudice</a:t>
            </a:r>
            <a:r>
              <a:rPr lang="en-CA" dirty="0"/>
              <a:t> refers to thoughts and feelings about those groups</a:t>
            </a:r>
          </a:p>
          <a:p>
            <a:r>
              <a:rPr lang="en-CA" dirty="0"/>
              <a:t> </a:t>
            </a:r>
            <a:r>
              <a:rPr lang="en-CA" b="1" dirty="0">
                <a:solidFill>
                  <a:schemeClr val="accent1"/>
                </a:solidFill>
              </a:rPr>
              <a:t>Discrimination </a:t>
            </a:r>
            <a:r>
              <a:rPr lang="en-CA" dirty="0"/>
              <a:t>refers to actions toward them. </a:t>
            </a:r>
          </a:p>
          <a:p>
            <a:pPr marL="0" indent="0">
              <a:buNone/>
            </a:pPr>
            <a:r>
              <a:rPr lang="en-CA" b="1" i="1" dirty="0">
                <a:solidFill>
                  <a:schemeClr val="accent1"/>
                </a:solidFill>
              </a:rPr>
              <a:t>Racism</a:t>
            </a:r>
            <a:r>
              <a:rPr lang="en-CA" i="1" dirty="0">
                <a:solidFill>
                  <a:schemeClr val="accent2"/>
                </a:solidFill>
              </a:rPr>
              <a:t> </a:t>
            </a:r>
            <a:r>
              <a:rPr lang="en-CA" i="1" dirty="0"/>
              <a:t>is a type of prejudice that involves set beliefs about a specific racial group.</a:t>
            </a:r>
            <a:endParaRPr lang="en-US" i="1" dirty="0"/>
          </a:p>
        </p:txBody>
      </p:sp>
      <p:sp>
        <p:nvSpPr>
          <p:cNvPr id="27" name="Isosceles Triangle 26">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Isosceles Triangle 28">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17898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267A-BAC0-5943-81BA-2C5011724043}"/>
              </a:ext>
            </a:extLst>
          </p:cNvPr>
          <p:cNvSpPr>
            <a:spLocks noGrp="1"/>
          </p:cNvSpPr>
          <p:nvPr>
            <p:ph type="title"/>
          </p:nvPr>
        </p:nvSpPr>
        <p:spPr>
          <a:xfrm>
            <a:off x="724662" y="615696"/>
            <a:ext cx="4026408" cy="908939"/>
          </a:xfrm>
        </p:spPr>
        <p:txBody>
          <a:bodyPr/>
          <a:lstStyle/>
          <a:p>
            <a:r>
              <a:rPr lang="en-US" b="1" dirty="0">
                <a:solidFill>
                  <a:schemeClr val="accent1"/>
                </a:solidFill>
              </a:rPr>
              <a:t>Minority Groups</a:t>
            </a:r>
          </a:p>
        </p:txBody>
      </p:sp>
      <p:sp>
        <p:nvSpPr>
          <p:cNvPr id="3" name="Content Placeholder 2">
            <a:extLst>
              <a:ext uri="{FF2B5EF4-FFF2-40B4-BE49-F238E27FC236}">
                <a16:creationId xmlns:a16="http://schemas.microsoft.com/office/drawing/2014/main" id="{261B60A5-7613-9448-83C0-6FE938C98B65}"/>
              </a:ext>
            </a:extLst>
          </p:cNvPr>
          <p:cNvSpPr>
            <a:spLocks noGrp="1"/>
          </p:cNvSpPr>
          <p:nvPr>
            <p:ph idx="1"/>
          </p:nvPr>
        </p:nvSpPr>
        <p:spPr>
          <a:xfrm>
            <a:off x="536448" y="1683131"/>
            <a:ext cx="4402836" cy="4400677"/>
          </a:xfrm>
        </p:spPr>
        <p:txBody>
          <a:bodyPr>
            <a:normAutofit/>
          </a:bodyPr>
          <a:lstStyle/>
          <a:p>
            <a:r>
              <a:rPr lang="en-US" sz="2200" dirty="0"/>
              <a:t>This term </a:t>
            </a:r>
            <a:r>
              <a:rPr lang="en-CA" sz="2200" dirty="0"/>
              <a:t>connotes discrimination, and in its sociological use the term </a:t>
            </a:r>
            <a:r>
              <a:rPr lang="en-CA" sz="2200" b="1" dirty="0"/>
              <a:t>subordinate</a:t>
            </a:r>
            <a:r>
              <a:rPr lang="en-CA" sz="2200" dirty="0"/>
              <a:t> can be used interchangeably with the term minority, while the term </a:t>
            </a:r>
            <a:r>
              <a:rPr lang="en-CA" sz="2200" b="1" dirty="0"/>
              <a:t>dominant</a:t>
            </a:r>
            <a:r>
              <a:rPr lang="en-CA" sz="2200" dirty="0"/>
              <a:t> is often substituted for the group that’s in the majority.</a:t>
            </a:r>
          </a:p>
          <a:p>
            <a:r>
              <a:rPr lang="en-US" sz="2200" dirty="0"/>
              <a:t>Visible minorities are defined in the Employment Equity Act as “personas, other than Aboriginal peoples, who are non – Canadian in race or non – white in color.” </a:t>
            </a:r>
          </a:p>
        </p:txBody>
      </p:sp>
      <p:sp>
        <p:nvSpPr>
          <p:cNvPr id="4" name="TextBox 3">
            <a:extLst>
              <a:ext uri="{FF2B5EF4-FFF2-40B4-BE49-F238E27FC236}">
                <a16:creationId xmlns:a16="http://schemas.microsoft.com/office/drawing/2014/main" id="{78E50A7B-D730-7E4B-BFBF-2432753743B7}"/>
              </a:ext>
            </a:extLst>
          </p:cNvPr>
          <p:cNvSpPr txBox="1"/>
          <p:nvPr/>
        </p:nvSpPr>
        <p:spPr>
          <a:xfrm>
            <a:off x="5154168" y="4024165"/>
            <a:ext cx="6885432" cy="2462213"/>
          </a:xfrm>
          <a:prstGeom prst="rect">
            <a:avLst/>
          </a:prstGeom>
          <a:noFill/>
        </p:spPr>
        <p:txBody>
          <a:bodyPr wrap="square" rtlCol="0">
            <a:spAutoFit/>
          </a:bodyPr>
          <a:lstStyle/>
          <a:p>
            <a:r>
              <a:rPr lang="en-CA" sz="2200" dirty="0"/>
              <a:t>A minority group is distinguished by five characteristics: </a:t>
            </a:r>
          </a:p>
          <a:p>
            <a:pPr marL="342900" indent="-342900">
              <a:buAutoNum type="arabicParenR"/>
            </a:pPr>
            <a:r>
              <a:rPr lang="en-CA" sz="2200" dirty="0"/>
              <a:t>Unequal treatment and less power over their lives</a:t>
            </a:r>
          </a:p>
          <a:p>
            <a:pPr marL="342900" indent="-342900">
              <a:buAutoNum type="arabicParenR"/>
            </a:pPr>
            <a:r>
              <a:rPr lang="en-CA" sz="2200" dirty="0"/>
              <a:t>Distinguishing physical or cultural traits like skin colour or language</a:t>
            </a:r>
          </a:p>
          <a:p>
            <a:pPr marL="342900" indent="-342900">
              <a:buAutoNum type="arabicParenR"/>
            </a:pPr>
            <a:r>
              <a:rPr lang="en-CA" sz="2200" dirty="0"/>
              <a:t>Involuntary membership in the group</a:t>
            </a:r>
          </a:p>
          <a:p>
            <a:pPr marL="342900" indent="-342900">
              <a:buAutoNum type="arabicParenR"/>
            </a:pPr>
            <a:r>
              <a:rPr lang="en-CA" sz="2200" dirty="0"/>
              <a:t>Awareness of subordination</a:t>
            </a:r>
          </a:p>
          <a:p>
            <a:pPr marL="342900" indent="-342900">
              <a:buAutoNum type="arabicParenR"/>
            </a:pPr>
            <a:r>
              <a:rPr lang="en-CA" sz="2200" dirty="0"/>
              <a:t>High rate of in-group marriage (1958). </a:t>
            </a:r>
            <a:endParaRPr lang="en-US" sz="2200" dirty="0"/>
          </a:p>
        </p:txBody>
      </p:sp>
      <p:pic>
        <p:nvPicPr>
          <p:cNvPr id="16" name="Picture 15" descr="Chart, pie chart&#10;&#10;Description automatically generated">
            <a:extLst>
              <a:ext uri="{FF2B5EF4-FFF2-40B4-BE49-F238E27FC236}">
                <a16:creationId xmlns:a16="http://schemas.microsoft.com/office/drawing/2014/main" id="{05704687-CD8F-9B4B-A5CD-58A8EEF54B9C}"/>
              </a:ext>
            </a:extLst>
          </p:cNvPr>
          <p:cNvPicPr>
            <a:picLocks noChangeAspect="1"/>
          </p:cNvPicPr>
          <p:nvPr/>
        </p:nvPicPr>
        <p:blipFill>
          <a:blip r:embed="rId2"/>
          <a:stretch>
            <a:fillRect/>
          </a:stretch>
        </p:blipFill>
        <p:spPr>
          <a:xfrm>
            <a:off x="6196584" y="310662"/>
            <a:ext cx="4800600" cy="3606800"/>
          </a:xfrm>
          <a:prstGeom prst="rect">
            <a:avLst/>
          </a:prstGeom>
        </p:spPr>
      </p:pic>
    </p:spTree>
    <p:extLst>
      <p:ext uri="{BB962C8B-B14F-4D97-AF65-F5344CB8AC3E}">
        <p14:creationId xmlns:p14="http://schemas.microsoft.com/office/powerpoint/2010/main" val="4188249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B7F61-8919-384D-9938-0C3353CE3B2F}"/>
              </a:ext>
            </a:extLst>
          </p:cNvPr>
          <p:cNvSpPr>
            <a:spLocks noGrp="1"/>
          </p:cNvSpPr>
          <p:nvPr>
            <p:ph type="title"/>
          </p:nvPr>
        </p:nvSpPr>
        <p:spPr>
          <a:xfrm>
            <a:off x="838200" y="585216"/>
            <a:ext cx="10515600" cy="1325563"/>
          </a:xfrm>
        </p:spPr>
        <p:txBody>
          <a:bodyPr>
            <a:normAutofit/>
          </a:bodyPr>
          <a:lstStyle/>
          <a:p>
            <a:r>
              <a:rPr lang="en-US">
                <a:solidFill>
                  <a:schemeClr val="bg1"/>
                </a:solidFill>
              </a:rPr>
              <a:t>What is An Immigrant Society?</a:t>
            </a:r>
          </a:p>
        </p:txBody>
      </p:sp>
      <p:pic>
        <p:nvPicPr>
          <p:cNvPr id="5" name="Picture 4">
            <a:extLst>
              <a:ext uri="{FF2B5EF4-FFF2-40B4-BE49-F238E27FC236}">
                <a16:creationId xmlns:a16="http://schemas.microsoft.com/office/drawing/2014/main" id="{CD13F0F8-866C-CA4E-AC72-6D6841F38A42}"/>
              </a:ext>
            </a:extLst>
          </p:cNvPr>
          <p:cNvPicPr>
            <a:picLocks noChangeAspect="1"/>
          </p:cNvPicPr>
          <p:nvPr/>
        </p:nvPicPr>
        <p:blipFill rotWithShape="1">
          <a:blip r:embed="rId2"/>
          <a:srcRect r="10126" b="1"/>
          <a:stretch/>
        </p:blipFill>
        <p:spPr>
          <a:xfrm>
            <a:off x="548639" y="2386584"/>
            <a:ext cx="6804538" cy="3993752"/>
          </a:xfrm>
          <a:prstGeom prst="rect">
            <a:avLst/>
          </a:prstGeom>
        </p:spPr>
      </p:pic>
      <p:sp>
        <p:nvSpPr>
          <p:cNvPr id="3" name="Content Placeholder 2">
            <a:extLst>
              <a:ext uri="{FF2B5EF4-FFF2-40B4-BE49-F238E27FC236}">
                <a16:creationId xmlns:a16="http://schemas.microsoft.com/office/drawing/2014/main" id="{C6058B94-48FA-3F47-AC80-B7B2D9179733}"/>
              </a:ext>
            </a:extLst>
          </p:cNvPr>
          <p:cNvSpPr>
            <a:spLocks noGrp="1"/>
          </p:cNvSpPr>
          <p:nvPr>
            <p:ph idx="1"/>
          </p:nvPr>
        </p:nvSpPr>
        <p:spPr>
          <a:xfrm>
            <a:off x="7546847" y="2516777"/>
            <a:ext cx="4211765" cy="4184061"/>
          </a:xfrm>
        </p:spPr>
        <p:txBody>
          <a:bodyPr anchor="ctr">
            <a:normAutofit lnSpcReduction="10000"/>
          </a:bodyPr>
          <a:lstStyle/>
          <a:p>
            <a:r>
              <a:rPr lang="en-CA" sz="2400" dirty="0"/>
              <a:t>As we have discussed already, every person in Canada who is not of Indigenous decent, has been or their descendants have been an immigrant at some point in their family's history.</a:t>
            </a:r>
            <a:endParaRPr lang="en-US" sz="2400" dirty="0"/>
          </a:p>
          <a:p>
            <a:r>
              <a:rPr lang="en-US" sz="2400" dirty="0">
                <a:hlinkClick r:id="rId3">
                  <a:extLst>
                    <a:ext uri="{A12FA001-AC4F-418D-AE19-62706E023703}">
                      <ahyp:hlinkClr xmlns:ahyp="http://schemas.microsoft.com/office/drawing/2018/hyperlinkcolor" val="tx"/>
                    </a:ext>
                  </a:extLst>
                </a:hlinkClick>
              </a:rPr>
              <a:t>CICS</a:t>
            </a:r>
            <a:r>
              <a:rPr lang="en-US" sz="2400" dirty="0"/>
              <a:t> is the Centre for Immigrant &amp; Community Services. They </a:t>
            </a:r>
            <a:r>
              <a:rPr lang="en-CA" sz="2400" dirty="0"/>
              <a:t>are “committed to providing our clients with equal access to services that meet their individual needs.”</a:t>
            </a:r>
          </a:p>
          <a:p>
            <a:endParaRPr lang="en-CA" sz="2000" dirty="0"/>
          </a:p>
        </p:txBody>
      </p:sp>
      <p:sp>
        <p:nvSpPr>
          <p:cNvPr id="6" name="TextBox 5">
            <a:extLst>
              <a:ext uri="{FF2B5EF4-FFF2-40B4-BE49-F238E27FC236}">
                <a16:creationId xmlns:a16="http://schemas.microsoft.com/office/drawing/2014/main" id="{FC88C7A9-DB5C-9049-9992-49E35582FD71}"/>
              </a:ext>
            </a:extLst>
          </p:cNvPr>
          <p:cNvSpPr txBox="1"/>
          <p:nvPr/>
        </p:nvSpPr>
        <p:spPr>
          <a:xfrm>
            <a:off x="1232421" y="6011004"/>
            <a:ext cx="5436973" cy="369332"/>
          </a:xfrm>
          <a:prstGeom prst="rect">
            <a:avLst/>
          </a:prstGeom>
          <a:noFill/>
        </p:spPr>
        <p:txBody>
          <a:bodyPr wrap="square" rtlCol="0">
            <a:spAutoFit/>
          </a:bodyPr>
          <a:lstStyle/>
          <a:p>
            <a:r>
              <a:rPr lang="en-US" dirty="0">
                <a:hlinkClick r:id="rId4"/>
              </a:rPr>
              <a:t>Government of Canada https://www.immigration.ca</a:t>
            </a:r>
            <a:r>
              <a:rPr lang="en-US" dirty="0"/>
              <a:t> </a:t>
            </a:r>
          </a:p>
        </p:txBody>
      </p:sp>
    </p:spTree>
    <p:extLst>
      <p:ext uri="{BB962C8B-B14F-4D97-AF65-F5344CB8AC3E}">
        <p14:creationId xmlns:p14="http://schemas.microsoft.com/office/powerpoint/2010/main" val="248199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B6D2EB-AD02-7C42-9721-88FC8BDD2B2C}"/>
              </a:ext>
            </a:extLst>
          </p:cNvPr>
          <p:cNvSpPr>
            <a:spLocks noGrp="1"/>
          </p:cNvSpPr>
          <p:nvPr>
            <p:ph type="title"/>
          </p:nvPr>
        </p:nvSpPr>
        <p:spPr>
          <a:xfrm>
            <a:off x="643467" y="321734"/>
            <a:ext cx="10905066" cy="1135737"/>
          </a:xfrm>
        </p:spPr>
        <p:txBody>
          <a:bodyPr>
            <a:normAutofit/>
          </a:bodyPr>
          <a:lstStyle/>
          <a:p>
            <a:r>
              <a:rPr lang="en-US" sz="3600" dirty="0"/>
              <a:t>Overview of Diversity in Canada</a:t>
            </a:r>
          </a:p>
        </p:txBody>
      </p:sp>
      <p:sp>
        <p:nvSpPr>
          <p:cNvPr id="3" name="Content Placeholder 2">
            <a:extLst>
              <a:ext uri="{FF2B5EF4-FFF2-40B4-BE49-F238E27FC236}">
                <a16:creationId xmlns:a16="http://schemas.microsoft.com/office/drawing/2014/main" id="{60E0C762-8F1D-264F-8633-DE444D4BA719}"/>
              </a:ext>
            </a:extLst>
          </p:cNvPr>
          <p:cNvSpPr>
            <a:spLocks noGrp="1"/>
          </p:cNvSpPr>
          <p:nvPr>
            <p:ph idx="1"/>
          </p:nvPr>
        </p:nvSpPr>
        <p:spPr>
          <a:xfrm>
            <a:off x="643469" y="1782981"/>
            <a:ext cx="4008384" cy="4393982"/>
          </a:xfrm>
        </p:spPr>
        <p:txBody>
          <a:bodyPr>
            <a:normAutofit/>
          </a:bodyPr>
          <a:lstStyle/>
          <a:p>
            <a:r>
              <a:rPr lang="en-US" dirty="0"/>
              <a:t>2016 – over 250 different ethnic identities in Canada</a:t>
            </a:r>
          </a:p>
          <a:p>
            <a:r>
              <a:rPr lang="en-US" dirty="0"/>
              <a:t>66% of visible minorities live in the Toronto, Vancouver and Montreal</a:t>
            </a:r>
            <a:r>
              <a:rPr lang="en-US" sz="2000" dirty="0"/>
              <a:t>.</a:t>
            </a:r>
          </a:p>
        </p:txBody>
      </p:sp>
      <p:grpSp>
        <p:nvGrpSpPr>
          <p:cNvPr id="26" name="Group 2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Chart&#10;&#10;Description automatically generated">
            <a:extLst>
              <a:ext uri="{FF2B5EF4-FFF2-40B4-BE49-F238E27FC236}">
                <a16:creationId xmlns:a16="http://schemas.microsoft.com/office/drawing/2014/main" id="{4AAC1C7B-769D-2341-9325-D8D647EDDDFC}"/>
              </a:ext>
            </a:extLst>
          </p:cNvPr>
          <p:cNvPicPr>
            <a:picLocks noChangeAspect="1"/>
          </p:cNvPicPr>
          <p:nvPr/>
        </p:nvPicPr>
        <p:blipFill>
          <a:blip r:embed="rId2"/>
          <a:stretch>
            <a:fillRect/>
          </a:stretch>
        </p:blipFill>
        <p:spPr>
          <a:xfrm>
            <a:off x="5513998" y="1782981"/>
            <a:ext cx="5815856" cy="4361892"/>
          </a:xfrm>
          <a:prstGeom prst="rect">
            <a:avLst/>
          </a:prstGeom>
        </p:spPr>
      </p:pic>
      <p:grpSp>
        <p:nvGrpSpPr>
          <p:cNvPr id="30" name="Group 2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1" name="Rectangle 3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0350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C0C14E-6CE5-584F-9AF3-2933B7E77CB2}"/>
              </a:ext>
            </a:extLst>
          </p:cNvPr>
          <p:cNvSpPr>
            <a:spLocks noGrp="1"/>
          </p:cNvSpPr>
          <p:nvPr>
            <p:ph type="title"/>
          </p:nvPr>
        </p:nvSpPr>
        <p:spPr>
          <a:xfrm>
            <a:off x="643467" y="1698171"/>
            <a:ext cx="3962061" cy="4516360"/>
          </a:xfrm>
        </p:spPr>
        <p:txBody>
          <a:bodyPr anchor="t">
            <a:normAutofit/>
          </a:bodyPr>
          <a:lstStyle/>
          <a:p>
            <a:r>
              <a:rPr lang="en-US" sz="3600"/>
              <a:t>Cultural Pluralism</a:t>
            </a:r>
          </a:p>
        </p:txBody>
      </p:sp>
      <p:sp>
        <p:nvSpPr>
          <p:cNvPr id="19" name="Rectangle 18">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989264F-59CE-E04C-AE7B-4053F2934277}"/>
              </a:ext>
            </a:extLst>
          </p:cNvPr>
          <p:cNvSpPr>
            <a:spLocks noGrp="1"/>
          </p:cNvSpPr>
          <p:nvPr>
            <p:ph idx="1"/>
          </p:nvPr>
        </p:nvSpPr>
        <p:spPr>
          <a:xfrm>
            <a:off x="2582064" y="2578791"/>
            <a:ext cx="7400136" cy="2785689"/>
          </a:xfrm>
          <a:solidFill>
            <a:schemeClr val="accent1">
              <a:lumMod val="40000"/>
              <a:lumOff val="60000"/>
            </a:schemeClr>
          </a:solidFill>
        </p:spPr>
        <p:txBody>
          <a:bodyPr>
            <a:normAutofit/>
          </a:bodyPr>
          <a:lstStyle/>
          <a:p>
            <a:r>
              <a:rPr lang="en-CA" sz="2400" dirty="0"/>
              <a:t>A societal condition in which minority groups within a society can maintain their distinctive cultural identities, values, and practices provided that they are consistent with the laws and values of the wider society.</a:t>
            </a:r>
          </a:p>
          <a:p>
            <a:pPr marL="0" indent="0">
              <a:buNone/>
            </a:pPr>
            <a:r>
              <a:rPr lang="en-CA" sz="2400" i="1" dirty="0">
                <a:solidFill>
                  <a:schemeClr val="bg1"/>
                </a:solidFill>
              </a:rPr>
              <a:t>Canada as a society prides itself on its ability to do this, the degree to which this exists in reality is debatable. Do you think Canada is culturally pluralistic?</a:t>
            </a:r>
            <a:endParaRPr lang="en-US" sz="2400" i="1" dirty="0">
              <a:solidFill>
                <a:schemeClr val="bg1"/>
              </a:solidFill>
            </a:endParaRPr>
          </a:p>
        </p:txBody>
      </p:sp>
      <p:sp>
        <p:nvSpPr>
          <p:cNvPr id="27" name="Isosceles Triangle 26">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Isosceles Triangle 28">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5349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B0ECC1-9EB1-3043-828D-12A1EE073F69}"/>
              </a:ext>
            </a:extLst>
          </p:cNvPr>
          <p:cNvSpPr>
            <a:spLocks noGrp="1"/>
          </p:cNvSpPr>
          <p:nvPr>
            <p:ph type="title"/>
          </p:nvPr>
        </p:nvSpPr>
        <p:spPr>
          <a:xfrm>
            <a:off x="1137034" y="609600"/>
            <a:ext cx="6881026" cy="1322887"/>
          </a:xfrm>
        </p:spPr>
        <p:txBody>
          <a:bodyPr>
            <a:normAutofit/>
          </a:bodyPr>
          <a:lstStyle/>
          <a:p>
            <a:r>
              <a:rPr lang="en-US" dirty="0"/>
              <a:t>Immigration Today</a:t>
            </a:r>
          </a:p>
        </p:txBody>
      </p:sp>
      <p:sp>
        <p:nvSpPr>
          <p:cNvPr id="3" name="Content Placeholder 2">
            <a:extLst>
              <a:ext uri="{FF2B5EF4-FFF2-40B4-BE49-F238E27FC236}">
                <a16:creationId xmlns:a16="http://schemas.microsoft.com/office/drawing/2014/main" id="{CE98FB85-A6FE-C540-95AE-016958663D5B}"/>
              </a:ext>
            </a:extLst>
          </p:cNvPr>
          <p:cNvSpPr>
            <a:spLocks noGrp="1"/>
          </p:cNvSpPr>
          <p:nvPr>
            <p:ph idx="1"/>
          </p:nvPr>
        </p:nvSpPr>
        <p:spPr>
          <a:xfrm>
            <a:off x="1137034" y="2194102"/>
            <a:ext cx="6573951" cy="3908585"/>
          </a:xfrm>
        </p:spPr>
        <p:txBody>
          <a:bodyPr>
            <a:normAutofit/>
          </a:bodyPr>
          <a:lstStyle/>
          <a:p>
            <a:r>
              <a:rPr lang="en-US" sz="2000" dirty="0"/>
              <a:t>Points System: English/French proficiency, education, work experience, age and pre – arranged employment.</a:t>
            </a:r>
          </a:p>
          <a:p>
            <a:r>
              <a:rPr lang="en-US" sz="2000" dirty="0"/>
              <a:t>1971 – Trudeau and multiculturalism as the recognition of diverse cultures in a plural society. Encouraging immigrants to retain their cultural practices. </a:t>
            </a:r>
            <a:endParaRPr lang="en-US" sz="2000" i="1" dirty="0">
              <a:solidFill>
                <a:schemeClr val="accent1">
                  <a:lumMod val="60000"/>
                  <a:lumOff val="40000"/>
                </a:schemeClr>
              </a:solidFill>
            </a:endParaRPr>
          </a:p>
        </p:txBody>
      </p:sp>
      <p:pic>
        <p:nvPicPr>
          <p:cNvPr id="5" name="Picture 4" descr="Timeline&#10;&#10;Description automatically generated">
            <a:extLst>
              <a:ext uri="{FF2B5EF4-FFF2-40B4-BE49-F238E27FC236}">
                <a16:creationId xmlns:a16="http://schemas.microsoft.com/office/drawing/2014/main" id="{E0B68585-06CA-2E4E-8EE2-6FA4F9454D74}"/>
              </a:ext>
            </a:extLst>
          </p:cNvPr>
          <p:cNvPicPr>
            <a:picLocks noChangeAspect="1"/>
          </p:cNvPicPr>
          <p:nvPr/>
        </p:nvPicPr>
        <p:blipFill>
          <a:blip r:embed="rId2"/>
          <a:stretch>
            <a:fillRect/>
          </a:stretch>
        </p:blipFill>
        <p:spPr>
          <a:xfrm>
            <a:off x="8748215" y="192367"/>
            <a:ext cx="3187753" cy="6665631"/>
          </a:xfrm>
          <a:prstGeom prst="rect">
            <a:avLst/>
          </a:prstGeom>
        </p:spPr>
      </p:pic>
    </p:spTree>
    <p:extLst>
      <p:ext uri="{BB962C8B-B14F-4D97-AF65-F5344CB8AC3E}">
        <p14:creationId xmlns:p14="http://schemas.microsoft.com/office/powerpoint/2010/main" val="2198113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0F15367-6C88-E541-AAAA-DA0C0BF16B5B}"/>
              </a:ext>
            </a:extLst>
          </p:cNvPr>
          <p:cNvSpPr>
            <a:spLocks noGrp="1"/>
          </p:cNvSpPr>
          <p:nvPr>
            <p:ph type="title"/>
          </p:nvPr>
        </p:nvSpPr>
        <p:spPr>
          <a:xfrm>
            <a:off x="1143000" y="990599"/>
            <a:ext cx="9906000" cy="685800"/>
          </a:xfrm>
        </p:spPr>
        <p:txBody>
          <a:bodyPr anchor="t">
            <a:normAutofit/>
          </a:bodyPr>
          <a:lstStyle/>
          <a:p>
            <a:r>
              <a:rPr lang="en-US" sz="4000"/>
              <a:t>Why Multiculturalism?</a:t>
            </a:r>
          </a:p>
        </p:txBody>
      </p:sp>
      <p:graphicFrame>
        <p:nvGraphicFramePr>
          <p:cNvPr id="5" name="Content Placeholder 2">
            <a:extLst>
              <a:ext uri="{FF2B5EF4-FFF2-40B4-BE49-F238E27FC236}">
                <a16:creationId xmlns:a16="http://schemas.microsoft.com/office/drawing/2014/main" id="{381DE13E-D3BB-4696-93DE-B3D4C7AA36AD}"/>
              </a:ext>
            </a:extLst>
          </p:cNvPr>
          <p:cNvGraphicFramePr>
            <a:graphicFrameLocks noGrp="1"/>
          </p:cNvGraphicFramePr>
          <p:nvPr>
            <p:ph idx="1"/>
            <p:extLst>
              <p:ext uri="{D42A27DB-BD31-4B8C-83A1-F6EECF244321}">
                <p14:modId xmlns:p14="http://schemas.microsoft.com/office/powerpoint/2010/main" val="3721651265"/>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1851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938</Words>
  <Application>Microsoft Macintosh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Canada</vt:lpstr>
      <vt:lpstr>Some Basic Terminology</vt:lpstr>
      <vt:lpstr>Some You May Know Already</vt:lpstr>
      <vt:lpstr>Minority Groups</vt:lpstr>
      <vt:lpstr>What is An Immigrant Society?</vt:lpstr>
      <vt:lpstr>Overview of Diversity in Canada</vt:lpstr>
      <vt:lpstr>Cultural Pluralism</vt:lpstr>
      <vt:lpstr>Immigration Today</vt:lpstr>
      <vt:lpstr>Why Multiculturalism?</vt:lpstr>
      <vt:lpstr>Racial Discrimination</vt:lpstr>
      <vt:lpstr>Discrimination</vt:lpstr>
      <vt:lpstr>Current Ethnocultural Issues - Islam</vt:lpstr>
      <vt:lpstr>Current Ethnocultural Issues – Temporary Foreign Worker Program</vt:lpstr>
      <vt:lpstr>Current Ethnocultural Issues – Professional Credentials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dc:title>
  <dc:creator>Gord Gord</dc:creator>
  <cp:lastModifiedBy>Gord Gord</cp:lastModifiedBy>
  <cp:revision>20</cp:revision>
  <dcterms:created xsi:type="dcterms:W3CDTF">2021-08-31T15:00:04Z</dcterms:created>
  <dcterms:modified xsi:type="dcterms:W3CDTF">2021-10-28T14:29:52Z</dcterms:modified>
</cp:coreProperties>
</file>