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3" r:id="rId4"/>
    <p:sldId id="264" r:id="rId5"/>
    <p:sldId id="260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28"/>
  </p:normalViewPr>
  <p:slideViewPr>
    <p:cSldViewPr snapToGrid="0" snapToObjects="1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1F7B3-089B-9E4C-9204-13CD1FB75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52097-C479-AE47-A3EF-C442B7162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06114-B23F-FE4F-BCDF-092C64D1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3EAA-CE97-9B47-A2E2-2FF6E3FEEA3C}" type="datetimeFigureOut">
              <a:rPr lang="en-US" smtClean="0"/>
              <a:t>2/4/22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18D30-00BA-7A4F-AE7A-6643ED60B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ECE4F-F83D-D04B-9B27-6DC42C717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8CEF-26EA-724B-9142-6A389CD1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0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932FD-7C16-1940-88B7-06671400A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0BAB0-4FB7-E24B-8B97-437915ADA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A83DD-C06E-A842-AE62-6013682E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3EAA-CE97-9B47-A2E2-2FF6E3FEEA3C}" type="datetimeFigureOut">
              <a:rPr lang="en-US" smtClean="0"/>
              <a:t>2/4/22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CB69C-7861-9041-8A47-CE9A6CB5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60EDB-6FDD-994F-AA98-346D457E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8CEF-26EA-724B-9142-6A389CD1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9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C76B99-51C7-8A42-B197-CA73F5052F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E8E95-4832-F446-925C-A8900FA95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88C41-5021-4F45-A25C-B18DCBB40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3EAA-CE97-9B47-A2E2-2FF6E3FEEA3C}" type="datetimeFigureOut">
              <a:rPr lang="en-US" smtClean="0"/>
              <a:t>2/4/22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C3CAD-D1CB-F349-9121-5423758E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593F2-D135-1644-BFA2-863263D6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8CEF-26EA-724B-9142-6A389CD1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7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CCDDD-2C36-F949-9373-0D58301B2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E6B79-0092-A548-B4B7-74BD79874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015B8-B921-364F-89E8-A33060BC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3EAA-CE97-9B47-A2E2-2FF6E3FEEA3C}" type="datetimeFigureOut">
              <a:rPr lang="en-US" smtClean="0"/>
              <a:t>2/4/22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FF047-33B7-0A4E-9B8A-A81A0C398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871A-35B0-DF44-97A6-FA20134B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8CEF-26EA-724B-9142-6A389CD1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8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5E46-E012-E34A-9793-6E634AC8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684B2-E10B-374F-AAC8-5885C31F2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E768B-AA69-EC4E-ADA1-9D61EA1A4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3EAA-CE97-9B47-A2E2-2FF6E3FEEA3C}" type="datetimeFigureOut">
              <a:rPr lang="en-US" smtClean="0"/>
              <a:t>2/4/22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C6C1E-AD56-3648-BED0-EC5236445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81534-A6E7-114A-A3DA-1429326C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8CEF-26EA-724B-9142-6A389CD1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9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AE986-DB88-8B45-A3FB-F42DEE8E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25A35-2E5F-FA48-9829-25543EF68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21E6A-7DFC-D845-AB71-D9ABD83C7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C7079-2AC0-554F-88E4-6F6D03F81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3EAA-CE97-9B47-A2E2-2FF6E3FEEA3C}" type="datetimeFigureOut">
              <a:rPr lang="en-US" smtClean="0"/>
              <a:t>2/4/22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74132-8D76-9943-8647-76FBB1D5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249A0-1748-594D-A26E-0F7039B55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8CEF-26EA-724B-9142-6A389CD1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E3A96-8876-D744-9A9F-E308524E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50467-4734-174D-ACE8-50AF2CDDE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2DE2A-5063-0A47-A11C-C794D26E3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6CF713-D945-5C4A-984B-43CAEC04F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22FDF-C684-B848-BB63-3588D7EEB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D27CB0-7A7A-774E-9CB6-579935BCD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3EAA-CE97-9B47-A2E2-2FF6E3FEEA3C}" type="datetimeFigureOut">
              <a:rPr lang="en-US" smtClean="0"/>
              <a:t>2/4/22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A4A5ED-1E10-324F-8F40-C704A8C00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170EC1-7259-B940-9218-7E88BAB7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8CEF-26EA-724B-9142-6A389CD1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3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DC6FF-D8A3-4242-A3A0-76A0CAD4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45281-9364-7448-BDEE-B592867E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3EAA-CE97-9B47-A2E2-2FF6E3FEEA3C}" type="datetimeFigureOut">
              <a:rPr lang="en-US" smtClean="0"/>
              <a:t>2/4/22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19A38-AA82-D14B-B1F7-35AFF2C7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8D4E8-C93A-9341-B3CE-E98B5E60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8CEF-26EA-724B-9142-6A389CD1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2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08990D-69BE-5F4F-B8C6-16F3D5E11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3EAA-CE97-9B47-A2E2-2FF6E3FEEA3C}" type="datetimeFigureOut">
              <a:rPr lang="en-US" smtClean="0"/>
              <a:t>2/4/22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F0A588-4FD9-A54B-856C-ACD8D787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9C167-F2F6-1740-A139-D78B9882E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8CEF-26EA-724B-9142-6A389CD1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1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05BA-12A1-C64B-90B9-7CBE717D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045FC-E383-3E4D-B119-1877B0522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ADF29-0545-7E41-A4A6-E205A6660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15E8E-6F38-3749-BAFD-F848FDC8B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3EAA-CE97-9B47-A2E2-2FF6E3FEEA3C}" type="datetimeFigureOut">
              <a:rPr lang="en-US" smtClean="0"/>
              <a:t>2/4/22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63784-5A07-F242-A548-78D975A7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3A5C8-1B48-0249-B5D2-9C0E7E9C7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8CEF-26EA-724B-9142-6A389CD1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5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0CA50-EB22-BE47-992C-14B629D4F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6566F1-957F-374E-827F-89F3175FC7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0A5E3-3DC3-FD42-8E1A-8B9296EB6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B4589-3E40-BD40-B284-D65351E1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3EAA-CE97-9B47-A2E2-2FF6E3FEEA3C}" type="datetimeFigureOut">
              <a:rPr lang="en-US" smtClean="0"/>
              <a:t>2/4/22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B50EE-C68B-234A-8360-9C497623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97822-EE1D-9E40-B445-DC8D29B38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8CEF-26EA-724B-9142-6A389CD1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5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38FF4A-0B75-F742-B607-9C1C23E40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03A95-4B39-D841-A9FB-E96528691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1EBFB-024F-CD4F-BCEE-755A02FBF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F3EAA-CE97-9B47-A2E2-2FF6E3FEEA3C}" type="datetimeFigureOut">
              <a:rPr lang="en-US" smtClean="0"/>
              <a:t>2/4/22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4DBE-5791-0945-816B-91833E49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A50AC-711A-8D49-BA31-A9E84D526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48CEF-26EA-724B-9142-6A389CD1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rvard_University" TargetMode="External"/><Relationship Id="rId2" Type="http://schemas.openxmlformats.org/officeDocument/2006/relationships/hyperlink" Target="https://en.wikipedia.org/wiki/Master_of_Public_Polic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36C57F-B362-AC4C-80FA-52CE1739E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CCFD51-3C15-B244-ACEC-784DA2E67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FF"/>
                </a:solidFill>
              </a:rPr>
              <a:t>Immigration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44712-6DE8-5B4A-BE31-3696DFF87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 Short Introduction to the Rights of Newcomers</a:t>
            </a:r>
          </a:p>
        </p:txBody>
      </p:sp>
    </p:spTree>
    <p:extLst>
      <p:ext uri="{BB962C8B-B14F-4D97-AF65-F5344CB8AC3E}">
        <p14:creationId xmlns:p14="http://schemas.microsoft.com/office/powerpoint/2010/main" val="903048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E1F3D-7F80-5C45-8FB8-575D1B507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Multiculturalism Act 1988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4E74-A6FD-114C-B129-DA697FC77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 lnSpcReduction="10000"/>
          </a:bodyPr>
          <a:lstStyle/>
          <a:p>
            <a:r>
              <a:rPr lang="en-CA" dirty="0"/>
              <a:t>Sought to protect the cultural heritage of Canadians, reduce discrimination and encourage the implementation of multicultural programs and activities within institutions and organizations</a:t>
            </a:r>
          </a:p>
          <a:p>
            <a:r>
              <a:rPr lang="en-CA" dirty="0"/>
              <a:t>The act sought to remove any barriers preventing full participation in society and promised to assist individuals in eliminating and overcoming discrimination. </a:t>
            </a:r>
          </a:p>
          <a:p>
            <a:r>
              <a:rPr lang="en-CA" dirty="0"/>
              <a:t>The new policy promoted inclusivity amongst Canada’s social, cultural, economic and political institutions </a:t>
            </a:r>
            <a:r>
              <a:rPr lang="en-CA" b="1" i="1" dirty="0">
                <a:solidFill>
                  <a:schemeClr val="accent6">
                    <a:lumMod val="75000"/>
                  </a:schemeClr>
                </a:solidFill>
              </a:rPr>
              <a:t>(Canadian Museum of Immigration)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4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2F436-D9EE-2C42-BC29-AD2407A05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b="1" dirty="0"/>
              <a:t>Immigration and Refugee Protection Act S.C. 2001: Immigration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CE98F-40EA-0F45-BE1F-10913D7B8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429650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“</a:t>
            </a:r>
            <a:r>
              <a:rPr lang="en-CA" sz="2400" b="1" i="1" dirty="0">
                <a:solidFill>
                  <a:schemeClr val="accent6">
                    <a:lumMod val="75000"/>
                  </a:schemeClr>
                </a:solidFill>
              </a:rPr>
              <a:t>An Act respecting immigration to Canada and the granting of refugee protection to persons who are displaced, persecuted or in danger</a:t>
            </a:r>
            <a:r>
              <a:rPr lang="en-CA" sz="2400" dirty="0"/>
              <a:t>”</a:t>
            </a:r>
          </a:p>
          <a:p>
            <a:endParaRPr lang="en-CA" sz="2400" dirty="0"/>
          </a:p>
          <a:p>
            <a:r>
              <a:rPr lang="en-CA" sz="2400" b="1" dirty="0"/>
              <a:t>3</a:t>
            </a:r>
            <a:r>
              <a:rPr lang="en-CA" sz="2400" dirty="0"/>
              <a:t> </a:t>
            </a:r>
            <a:r>
              <a:rPr lang="en-CA" sz="2400" b="1" dirty="0"/>
              <a:t>(1)</a:t>
            </a:r>
            <a:r>
              <a:rPr lang="en-CA" sz="2400" dirty="0"/>
              <a:t> The objectives of this Act with respect to immigration are</a:t>
            </a:r>
          </a:p>
          <a:p>
            <a:pPr marL="0" indent="0">
              <a:buNone/>
            </a:pPr>
            <a:r>
              <a:rPr lang="en-CA" sz="2400" b="1" dirty="0"/>
              <a:t>(a)</a:t>
            </a:r>
            <a:r>
              <a:rPr lang="en-CA" sz="2400" dirty="0"/>
              <a:t> to permit Canada to pursue the maximum social, cultural and economic benefits of immigration;</a:t>
            </a:r>
          </a:p>
          <a:p>
            <a:pPr marL="0" indent="0">
              <a:buNone/>
            </a:pPr>
            <a:r>
              <a:rPr lang="en-CA" sz="2400" b="1" dirty="0"/>
              <a:t>(b.1)</a:t>
            </a:r>
            <a:r>
              <a:rPr lang="en-CA" sz="2400" dirty="0"/>
              <a:t> to support and assist the development of minority official languages communities in Canada;</a:t>
            </a:r>
          </a:p>
          <a:p>
            <a:pPr marL="0" indent="0">
              <a:buNone/>
            </a:pPr>
            <a:r>
              <a:rPr lang="en-CA" sz="2400" b="1" dirty="0"/>
              <a:t>(d)</a:t>
            </a:r>
            <a:r>
              <a:rPr lang="en-CA" sz="2400" dirty="0"/>
              <a:t> to see that families are reunited in Canada;</a:t>
            </a:r>
          </a:p>
          <a:p>
            <a:pPr marL="0" indent="0">
              <a:buNone/>
            </a:pPr>
            <a:r>
              <a:rPr lang="en-CA" sz="2400" b="1" dirty="0"/>
              <a:t>(h)</a:t>
            </a:r>
            <a:r>
              <a:rPr lang="en-CA" sz="2400" dirty="0"/>
              <a:t> to protect public health and safety and to maintain the security of Canadian society; </a:t>
            </a:r>
            <a:r>
              <a:rPr lang="en-CA" sz="2400" b="1" dirty="0">
                <a:solidFill>
                  <a:schemeClr val="accent6">
                    <a:lumMod val="75000"/>
                  </a:schemeClr>
                </a:solidFill>
              </a:rPr>
              <a:t>(Government of Canada)</a:t>
            </a:r>
            <a:endParaRPr lang="en-CA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CA" sz="19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085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48F18-88EC-A247-93F7-74240455F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b="1" dirty="0"/>
              <a:t>Immigration and Refugee Protection Act S.C. 2001: Refugees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D9809-6D6F-734B-A465-FBC181A2A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en-CA" sz="2200" b="1" dirty="0"/>
              <a:t>(2)</a:t>
            </a:r>
            <a:r>
              <a:rPr lang="en-CA" sz="2200" dirty="0"/>
              <a:t> The objectives of this Act with respect to refugees are</a:t>
            </a:r>
          </a:p>
          <a:p>
            <a:pPr marL="0" indent="0">
              <a:buNone/>
            </a:pPr>
            <a:r>
              <a:rPr lang="en-CA" sz="2200" b="1" dirty="0"/>
              <a:t>(a)</a:t>
            </a:r>
            <a:r>
              <a:rPr lang="en-CA" sz="2200" dirty="0"/>
              <a:t> to recognize that the refugee program is in the first instance about saving lives and offering protection to the displaced and persecuted;</a:t>
            </a:r>
          </a:p>
          <a:p>
            <a:pPr marL="0" indent="0">
              <a:buNone/>
            </a:pPr>
            <a:r>
              <a:rPr lang="en-CA" sz="2200" b="1" dirty="0"/>
              <a:t>(c)</a:t>
            </a:r>
            <a:r>
              <a:rPr lang="en-CA" sz="2200" dirty="0"/>
              <a:t> to grant, as a fundamental expression of Canada’s humanitarian ideals, fair consideration to those who come to Canada claiming persecution;</a:t>
            </a:r>
          </a:p>
          <a:p>
            <a:pPr marL="0" indent="0">
              <a:buNone/>
            </a:pPr>
            <a:r>
              <a:rPr lang="en-CA" sz="2200" b="1" dirty="0"/>
              <a:t>(d)</a:t>
            </a:r>
            <a:r>
              <a:rPr lang="en-CA" sz="2200" dirty="0"/>
              <a:t> to offer safe haven to persons with a well-founded fear of persecution based on race, religion, nationality, political opinion or membership in a particular social group, as well as those at risk of torture or cruel and unusual treatment or punishment;</a:t>
            </a:r>
          </a:p>
          <a:p>
            <a:pPr marL="0" indent="0">
              <a:buNone/>
            </a:pPr>
            <a:r>
              <a:rPr lang="en-CA" sz="2200" b="1" dirty="0"/>
              <a:t>(f)</a:t>
            </a:r>
            <a:r>
              <a:rPr lang="en-CA" sz="2200" dirty="0"/>
              <a:t> to support the self-sufficiency and the social and economic well-being of refugees by facilitating reunification with their family members in Canada; </a:t>
            </a:r>
            <a:r>
              <a:rPr lang="en-CA" sz="2200" b="1" dirty="0">
                <a:solidFill>
                  <a:schemeClr val="accent6">
                    <a:lumMod val="75000"/>
                  </a:schemeClr>
                </a:solidFill>
              </a:rPr>
              <a:t>(Government of Canada)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2733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0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2139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A47020BD-3785-4628-8C5E-A4011B43E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39694"/>
            <a:ext cx="12192000" cy="14630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10" descr="Chart, bar chart&#10;&#10;Description automatically generated">
            <a:extLst>
              <a:ext uri="{FF2B5EF4-FFF2-40B4-BE49-F238E27FC236}">
                <a16:creationId xmlns:a16="http://schemas.microsoft.com/office/drawing/2014/main" id="{793154A1-952E-BD49-9DBA-5EDF8D8AA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4" y="2428876"/>
            <a:ext cx="5953125" cy="4063404"/>
          </a:xfrm>
        </p:spPr>
      </p:pic>
      <p:pic>
        <p:nvPicPr>
          <p:cNvPr id="7" name="Picture 6" descr="Table&#10;&#10;Description automatically generated with medium confidence">
            <a:extLst>
              <a:ext uri="{FF2B5EF4-FFF2-40B4-BE49-F238E27FC236}">
                <a16:creationId xmlns:a16="http://schemas.microsoft.com/office/drawing/2014/main" id="{094CF0E4-33C2-FA48-91AA-D03AB4BB5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185" y="2428876"/>
            <a:ext cx="5706940" cy="40634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DB14D3-6125-9742-A30C-08A50AD4D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10279971" cy="136204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A Snapshot of Immigration to Canada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Statistics Canada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7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13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B2D47-FD9F-5940-8520-E000EDF5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Immigration: 2019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Statistics Canada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Content Placeholder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F8ECE32-D309-E148-A40B-397106290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4850" y="-173101"/>
            <a:ext cx="6136583" cy="691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1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A4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79382-53BB-1645-98BE-FC862BA3D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Immigrants To Canada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Statistics Canada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93B59AB-CE50-6245-82FB-3BC9A976A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2520" y="734403"/>
            <a:ext cx="8470848" cy="538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4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1D17B-045C-F54E-872E-7D870A6F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CA" dirty="0" err="1"/>
              <a:t>Naheed</a:t>
            </a:r>
            <a:r>
              <a:rPr lang="en-CA" dirty="0"/>
              <a:t> Nenshi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E7EFD-60D8-BB48-A8A5-830638ED1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10000"/>
          </a:bodyPr>
          <a:lstStyle/>
          <a:p>
            <a:r>
              <a:rPr lang="en-CA" sz="2400" dirty="0"/>
              <a:t>36th mayor of Calgary, Alberta; served 3 terms as mayor</a:t>
            </a:r>
          </a:p>
          <a:p>
            <a:r>
              <a:rPr lang="en-CA" sz="2400" dirty="0"/>
              <a:t>First Muslim Mayor in North America</a:t>
            </a:r>
          </a:p>
          <a:p>
            <a:r>
              <a:rPr lang="en-CA" sz="2400" dirty="0"/>
              <a:t>He was educated at the University of Calgary, serving as President of the Students Union and receiving a Bachelor of Commerce in 1993, and completed a Master of Public</a:t>
            </a:r>
            <a:r>
              <a:rPr lang="en-CA" sz="2400" dirty="0">
                <a:hlinkClick r:id="rId2" tooltip="Master of Public Policy"/>
              </a:rPr>
              <a:t> </a:t>
            </a:r>
            <a:r>
              <a:rPr lang="en-CA" sz="2400" dirty="0"/>
              <a:t>Policy from the John F. Kennedy School of Government at Harvard</a:t>
            </a:r>
            <a:r>
              <a:rPr lang="en-CA" sz="2400" dirty="0">
                <a:hlinkClick r:id="rId3" tooltip="Harvard University"/>
              </a:rPr>
              <a:t> </a:t>
            </a:r>
            <a:r>
              <a:rPr lang="en-CA" sz="2400" dirty="0"/>
              <a:t>University in 1998</a:t>
            </a:r>
          </a:p>
          <a:p>
            <a:pPr marL="0" indent="0">
              <a:buNone/>
            </a:pPr>
            <a:r>
              <a:rPr lang="en-CA" sz="2400" b="1" i="1" dirty="0"/>
              <a:t>Watch the short video on immigration in Canada on our website and answer the questions in your table groups.</a:t>
            </a:r>
            <a:endParaRPr lang="en-US" sz="2400" b="1" i="1" dirty="0"/>
          </a:p>
        </p:txBody>
      </p:sp>
      <p:pic>
        <p:nvPicPr>
          <p:cNvPr id="5" name="Picture 4" descr="A person wearing glasses and a red shirt&#10;&#10;Description automatically generated with low confidence">
            <a:extLst>
              <a:ext uri="{FF2B5EF4-FFF2-40B4-BE49-F238E27FC236}">
                <a16:creationId xmlns:a16="http://schemas.microsoft.com/office/drawing/2014/main" id="{0B352597-166C-5543-AA9E-61BE5BAE5A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6" r="1119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ABE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844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466</Words>
  <Application>Microsoft Macintosh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Immigration</vt:lpstr>
      <vt:lpstr>Multiculturalism Act 1988</vt:lpstr>
      <vt:lpstr>Immigration and Refugee Protection Act S.C. 2001: Immigration</vt:lpstr>
      <vt:lpstr>Immigration and Refugee Protection Act S.C. 2001: Refugees</vt:lpstr>
      <vt:lpstr>A Snapshot of Immigration to Canada Statistics Canada</vt:lpstr>
      <vt:lpstr>Immigration: 2019 Statistics Canada</vt:lpstr>
      <vt:lpstr>Immigrants To Canada Statistics Canada</vt:lpstr>
      <vt:lpstr>Naheed Nenshi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</dc:title>
  <dc:creator>Gord Gord</dc:creator>
  <cp:lastModifiedBy>Gord Gord</cp:lastModifiedBy>
  <cp:revision>7</cp:revision>
  <dcterms:created xsi:type="dcterms:W3CDTF">2022-02-04T13:21:58Z</dcterms:created>
  <dcterms:modified xsi:type="dcterms:W3CDTF">2022-02-04T17:21:46Z</dcterms:modified>
</cp:coreProperties>
</file>