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7"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06C6E-3F37-734C-87AE-FA5F227E69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1D13CD-B853-734C-A413-0A95A4AD6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6F7271-5CF7-3240-89F6-8C0FAF991064}"/>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5" name="Footer Placeholder 4">
            <a:extLst>
              <a:ext uri="{FF2B5EF4-FFF2-40B4-BE49-F238E27FC236}">
                <a16:creationId xmlns:a16="http://schemas.microsoft.com/office/drawing/2014/main" id="{E0FD0757-1C2A-1A48-952E-FA3C141F3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3128E7-6DAA-2A4D-A5D8-61F6D3D430A9}"/>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384902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37C94-D809-CB4B-8DBC-0715F1A13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BB62B8-C42A-474C-A7F1-9D04F43AF4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3AAC96-A139-A44C-A923-36890FF188F8}"/>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5" name="Footer Placeholder 4">
            <a:extLst>
              <a:ext uri="{FF2B5EF4-FFF2-40B4-BE49-F238E27FC236}">
                <a16:creationId xmlns:a16="http://schemas.microsoft.com/office/drawing/2014/main" id="{38ECA584-D8B6-5D4B-B04A-14AB00A48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3A455-A3D2-D74F-9051-CD93D28CEECD}"/>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289442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436EB7-7984-0349-968E-D7DF15ACF7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1440B7-0219-EF48-A703-5DBA033696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D1693-DB1D-2D46-A846-38DD86B1438D}"/>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5" name="Footer Placeholder 4">
            <a:extLst>
              <a:ext uri="{FF2B5EF4-FFF2-40B4-BE49-F238E27FC236}">
                <a16:creationId xmlns:a16="http://schemas.microsoft.com/office/drawing/2014/main" id="{D0F1EA74-6ADC-4345-9E37-BC0AB6652E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51DC8-7D58-2747-8025-E092C5A7CD95}"/>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135144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5102-A704-F143-BF29-E3B456ED6E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AFE113-3865-F74C-9B2F-55A2035098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7D769-511B-0546-A205-DAEA7A34E007}"/>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5" name="Footer Placeholder 4">
            <a:extLst>
              <a:ext uri="{FF2B5EF4-FFF2-40B4-BE49-F238E27FC236}">
                <a16:creationId xmlns:a16="http://schemas.microsoft.com/office/drawing/2014/main" id="{B2DCCC12-A34F-C244-B58A-9025B13E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06BEE-EC71-B44C-A92B-C9E8E50D0E32}"/>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254126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92503-CF8F-7147-AF71-CF22A3056D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1CF0DA-B17D-7B4B-964E-D82233BB48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455BF6-D6D1-3148-831C-F8FB8E6F30D9}"/>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5" name="Footer Placeholder 4">
            <a:extLst>
              <a:ext uri="{FF2B5EF4-FFF2-40B4-BE49-F238E27FC236}">
                <a16:creationId xmlns:a16="http://schemas.microsoft.com/office/drawing/2014/main" id="{32A0F818-57B2-BF4E-A1B7-1684F6194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9A94F8-F214-BE42-96FE-968D1BC40312}"/>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116404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85F40-DFFA-F14A-B5B0-4B886560D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FE0968-03AB-754F-9CE9-8FA8452F16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08161F-B323-0E43-8F49-DF23BF9714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0369B4-BA2E-474E-85BE-430BDDAE3371}"/>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6" name="Footer Placeholder 5">
            <a:extLst>
              <a:ext uri="{FF2B5EF4-FFF2-40B4-BE49-F238E27FC236}">
                <a16:creationId xmlns:a16="http://schemas.microsoft.com/office/drawing/2014/main" id="{B91D3301-AC55-074B-B79C-83F5821FD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523F58-1D81-0041-AB02-A2CBFB0964C5}"/>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218180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68CE2-8E48-8C46-B3BF-5BD6155385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120CAD-36F8-334B-ABD0-AB58C4958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64D0CE-09D6-4041-8EA7-37139356A4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8A69BC-A943-1C49-963E-77B73221C8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80FEC9-C83B-2A42-AE7A-FDAC43592C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02A69F-1140-7C48-81F6-BCB0C8EE4219}"/>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8" name="Footer Placeholder 7">
            <a:extLst>
              <a:ext uri="{FF2B5EF4-FFF2-40B4-BE49-F238E27FC236}">
                <a16:creationId xmlns:a16="http://schemas.microsoft.com/office/drawing/2014/main" id="{26ADAEAD-DA88-F745-AC10-47F477E4A2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E3D19C-9628-3E4D-9E16-65382BB5DC34}"/>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327013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AB9F-0D68-C547-A283-FE7FF92665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409A06-5F0B-604F-88D3-68E0D03BF1DC}"/>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4" name="Footer Placeholder 3">
            <a:extLst>
              <a:ext uri="{FF2B5EF4-FFF2-40B4-BE49-F238E27FC236}">
                <a16:creationId xmlns:a16="http://schemas.microsoft.com/office/drawing/2014/main" id="{91D28793-8F05-304B-875E-591D7E583F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DFE0C5-5125-D548-9F32-4DD2D45823AD}"/>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582579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818474-8CBB-F14D-A827-4EB51D956BD1}"/>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3" name="Footer Placeholder 2">
            <a:extLst>
              <a:ext uri="{FF2B5EF4-FFF2-40B4-BE49-F238E27FC236}">
                <a16:creationId xmlns:a16="http://schemas.microsoft.com/office/drawing/2014/main" id="{6DAC6330-0C78-8A44-96FD-1F1BD7485E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86E374-DCB9-AA4D-ACE8-870E7687CD82}"/>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351096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B4F7E-C421-2B41-8C27-B29FC8F689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B65341-3EDF-E34B-BA17-53D4CD4EB2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83DB7A-A0BE-8142-AB37-750B00CE5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9352D6-6799-0E4B-880F-30920726293A}"/>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6" name="Footer Placeholder 5">
            <a:extLst>
              <a:ext uri="{FF2B5EF4-FFF2-40B4-BE49-F238E27FC236}">
                <a16:creationId xmlns:a16="http://schemas.microsoft.com/office/drawing/2014/main" id="{06C39A71-6F88-504E-BAA4-7B5C20B011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7D5D59-B405-7647-8BFF-1AEC137786C3}"/>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41531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BEB9-A2CF-D84F-BE33-6B56900DFF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DC58F4-F6E2-424F-B50B-ED5C2856B0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A19388-8772-2049-A577-5EB8DBC20C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AE1087-FAA7-404E-BCE4-2CF50CEA2B31}"/>
              </a:ext>
            </a:extLst>
          </p:cNvPr>
          <p:cNvSpPr>
            <a:spLocks noGrp="1"/>
          </p:cNvSpPr>
          <p:nvPr>
            <p:ph type="dt" sz="half" idx="10"/>
          </p:nvPr>
        </p:nvSpPr>
        <p:spPr/>
        <p:txBody>
          <a:bodyPr/>
          <a:lstStyle/>
          <a:p>
            <a:fld id="{9A865464-870C-DD46-85A9-FFA909D97AD4}" type="datetimeFigureOut">
              <a:rPr lang="en-US" smtClean="0"/>
              <a:t>1/7/22</a:t>
            </a:fld>
            <a:endParaRPr lang="en-US"/>
          </a:p>
        </p:txBody>
      </p:sp>
      <p:sp>
        <p:nvSpPr>
          <p:cNvPr id="6" name="Footer Placeholder 5">
            <a:extLst>
              <a:ext uri="{FF2B5EF4-FFF2-40B4-BE49-F238E27FC236}">
                <a16:creationId xmlns:a16="http://schemas.microsoft.com/office/drawing/2014/main" id="{02646906-5B43-8347-9F26-F455FBD875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4D5F09-450B-6747-B3DE-6D9999BCF65B}"/>
              </a:ext>
            </a:extLst>
          </p:cNvPr>
          <p:cNvSpPr>
            <a:spLocks noGrp="1"/>
          </p:cNvSpPr>
          <p:nvPr>
            <p:ph type="sldNum" sz="quarter" idx="12"/>
          </p:nvPr>
        </p:nvSpPr>
        <p:spPr/>
        <p:txBody>
          <a:bodyPr/>
          <a:lstStyle/>
          <a:p>
            <a:fld id="{32650F96-5C60-BB48-967F-EEEDA43100F8}" type="slidenum">
              <a:rPr lang="en-US" smtClean="0"/>
              <a:t>‹#›</a:t>
            </a:fld>
            <a:endParaRPr lang="en-US"/>
          </a:p>
        </p:txBody>
      </p:sp>
    </p:spTree>
    <p:extLst>
      <p:ext uri="{BB962C8B-B14F-4D97-AF65-F5344CB8AC3E}">
        <p14:creationId xmlns:p14="http://schemas.microsoft.com/office/powerpoint/2010/main" val="15502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E4B455-10E7-8748-B114-91F3329575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8BA7AA-59A3-0949-8575-3CDE126EB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3E19D-4EE9-6D4B-BB07-6A251FF4A7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65464-870C-DD46-85A9-FFA909D97AD4}" type="datetimeFigureOut">
              <a:rPr lang="en-US" smtClean="0"/>
              <a:t>1/7/22</a:t>
            </a:fld>
            <a:endParaRPr lang="en-US"/>
          </a:p>
        </p:txBody>
      </p:sp>
      <p:sp>
        <p:nvSpPr>
          <p:cNvPr id="5" name="Footer Placeholder 4">
            <a:extLst>
              <a:ext uri="{FF2B5EF4-FFF2-40B4-BE49-F238E27FC236}">
                <a16:creationId xmlns:a16="http://schemas.microsoft.com/office/drawing/2014/main" id="{883FB8D9-DAFA-5142-9723-3A8D7AC72E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D4E9E8-F9C9-D642-9630-D9551906EF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50F96-5C60-BB48-967F-EEEDA43100F8}" type="slidenum">
              <a:rPr lang="en-US" smtClean="0"/>
              <a:t>‹#›</a:t>
            </a:fld>
            <a:endParaRPr lang="en-US"/>
          </a:p>
        </p:txBody>
      </p:sp>
    </p:spTree>
    <p:extLst>
      <p:ext uri="{BB962C8B-B14F-4D97-AF65-F5344CB8AC3E}">
        <p14:creationId xmlns:p14="http://schemas.microsoft.com/office/powerpoint/2010/main" val="4192281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digital balance scale using circles">
            <a:extLst>
              <a:ext uri="{FF2B5EF4-FFF2-40B4-BE49-F238E27FC236}">
                <a16:creationId xmlns:a16="http://schemas.microsoft.com/office/drawing/2014/main" id="{CE5AB715-A986-4373-8023-8A12C42CDCF5}"/>
              </a:ext>
            </a:extLst>
          </p:cNvPr>
          <p:cNvPicPr>
            <a:picLocks noChangeAspect="1"/>
          </p:cNvPicPr>
          <p:nvPr/>
        </p:nvPicPr>
        <p:blipFill rotWithShape="1">
          <a:blip r:embed="rId2">
            <a:alphaModFix amt="50000"/>
          </a:blip>
          <a:srcRect b="7025"/>
          <a:stretch/>
        </p:blipFill>
        <p:spPr>
          <a:xfrm>
            <a:off x="20" y="1"/>
            <a:ext cx="12191980" cy="6857999"/>
          </a:xfrm>
          <a:prstGeom prst="rect">
            <a:avLst/>
          </a:prstGeom>
        </p:spPr>
      </p:pic>
      <p:sp>
        <p:nvSpPr>
          <p:cNvPr id="2" name="Title 1">
            <a:extLst>
              <a:ext uri="{FF2B5EF4-FFF2-40B4-BE49-F238E27FC236}">
                <a16:creationId xmlns:a16="http://schemas.microsoft.com/office/drawing/2014/main" id="{131872EE-A498-1740-90C7-AED4D9F2ADFB}"/>
              </a:ext>
            </a:extLst>
          </p:cNvPr>
          <p:cNvSpPr>
            <a:spLocks noGrp="1"/>
          </p:cNvSpPr>
          <p:nvPr>
            <p:ph type="ctrTitle"/>
          </p:nvPr>
        </p:nvSpPr>
        <p:spPr>
          <a:xfrm>
            <a:off x="1524000" y="1122362"/>
            <a:ext cx="9144000" cy="2900518"/>
          </a:xfrm>
        </p:spPr>
        <p:txBody>
          <a:bodyPr>
            <a:normAutofit/>
          </a:bodyPr>
          <a:lstStyle/>
          <a:p>
            <a:r>
              <a:rPr lang="en-US">
                <a:solidFill>
                  <a:srgbClr val="FFFFFF"/>
                </a:solidFill>
              </a:rPr>
              <a:t>Development of the Legal System</a:t>
            </a:r>
          </a:p>
        </p:txBody>
      </p:sp>
      <p:sp>
        <p:nvSpPr>
          <p:cNvPr id="3" name="Subtitle 2">
            <a:extLst>
              <a:ext uri="{FF2B5EF4-FFF2-40B4-BE49-F238E27FC236}">
                <a16:creationId xmlns:a16="http://schemas.microsoft.com/office/drawing/2014/main" id="{12FC1766-C4D2-C34F-8325-51CE2103574B}"/>
              </a:ext>
            </a:extLst>
          </p:cNvPr>
          <p:cNvSpPr>
            <a:spLocks noGrp="1"/>
          </p:cNvSpPr>
          <p:nvPr>
            <p:ph type="subTitle" idx="1"/>
          </p:nvPr>
        </p:nvSpPr>
        <p:spPr>
          <a:xfrm>
            <a:off x="1524000" y="4159404"/>
            <a:ext cx="9144000" cy="1098395"/>
          </a:xfrm>
        </p:spPr>
        <p:txBody>
          <a:bodyPr>
            <a:normAutofit/>
          </a:bodyPr>
          <a:lstStyle/>
          <a:p>
            <a:r>
              <a:rPr lang="en-US">
                <a:solidFill>
                  <a:srgbClr val="FFFFFF"/>
                </a:solidFill>
              </a:rPr>
              <a:t>Types of Law and their Origins</a:t>
            </a:r>
          </a:p>
        </p:txBody>
      </p:sp>
    </p:spTree>
    <p:extLst>
      <p:ext uri="{BB962C8B-B14F-4D97-AF65-F5344CB8AC3E}">
        <p14:creationId xmlns:p14="http://schemas.microsoft.com/office/powerpoint/2010/main" val="86761759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B5ABA-B4AC-B642-BB51-E4054A4B5E0F}"/>
              </a:ext>
            </a:extLst>
          </p:cNvPr>
          <p:cNvSpPr>
            <a:spLocks noGrp="1"/>
          </p:cNvSpPr>
          <p:nvPr>
            <p:ph type="title"/>
          </p:nvPr>
        </p:nvSpPr>
        <p:spPr>
          <a:xfrm>
            <a:off x="5297762" y="640080"/>
            <a:ext cx="6251110" cy="3566160"/>
          </a:xfrm>
        </p:spPr>
        <p:txBody>
          <a:bodyPr vert="horz" lIns="91440" tIns="45720" rIns="91440" bIns="45720" rtlCol="0" anchor="b">
            <a:normAutofit/>
          </a:bodyPr>
          <a:lstStyle/>
          <a:p>
            <a:r>
              <a:rPr lang="en-US" sz="5400"/>
              <a:t>History</a:t>
            </a:r>
          </a:p>
        </p:txBody>
      </p:sp>
      <p:sp>
        <p:nvSpPr>
          <p:cNvPr id="3" name="Content Placeholder 2">
            <a:extLst>
              <a:ext uri="{FF2B5EF4-FFF2-40B4-BE49-F238E27FC236}">
                <a16:creationId xmlns:a16="http://schemas.microsoft.com/office/drawing/2014/main" id="{D04BC832-5837-8646-9C04-0B316079834D}"/>
              </a:ext>
            </a:extLst>
          </p:cNvPr>
          <p:cNvSpPr>
            <a:spLocks noGrp="1"/>
          </p:cNvSpPr>
          <p:nvPr>
            <p:ph idx="1"/>
          </p:nvPr>
        </p:nvSpPr>
        <p:spPr>
          <a:xfrm>
            <a:off x="5297760" y="4636008"/>
            <a:ext cx="6251111" cy="1572768"/>
          </a:xfrm>
        </p:spPr>
        <p:txBody>
          <a:bodyPr vert="horz" lIns="91440" tIns="45720" rIns="91440" bIns="45720" rtlCol="0">
            <a:normAutofit/>
          </a:bodyPr>
          <a:lstStyle/>
          <a:p>
            <a:pPr marL="0" indent="0">
              <a:buNone/>
            </a:pPr>
            <a:r>
              <a:rPr lang="en-US" sz="2400" dirty="0"/>
              <a:t>Begin on our website by looking at The Code of Hammurabi (1750 BCE)</a:t>
            </a:r>
          </a:p>
        </p:txBody>
      </p:sp>
      <p:pic>
        <p:nvPicPr>
          <p:cNvPr id="5" name="Picture 4" descr="A close-up of a statue&#10;&#10;Description automatically generated with medium confidence">
            <a:extLst>
              <a:ext uri="{FF2B5EF4-FFF2-40B4-BE49-F238E27FC236}">
                <a16:creationId xmlns:a16="http://schemas.microsoft.com/office/drawing/2014/main" id="{6EC52D6D-1E85-DC4B-8738-1210C85BA206}"/>
              </a:ext>
            </a:extLst>
          </p:cNvPr>
          <p:cNvPicPr>
            <a:picLocks noChangeAspect="1"/>
          </p:cNvPicPr>
          <p:nvPr/>
        </p:nvPicPr>
        <p:blipFill rotWithShape="1">
          <a:blip r:embed="rId2"/>
          <a:srcRect t="10743" r="-1" b="2010"/>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2"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863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73195-2FE7-2943-A377-0A594F514016}"/>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sz="4100"/>
              <a:t>Mosaic Law &amp; Justinian Code </a:t>
            </a:r>
          </a:p>
        </p:txBody>
      </p:sp>
      <p:sp>
        <p:nvSpPr>
          <p:cNvPr id="4" name="Content Placeholder 3">
            <a:extLst>
              <a:ext uri="{FF2B5EF4-FFF2-40B4-BE49-F238E27FC236}">
                <a16:creationId xmlns:a16="http://schemas.microsoft.com/office/drawing/2014/main" id="{0FDEE780-430B-D746-86E5-BB772CFB784F}"/>
              </a:ext>
            </a:extLst>
          </p:cNvPr>
          <p:cNvSpPr>
            <a:spLocks noGrp="1"/>
          </p:cNvSpPr>
          <p:nvPr>
            <p:ph sz="half" idx="1"/>
          </p:nvPr>
        </p:nvSpPr>
        <p:spPr>
          <a:xfrm>
            <a:off x="4965431" y="2438400"/>
            <a:ext cx="6586489" cy="3785419"/>
          </a:xfrm>
        </p:spPr>
        <p:txBody>
          <a:bodyPr vert="horz" lIns="91440" tIns="45720" rIns="91440" bIns="45720" rtlCol="0">
            <a:normAutofit/>
          </a:bodyPr>
          <a:lstStyle/>
          <a:p>
            <a:pPr marL="0" indent="0">
              <a:buNone/>
            </a:pPr>
            <a:r>
              <a:rPr lang="en-US" sz="2400" b="1" dirty="0"/>
              <a:t>Mosaic Law (1240 BCE)</a:t>
            </a:r>
          </a:p>
          <a:p>
            <a:pPr marL="0"/>
            <a:r>
              <a:rPr lang="en-US" sz="2400" dirty="0"/>
              <a:t>- Laws of Moses that he gave to the Hebrew people. The 10 Commandments. </a:t>
            </a:r>
          </a:p>
          <a:p>
            <a:pPr marL="0" indent="0">
              <a:buNone/>
            </a:pPr>
            <a:r>
              <a:rPr lang="en-US" sz="2400" b="1" dirty="0"/>
              <a:t>Justinian Code (550 CE)</a:t>
            </a:r>
          </a:p>
          <a:p>
            <a:pPr marL="0"/>
            <a:r>
              <a:rPr lang="en-US" sz="2400" dirty="0"/>
              <a:t>- Byzantine emperor Justinian codified 1000 years of Roman Laws and opinions from legal experts emphasizing equality.</a:t>
            </a:r>
          </a:p>
        </p:txBody>
      </p:sp>
      <p:pic>
        <p:nvPicPr>
          <p:cNvPr id="7" name="Content Placeholder 6" descr="A picture containing text&#10;&#10;Description automatically generated">
            <a:extLst>
              <a:ext uri="{FF2B5EF4-FFF2-40B4-BE49-F238E27FC236}">
                <a16:creationId xmlns:a16="http://schemas.microsoft.com/office/drawing/2014/main" id="{19549C98-2E6E-9B48-96AB-EBA8F55A9273}"/>
              </a:ext>
            </a:extLst>
          </p:cNvPr>
          <p:cNvPicPr>
            <a:picLocks noGrp="1" noChangeAspect="1"/>
          </p:cNvPicPr>
          <p:nvPr>
            <p:ph sz="half" idx="2"/>
          </p:nvPr>
        </p:nvPicPr>
        <p:blipFill rotWithShape="1">
          <a:blip r:embed="rId2"/>
          <a:srcRect r="2" b="1250"/>
          <a:stretch/>
        </p:blipFill>
        <p:spPr>
          <a:xfrm>
            <a:off x="20" y="10"/>
            <a:ext cx="4635571" cy="6857990"/>
          </a:xfrm>
          <a:prstGeom prst="rect">
            <a:avLst/>
          </a:prstGeom>
          <a:effectLst/>
        </p:spPr>
      </p:pic>
      <p:cxnSp>
        <p:nvCxnSpPr>
          <p:cNvPr id="23" name="Straight Connector 1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CA53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836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99C888-1966-4F42-8247-7F99BE31702E}"/>
              </a:ext>
            </a:extLst>
          </p:cNvPr>
          <p:cNvSpPr>
            <a:spLocks noGrp="1"/>
          </p:cNvSpPr>
          <p:nvPr>
            <p:ph type="title"/>
          </p:nvPr>
        </p:nvSpPr>
        <p:spPr>
          <a:xfrm>
            <a:off x="838200" y="365125"/>
            <a:ext cx="10515600" cy="1325563"/>
          </a:xfrm>
        </p:spPr>
        <p:txBody>
          <a:bodyPr>
            <a:normAutofit/>
          </a:bodyPr>
          <a:lstStyle/>
          <a:p>
            <a:r>
              <a:rPr lang="en-US" sz="5400"/>
              <a:t>Indigenous Law Pre - Europeans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A5E514-AA5E-664E-9B6D-BD173D332006}"/>
              </a:ext>
            </a:extLst>
          </p:cNvPr>
          <p:cNvSpPr>
            <a:spLocks noGrp="1"/>
          </p:cNvSpPr>
          <p:nvPr>
            <p:ph idx="1"/>
          </p:nvPr>
        </p:nvSpPr>
        <p:spPr>
          <a:xfrm>
            <a:off x="838200" y="1929384"/>
            <a:ext cx="10515600" cy="4251960"/>
          </a:xfrm>
        </p:spPr>
        <p:txBody>
          <a:bodyPr>
            <a:normAutofit/>
          </a:bodyPr>
          <a:lstStyle/>
          <a:p>
            <a:r>
              <a:rPr lang="en-CA" sz="2400" dirty="0"/>
              <a:t>“The existence of social norms, the use of force and ostracism to enforce them, and the existence of a group—the elders—accustomed to asserting the integrity of such rules underlay the Aboriginal approach to justice before Europeans arrived in this part of the world. As we shall see, these customary practices survive to this day in the outlook of Aboriginal people.” (Aboriginal Justice Implementation Commission)</a:t>
            </a:r>
          </a:p>
          <a:p>
            <a:pPr marL="0" indent="0">
              <a:buNone/>
            </a:pPr>
            <a:r>
              <a:rPr lang="en-CA" sz="2400" b="1" dirty="0"/>
              <a:t>(More on this in later units)</a:t>
            </a:r>
            <a:endParaRPr lang="en-US" sz="2400" b="1" dirty="0"/>
          </a:p>
        </p:txBody>
      </p:sp>
    </p:spTree>
    <p:extLst>
      <p:ext uri="{BB962C8B-B14F-4D97-AF65-F5344CB8AC3E}">
        <p14:creationId xmlns:p14="http://schemas.microsoft.com/office/powerpoint/2010/main" val="418002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3965F-0EEB-5442-9737-D78D8F7305DB}"/>
              </a:ext>
            </a:extLst>
          </p:cNvPr>
          <p:cNvSpPr>
            <a:spLocks noGrp="1"/>
          </p:cNvSpPr>
          <p:nvPr>
            <p:ph type="title"/>
          </p:nvPr>
        </p:nvSpPr>
        <p:spPr>
          <a:xfrm>
            <a:off x="838200" y="365125"/>
            <a:ext cx="10515600" cy="1325563"/>
          </a:xfrm>
        </p:spPr>
        <p:txBody>
          <a:bodyPr>
            <a:normAutofit/>
          </a:bodyPr>
          <a:lstStyle/>
          <a:p>
            <a:r>
              <a:rPr lang="en-US" sz="5400"/>
              <a:t>Medieval Legal History</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4434B3-829C-5F4E-8A35-69F32822AF98}"/>
              </a:ext>
            </a:extLst>
          </p:cNvPr>
          <p:cNvSpPr>
            <a:spLocks noGrp="1"/>
          </p:cNvSpPr>
          <p:nvPr>
            <p:ph idx="1"/>
          </p:nvPr>
        </p:nvSpPr>
        <p:spPr>
          <a:xfrm>
            <a:off x="838200" y="1929384"/>
            <a:ext cx="10515600" cy="4251960"/>
          </a:xfrm>
        </p:spPr>
        <p:txBody>
          <a:bodyPr>
            <a:normAutofit/>
          </a:bodyPr>
          <a:lstStyle/>
          <a:p>
            <a:pPr marL="0" indent="0">
              <a:buNone/>
            </a:pPr>
            <a:r>
              <a:rPr lang="en-US" sz="2400" b="1" i="1" dirty="0">
                <a:solidFill>
                  <a:schemeClr val="accent6"/>
                </a:solidFill>
              </a:rPr>
              <a:t>To get a picture of what life was like we will watch the Crash Course on Medieval History on the website.</a:t>
            </a:r>
          </a:p>
          <a:p>
            <a:r>
              <a:rPr lang="en-US" sz="2400" b="1" dirty="0">
                <a:solidFill>
                  <a:schemeClr val="accent6"/>
                </a:solidFill>
              </a:rPr>
              <a:t>Feudal System </a:t>
            </a:r>
            <a:r>
              <a:rPr lang="en-US" sz="2400" dirty="0"/>
              <a:t>– King owns all the and and divided it among his lords and nobles. In return they served the King (loyalty and army)</a:t>
            </a:r>
          </a:p>
          <a:p>
            <a:r>
              <a:rPr lang="en-US" sz="2400" dirty="0"/>
              <a:t>The lord’s land was called his manor or estate and essentially he made all the laws. There were severe punishments and they varied from Lord to Lord. The King appointed judges to travel to try and stamp out these inconsistences.</a:t>
            </a:r>
          </a:p>
          <a:p>
            <a:r>
              <a:rPr lang="en-US" sz="2400" dirty="0"/>
              <a:t>13</a:t>
            </a:r>
            <a:r>
              <a:rPr lang="en-US" sz="2400" baseline="30000" dirty="0"/>
              <a:t>th</a:t>
            </a:r>
            <a:r>
              <a:rPr lang="en-US" sz="2400" dirty="0"/>
              <a:t> Century laws and punishments were more standard as judges met and made punishments more ’consistent’ and developed </a:t>
            </a:r>
            <a:r>
              <a:rPr lang="en-US" sz="2400" b="1" dirty="0">
                <a:solidFill>
                  <a:schemeClr val="accent6"/>
                </a:solidFill>
              </a:rPr>
              <a:t>Case Law</a:t>
            </a:r>
          </a:p>
          <a:p>
            <a:r>
              <a:rPr lang="en-US" sz="2400" dirty="0"/>
              <a:t>They became the basis for </a:t>
            </a:r>
            <a:r>
              <a:rPr lang="en-US" sz="2400" b="1" dirty="0">
                <a:solidFill>
                  <a:schemeClr val="accent6"/>
                </a:solidFill>
              </a:rPr>
              <a:t>Common Law </a:t>
            </a:r>
            <a:r>
              <a:rPr lang="en-US" sz="2400" dirty="0"/>
              <a:t>and</a:t>
            </a:r>
            <a:r>
              <a:rPr lang="en-US" sz="2400" b="1" dirty="0"/>
              <a:t> </a:t>
            </a:r>
            <a:r>
              <a:rPr lang="en-US" sz="2400" b="1" dirty="0">
                <a:solidFill>
                  <a:schemeClr val="accent6"/>
                </a:solidFill>
              </a:rPr>
              <a:t>Precedent Cases</a:t>
            </a:r>
          </a:p>
        </p:txBody>
      </p:sp>
    </p:spTree>
    <p:extLst>
      <p:ext uri="{BB962C8B-B14F-4D97-AF65-F5344CB8AC3E}">
        <p14:creationId xmlns:p14="http://schemas.microsoft.com/office/powerpoint/2010/main" val="133845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85EBF5-DC50-4E41-9032-7C8E792F1D9F}"/>
              </a:ext>
            </a:extLst>
          </p:cNvPr>
          <p:cNvSpPr>
            <a:spLocks noGrp="1"/>
          </p:cNvSpPr>
          <p:nvPr>
            <p:ph type="title"/>
          </p:nvPr>
        </p:nvSpPr>
        <p:spPr>
          <a:xfrm>
            <a:off x="630936" y="640080"/>
            <a:ext cx="4818888" cy="1481328"/>
          </a:xfrm>
        </p:spPr>
        <p:txBody>
          <a:bodyPr anchor="b">
            <a:normAutofit/>
          </a:bodyPr>
          <a:lstStyle/>
          <a:p>
            <a:pPr algn="ctr"/>
            <a:r>
              <a:rPr lang="en-US" sz="5000" dirty="0"/>
              <a:t>Ancient Chinese Law</a:t>
            </a:r>
          </a:p>
        </p:txBody>
      </p:sp>
      <p:sp>
        <p:nvSpPr>
          <p:cNvPr id="2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9AAB34-FB37-8344-A0BE-5E938D5C3CC1}"/>
              </a:ext>
            </a:extLst>
          </p:cNvPr>
          <p:cNvSpPr>
            <a:spLocks noGrp="1"/>
          </p:cNvSpPr>
          <p:nvPr>
            <p:ph idx="1"/>
          </p:nvPr>
        </p:nvSpPr>
        <p:spPr>
          <a:xfrm>
            <a:off x="291633" y="2660904"/>
            <a:ext cx="5366217" cy="4069080"/>
          </a:xfrm>
        </p:spPr>
        <p:txBody>
          <a:bodyPr anchor="t">
            <a:normAutofit/>
          </a:bodyPr>
          <a:lstStyle/>
          <a:p>
            <a:r>
              <a:rPr lang="en-CA" sz="1600" dirty="0"/>
              <a:t>The word for law in classical Chinese was </a:t>
            </a:r>
            <a:r>
              <a:rPr lang="en-CA" sz="1600" i="1" dirty="0" err="1"/>
              <a:t>fǎ</a:t>
            </a:r>
            <a:r>
              <a:rPr lang="en-CA" sz="1600" dirty="0"/>
              <a:t> (</a:t>
            </a:r>
            <a:r>
              <a:rPr lang="ja-JP" altLang="en-US" sz="1600"/>
              <a:t>法</a:t>
            </a:r>
            <a:r>
              <a:rPr lang="en-US" altLang="ja-JP" sz="1600" dirty="0"/>
              <a:t>)</a:t>
            </a:r>
            <a:endParaRPr lang="en-CA" sz="1600" b="1" dirty="0"/>
          </a:p>
          <a:p>
            <a:r>
              <a:rPr lang="en-CA" sz="1600" dirty="0"/>
              <a:t>A term which preceded </a:t>
            </a:r>
            <a:r>
              <a:rPr lang="en-CA" sz="1600" i="1" dirty="0" err="1"/>
              <a:t>fǎ</a:t>
            </a:r>
            <a:r>
              <a:rPr lang="en-CA" sz="1600" dirty="0"/>
              <a:t> was </a:t>
            </a:r>
            <a:r>
              <a:rPr lang="en-CA" sz="1600" i="1" dirty="0" err="1"/>
              <a:t>xíng</a:t>
            </a:r>
            <a:r>
              <a:rPr lang="en-CA" sz="1600" dirty="0"/>
              <a:t> (</a:t>
            </a:r>
            <a:r>
              <a:rPr lang="ja-JP" altLang="en-US" sz="1600"/>
              <a:t>刑</a:t>
            </a:r>
            <a:r>
              <a:rPr lang="en-US" altLang="ja-JP" sz="1600" dirty="0"/>
              <a:t>), </a:t>
            </a:r>
            <a:r>
              <a:rPr lang="en-CA" sz="1600" dirty="0"/>
              <a:t>which originally probably referred to decapitation. The early history </a:t>
            </a:r>
            <a:r>
              <a:rPr lang="en-CA" sz="1600" i="1" dirty="0"/>
              <a:t>Shang Shu</a:t>
            </a:r>
            <a:r>
              <a:rPr lang="en-CA" sz="1600" dirty="0"/>
              <a:t> recorded the earliest forms of the "five penalties” : tattooing disfigurement , castration mutilation , and death. </a:t>
            </a:r>
          </a:p>
          <a:p>
            <a:r>
              <a:rPr lang="en-CA" sz="1600" dirty="0"/>
              <a:t>Under Confucianism, the state should lead the people with virtue and thus create a sense of shame which will prevent bad conduct.</a:t>
            </a:r>
          </a:p>
          <a:p>
            <a:r>
              <a:rPr lang="en-CA" sz="1600" dirty="0"/>
              <a:t>Under Legalism, law is to be publicly promulgated standards of conduct backed by state coercion. The tension between these two systems is that Confucianism relies on tradition to make the leader the head of household of all China, while Legalism makes standard law that even the emperor should be bound by.</a:t>
            </a:r>
            <a:endParaRPr lang="en-US" sz="1600" dirty="0"/>
          </a:p>
        </p:txBody>
      </p:sp>
      <p:pic>
        <p:nvPicPr>
          <p:cNvPr id="5" name="Picture 4" descr="A picture containing text, furniture, curtain&#10;&#10;Description automatically generated">
            <a:extLst>
              <a:ext uri="{FF2B5EF4-FFF2-40B4-BE49-F238E27FC236}">
                <a16:creationId xmlns:a16="http://schemas.microsoft.com/office/drawing/2014/main" id="{700BD177-A725-164B-98CB-C210FE184A63}"/>
              </a:ext>
            </a:extLst>
          </p:cNvPr>
          <p:cNvPicPr>
            <a:picLocks noChangeAspect="1"/>
          </p:cNvPicPr>
          <p:nvPr/>
        </p:nvPicPr>
        <p:blipFill rotWithShape="1">
          <a:blip r:embed="rId2"/>
          <a:srcRect l="33268" r="19592" b="2"/>
          <a:stretch/>
        </p:blipFill>
        <p:spPr>
          <a:xfrm>
            <a:off x="6145423" y="640080"/>
            <a:ext cx="5366217" cy="5577840"/>
          </a:xfrm>
          <a:prstGeom prst="rect">
            <a:avLst/>
          </a:prstGeom>
        </p:spPr>
      </p:pic>
    </p:spTree>
    <p:extLst>
      <p:ext uri="{BB962C8B-B14F-4D97-AF65-F5344CB8AC3E}">
        <p14:creationId xmlns:p14="http://schemas.microsoft.com/office/powerpoint/2010/main" val="316087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46B69E-0E5E-CF43-BB59-1AABFA8BC89E}"/>
              </a:ext>
            </a:extLst>
          </p:cNvPr>
          <p:cNvSpPr>
            <a:spLocks noGrp="1"/>
          </p:cNvSpPr>
          <p:nvPr>
            <p:ph type="title"/>
          </p:nvPr>
        </p:nvSpPr>
        <p:spPr>
          <a:xfrm>
            <a:off x="572493" y="238539"/>
            <a:ext cx="11018520" cy="1434415"/>
          </a:xfrm>
        </p:spPr>
        <p:txBody>
          <a:bodyPr anchor="b">
            <a:normAutofit/>
          </a:bodyPr>
          <a:lstStyle/>
          <a:p>
            <a:r>
              <a:rPr lang="en-US" sz="5400" dirty="0"/>
              <a:t>Magna Carta </a:t>
            </a:r>
            <a:r>
              <a:rPr lang="en-US" sz="5400" b="1" dirty="0"/>
              <a:t>(1215) </a:t>
            </a:r>
          </a:p>
        </p:txBody>
      </p:sp>
      <p:sp>
        <p:nvSpPr>
          <p:cNvPr id="1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DD9A05-CF37-F742-A326-D14F7444913D}"/>
              </a:ext>
            </a:extLst>
          </p:cNvPr>
          <p:cNvSpPr>
            <a:spLocks noGrp="1"/>
          </p:cNvSpPr>
          <p:nvPr>
            <p:ph idx="1"/>
          </p:nvPr>
        </p:nvSpPr>
        <p:spPr>
          <a:xfrm>
            <a:off x="572493" y="2071316"/>
            <a:ext cx="6713552" cy="4119172"/>
          </a:xfrm>
        </p:spPr>
        <p:txBody>
          <a:bodyPr anchor="t">
            <a:normAutofit/>
          </a:bodyPr>
          <a:lstStyle/>
          <a:p>
            <a:r>
              <a:rPr lang="en-US" sz="2200" dirty="0"/>
              <a:t>A famous document that the English Nobility forced King John to Sign in </a:t>
            </a:r>
            <a:r>
              <a:rPr lang="en-US" sz="2200" b="1" dirty="0">
                <a:solidFill>
                  <a:schemeClr val="accent6"/>
                </a:solidFill>
              </a:rPr>
              <a:t>1215</a:t>
            </a:r>
            <a:r>
              <a:rPr lang="en-US" sz="2200" dirty="0"/>
              <a:t>. Recognized the principle of the rule of law, which is the idea that all people – rulers and commoners – have to follow the same laws. (</a:t>
            </a:r>
            <a:r>
              <a:rPr lang="en-US" sz="2200" b="1" i="1" dirty="0">
                <a:solidFill>
                  <a:schemeClr val="accent6"/>
                </a:solidFill>
              </a:rPr>
              <a:t>Legalism in China</a:t>
            </a:r>
            <a:r>
              <a:rPr lang="en-US" sz="2200" dirty="0"/>
              <a:t>)</a:t>
            </a:r>
          </a:p>
          <a:p>
            <a:pPr marL="514350" indent="-514350">
              <a:buAutoNum type="arabicPeriod"/>
            </a:pPr>
            <a:r>
              <a:rPr lang="en-US" sz="2200" dirty="0"/>
              <a:t>We will watch the video on Magna Carta on the website.</a:t>
            </a:r>
          </a:p>
          <a:p>
            <a:pPr marL="514350" indent="-514350">
              <a:buAutoNum type="arabicPeriod"/>
            </a:pPr>
            <a:r>
              <a:rPr lang="en-US" sz="2200" dirty="0"/>
              <a:t>Read Foucault's detailing of punishment and how it has changed posted on our website and answer the questions.</a:t>
            </a:r>
          </a:p>
          <a:p>
            <a:endParaRPr lang="en-US" sz="2200" dirty="0"/>
          </a:p>
        </p:txBody>
      </p:sp>
      <p:pic>
        <p:nvPicPr>
          <p:cNvPr id="5" name="Picture 4" descr="A picture containing person, person, old&#10;&#10;Description automatically generated">
            <a:extLst>
              <a:ext uri="{FF2B5EF4-FFF2-40B4-BE49-F238E27FC236}">
                <a16:creationId xmlns:a16="http://schemas.microsoft.com/office/drawing/2014/main" id="{ACE8C946-6544-4344-B97B-9854CF238597}"/>
              </a:ext>
            </a:extLst>
          </p:cNvPr>
          <p:cNvPicPr>
            <a:picLocks noChangeAspect="1"/>
          </p:cNvPicPr>
          <p:nvPr/>
        </p:nvPicPr>
        <p:blipFill rotWithShape="1">
          <a:blip r:embed="rId2"/>
          <a:srcRect b="15634"/>
          <a:stretch/>
        </p:blipFill>
        <p:spPr>
          <a:xfrm>
            <a:off x="7675658" y="2093976"/>
            <a:ext cx="3941064" cy="4096512"/>
          </a:xfrm>
          <a:prstGeom prst="rect">
            <a:avLst/>
          </a:prstGeom>
        </p:spPr>
      </p:pic>
    </p:spTree>
    <p:extLst>
      <p:ext uri="{BB962C8B-B14F-4D97-AF65-F5344CB8AC3E}">
        <p14:creationId xmlns:p14="http://schemas.microsoft.com/office/powerpoint/2010/main" val="295273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54B99569-36D4-834C-B4AF-E1DFA333D05F}"/>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Napoleonic Code (1804)</a:t>
            </a:r>
          </a:p>
        </p:txBody>
      </p:sp>
      <p:sp>
        <p:nvSpPr>
          <p:cNvPr id="3" name="Content Placeholder 2">
            <a:extLst>
              <a:ext uri="{FF2B5EF4-FFF2-40B4-BE49-F238E27FC236}">
                <a16:creationId xmlns:a16="http://schemas.microsoft.com/office/drawing/2014/main" id="{FC0DF885-56EE-1F45-8B40-D047E184440C}"/>
              </a:ext>
            </a:extLst>
          </p:cNvPr>
          <p:cNvSpPr>
            <a:spLocks noGrp="1"/>
          </p:cNvSpPr>
          <p:nvPr>
            <p:ph idx="1"/>
          </p:nvPr>
        </p:nvSpPr>
        <p:spPr>
          <a:xfrm>
            <a:off x="171450" y="2586788"/>
            <a:ext cx="11901488" cy="4122931"/>
          </a:xfrm>
        </p:spPr>
        <p:txBody>
          <a:bodyPr>
            <a:normAutofit/>
          </a:bodyPr>
          <a:lstStyle/>
          <a:p>
            <a:r>
              <a:rPr lang="en-CA" sz="2400" dirty="0"/>
              <a:t>Gave post-revolutionary France its first coherent set of laws concerning property, colonial affairs, the family and individual rights.</a:t>
            </a:r>
          </a:p>
          <a:p>
            <a:r>
              <a:rPr lang="en-CA" sz="2400" dirty="0"/>
              <a:t>Special commission, which met more than 80 times to discuss the revolutionary legal revisions,</a:t>
            </a:r>
          </a:p>
          <a:p>
            <a:r>
              <a:rPr lang="en-CA" sz="2400" dirty="0"/>
              <a:t>It codified several branches of law, including commercial and criminal law, and divided civil law into categories of property and family.</a:t>
            </a:r>
          </a:p>
          <a:p>
            <a:pPr marL="0" indent="0">
              <a:buNone/>
            </a:pPr>
            <a:r>
              <a:rPr lang="en-CA" sz="2400" dirty="0"/>
              <a:t>(</a:t>
            </a:r>
            <a:r>
              <a:rPr lang="en-CA" sz="2400" i="1" dirty="0"/>
              <a:t>What the law meant: authority of men over their families stronger, deprived women of any individual rights, and reduced the rights of illegitimate children. All male citizens were also granted equal rights under the law and the right to religious dissent, colonial slavery was reintroduced.)</a:t>
            </a:r>
            <a:endParaRPr lang="en-US" sz="2400" i="1" dirty="0"/>
          </a:p>
        </p:txBody>
      </p:sp>
    </p:spTree>
    <p:extLst>
      <p:ext uri="{BB962C8B-B14F-4D97-AF65-F5344CB8AC3E}">
        <p14:creationId xmlns:p14="http://schemas.microsoft.com/office/powerpoint/2010/main" val="3859624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7DC77-19B0-5541-B364-6DE0AD96C01B}"/>
              </a:ext>
            </a:extLst>
          </p:cNvPr>
          <p:cNvSpPr>
            <a:spLocks noGrp="1"/>
          </p:cNvSpPr>
          <p:nvPr>
            <p:ph type="title"/>
          </p:nvPr>
        </p:nvSpPr>
        <p:spPr>
          <a:xfrm>
            <a:off x="841248" y="548640"/>
            <a:ext cx="3600860" cy="5431536"/>
          </a:xfrm>
        </p:spPr>
        <p:txBody>
          <a:bodyPr>
            <a:normAutofit/>
          </a:bodyPr>
          <a:lstStyle/>
          <a:p>
            <a:r>
              <a:rPr lang="en-US" sz="5400"/>
              <a:t>Evolution of Law Across Cultures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303626A-D9D2-864B-9E03-444D720E241D}"/>
              </a:ext>
            </a:extLst>
          </p:cNvPr>
          <p:cNvSpPr>
            <a:spLocks noGrp="1"/>
          </p:cNvSpPr>
          <p:nvPr>
            <p:ph idx="1"/>
          </p:nvPr>
        </p:nvSpPr>
        <p:spPr>
          <a:xfrm>
            <a:off x="5126418" y="552091"/>
            <a:ext cx="6224335" cy="5431536"/>
          </a:xfrm>
        </p:spPr>
        <p:txBody>
          <a:bodyPr anchor="ctr">
            <a:normAutofit/>
          </a:bodyPr>
          <a:lstStyle/>
          <a:p>
            <a:pPr marL="0" indent="0">
              <a:buNone/>
            </a:pPr>
            <a:r>
              <a:rPr lang="en-US" dirty="0"/>
              <a:t>1. Based on custom</a:t>
            </a:r>
          </a:p>
          <a:p>
            <a:pPr marL="0" indent="0">
              <a:buNone/>
            </a:pPr>
            <a:r>
              <a:rPr lang="en-US" dirty="0"/>
              <a:t>2. Meeting and culture to decide laws</a:t>
            </a:r>
          </a:p>
          <a:p>
            <a:pPr marL="0" indent="0">
              <a:buNone/>
            </a:pPr>
            <a:r>
              <a:rPr lang="en-US" dirty="0"/>
              <a:t>3. Seeking widespread standardization</a:t>
            </a:r>
          </a:p>
        </p:txBody>
      </p:sp>
    </p:spTree>
    <p:extLst>
      <p:ext uri="{BB962C8B-B14F-4D97-AF65-F5344CB8AC3E}">
        <p14:creationId xmlns:p14="http://schemas.microsoft.com/office/powerpoint/2010/main" val="3872136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655</Words>
  <Application>Microsoft Macintosh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Development of the Legal System</vt:lpstr>
      <vt:lpstr>History</vt:lpstr>
      <vt:lpstr>Mosaic Law &amp; Justinian Code </vt:lpstr>
      <vt:lpstr>Indigenous Law Pre - Europeans</vt:lpstr>
      <vt:lpstr>Medieval Legal History</vt:lpstr>
      <vt:lpstr>Ancient Chinese Law</vt:lpstr>
      <vt:lpstr>Magna Carta (1215) </vt:lpstr>
      <vt:lpstr>Napoleonic Code (1804)</vt:lpstr>
      <vt:lpstr>Evolution of Law Across Cultures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the Legal System</dc:title>
  <dc:creator>Gord Gord</dc:creator>
  <cp:lastModifiedBy>Gord Gord</cp:lastModifiedBy>
  <cp:revision>4</cp:revision>
  <dcterms:created xsi:type="dcterms:W3CDTF">2022-01-07T13:20:58Z</dcterms:created>
  <dcterms:modified xsi:type="dcterms:W3CDTF">2022-01-07T14:43:29Z</dcterms:modified>
</cp:coreProperties>
</file>