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7" r:id="rId4"/>
    <p:sldId id="259" r:id="rId5"/>
    <p:sldId id="260" r:id="rId6"/>
    <p:sldId id="261" r:id="rId7"/>
    <p:sldId id="262" r:id="rId8"/>
    <p:sldId id="266" r:id="rId9"/>
    <p:sldId id="263"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snapToObjects="1">
      <p:cViewPr varScale="1">
        <p:scale>
          <a:sx n="102" d="100"/>
          <a:sy n="102" d="100"/>
        </p:scale>
        <p:origin x="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042A22-C4D4-4559-8732-8F9977D91F23}"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0AF992D-2ED3-4F10-8507-FAA1B78B6E74}">
      <dgm:prSet custT="1"/>
      <dgm:spPr/>
      <dgm:t>
        <a:bodyPr/>
        <a:lstStyle/>
        <a:p>
          <a:r>
            <a:rPr lang="en-CA" sz="2800" b="1" dirty="0"/>
            <a:t>2</a:t>
          </a:r>
          <a:r>
            <a:rPr lang="en-CA" sz="2800" dirty="0"/>
            <a:t> Everyone has the following fundamental freedoms:</a:t>
          </a:r>
        </a:p>
        <a:p>
          <a:endParaRPr lang="en-US" sz="2800" dirty="0"/>
        </a:p>
      </dgm:t>
    </dgm:pt>
    <dgm:pt modelId="{3EED8A61-4A5B-48FF-8E9B-04D73C885C39}" type="parTrans" cxnId="{ABBDD9E3-C589-4A0F-8F72-D75DEEF070B0}">
      <dgm:prSet/>
      <dgm:spPr/>
      <dgm:t>
        <a:bodyPr/>
        <a:lstStyle/>
        <a:p>
          <a:endParaRPr lang="en-US"/>
        </a:p>
      </dgm:t>
    </dgm:pt>
    <dgm:pt modelId="{317CA966-58E4-4903-B7BF-42B67D24D140}" type="sibTrans" cxnId="{ABBDD9E3-C589-4A0F-8F72-D75DEEF070B0}">
      <dgm:prSet/>
      <dgm:spPr/>
      <dgm:t>
        <a:bodyPr/>
        <a:lstStyle/>
        <a:p>
          <a:endParaRPr lang="en-US"/>
        </a:p>
      </dgm:t>
    </dgm:pt>
    <dgm:pt modelId="{1C3B8D92-4C3F-4B7E-871C-A5628235B299}">
      <dgm:prSet custT="1"/>
      <dgm:spPr/>
      <dgm:t>
        <a:bodyPr/>
        <a:lstStyle/>
        <a:p>
          <a:r>
            <a:rPr lang="en-CA" sz="2400" b="1" dirty="0"/>
            <a:t>(a)</a:t>
          </a:r>
          <a:r>
            <a:rPr lang="en-CA" sz="2400" dirty="0"/>
            <a:t> freedom of conscience and religion;</a:t>
          </a:r>
          <a:endParaRPr lang="en-US" sz="2400" dirty="0"/>
        </a:p>
      </dgm:t>
    </dgm:pt>
    <dgm:pt modelId="{6A6F438B-7CEE-4099-8BE6-4D5C065423FD}" type="parTrans" cxnId="{89E49F62-3715-41F9-9C21-2CEA654B4545}">
      <dgm:prSet/>
      <dgm:spPr/>
      <dgm:t>
        <a:bodyPr/>
        <a:lstStyle/>
        <a:p>
          <a:endParaRPr lang="en-US"/>
        </a:p>
      </dgm:t>
    </dgm:pt>
    <dgm:pt modelId="{51C42AA0-5EF8-4EFD-A238-58633FFB88A2}" type="sibTrans" cxnId="{89E49F62-3715-41F9-9C21-2CEA654B4545}">
      <dgm:prSet/>
      <dgm:spPr/>
      <dgm:t>
        <a:bodyPr/>
        <a:lstStyle/>
        <a:p>
          <a:endParaRPr lang="en-US"/>
        </a:p>
      </dgm:t>
    </dgm:pt>
    <dgm:pt modelId="{E9ACF0E4-77C3-41DC-B502-94DEDE0F518A}">
      <dgm:prSet custT="1"/>
      <dgm:spPr/>
      <dgm:t>
        <a:bodyPr/>
        <a:lstStyle/>
        <a:p>
          <a:r>
            <a:rPr lang="en-CA" sz="2400" b="1" dirty="0"/>
            <a:t>(b)</a:t>
          </a:r>
          <a:r>
            <a:rPr lang="en-CA" sz="2400" dirty="0"/>
            <a:t> freedom of thought, belief, opinion and expression, including freedom of the press and other media of communication;</a:t>
          </a:r>
          <a:endParaRPr lang="en-US" sz="2400" dirty="0"/>
        </a:p>
      </dgm:t>
    </dgm:pt>
    <dgm:pt modelId="{2CED8596-3FCD-4A81-B7FA-BDDBBA9C2B96}" type="parTrans" cxnId="{0ABB25A9-44E1-4A5D-9367-4D9C5ACD0D68}">
      <dgm:prSet/>
      <dgm:spPr/>
      <dgm:t>
        <a:bodyPr/>
        <a:lstStyle/>
        <a:p>
          <a:endParaRPr lang="en-US"/>
        </a:p>
      </dgm:t>
    </dgm:pt>
    <dgm:pt modelId="{88C89B3B-5336-4D4C-81E8-1C36660130C3}" type="sibTrans" cxnId="{0ABB25A9-44E1-4A5D-9367-4D9C5ACD0D68}">
      <dgm:prSet/>
      <dgm:spPr/>
      <dgm:t>
        <a:bodyPr/>
        <a:lstStyle/>
        <a:p>
          <a:endParaRPr lang="en-US"/>
        </a:p>
      </dgm:t>
    </dgm:pt>
    <dgm:pt modelId="{2543DE29-AA03-4480-8B45-27F92AA6BB0D}">
      <dgm:prSet custT="1"/>
      <dgm:spPr/>
      <dgm:t>
        <a:bodyPr/>
        <a:lstStyle/>
        <a:p>
          <a:r>
            <a:rPr lang="en-CA" sz="2400" b="1" dirty="0"/>
            <a:t>(c)</a:t>
          </a:r>
          <a:r>
            <a:rPr lang="en-CA" sz="2400" dirty="0"/>
            <a:t> freedom of peaceful assembly; and</a:t>
          </a:r>
          <a:endParaRPr lang="en-US" sz="2400" dirty="0"/>
        </a:p>
      </dgm:t>
    </dgm:pt>
    <dgm:pt modelId="{08B80031-50DB-4256-BBEE-04B2C335C5BF}" type="parTrans" cxnId="{FF551314-E2EE-4472-9502-F0611935C4EC}">
      <dgm:prSet/>
      <dgm:spPr/>
      <dgm:t>
        <a:bodyPr/>
        <a:lstStyle/>
        <a:p>
          <a:endParaRPr lang="en-US"/>
        </a:p>
      </dgm:t>
    </dgm:pt>
    <dgm:pt modelId="{0B0DAA65-5A13-4C13-80F1-28F72D051808}" type="sibTrans" cxnId="{FF551314-E2EE-4472-9502-F0611935C4EC}">
      <dgm:prSet/>
      <dgm:spPr/>
      <dgm:t>
        <a:bodyPr/>
        <a:lstStyle/>
        <a:p>
          <a:endParaRPr lang="en-US"/>
        </a:p>
      </dgm:t>
    </dgm:pt>
    <dgm:pt modelId="{0123D42C-5084-4033-AD01-E0288BED9D8A}">
      <dgm:prSet custT="1"/>
      <dgm:spPr/>
      <dgm:t>
        <a:bodyPr/>
        <a:lstStyle/>
        <a:p>
          <a:r>
            <a:rPr lang="en-CA" sz="2400" b="1" dirty="0"/>
            <a:t>(d)</a:t>
          </a:r>
          <a:r>
            <a:rPr lang="en-CA" sz="2400" dirty="0"/>
            <a:t> freedom of association.</a:t>
          </a:r>
          <a:endParaRPr lang="en-US" sz="2400" dirty="0"/>
        </a:p>
      </dgm:t>
    </dgm:pt>
    <dgm:pt modelId="{8C154305-5A64-49D2-BB2F-FE484DA973E7}" type="parTrans" cxnId="{D81F54EA-AB3B-48CC-BA7B-CA7C334D18BD}">
      <dgm:prSet/>
      <dgm:spPr/>
      <dgm:t>
        <a:bodyPr/>
        <a:lstStyle/>
        <a:p>
          <a:endParaRPr lang="en-US"/>
        </a:p>
      </dgm:t>
    </dgm:pt>
    <dgm:pt modelId="{273032AE-EC48-49A5-A2D2-2FB9DB8ACD24}" type="sibTrans" cxnId="{D81F54EA-AB3B-48CC-BA7B-CA7C334D18BD}">
      <dgm:prSet/>
      <dgm:spPr/>
      <dgm:t>
        <a:bodyPr/>
        <a:lstStyle/>
        <a:p>
          <a:endParaRPr lang="en-US"/>
        </a:p>
      </dgm:t>
    </dgm:pt>
    <dgm:pt modelId="{6D29DD47-820D-8743-BE23-4406D2C623DA}" type="pres">
      <dgm:prSet presAssocID="{77042A22-C4D4-4559-8732-8F9977D91F23}" presName="vert0" presStyleCnt="0">
        <dgm:presLayoutVars>
          <dgm:dir/>
          <dgm:animOne val="branch"/>
          <dgm:animLvl val="lvl"/>
        </dgm:presLayoutVars>
      </dgm:prSet>
      <dgm:spPr/>
    </dgm:pt>
    <dgm:pt modelId="{DFB3A28F-18D3-604C-8E10-632933FAB0A8}" type="pres">
      <dgm:prSet presAssocID="{50AF992D-2ED3-4F10-8507-FAA1B78B6E74}" presName="thickLine" presStyleLbl="alignNode1" presStyleIdx="0" presStyleCnt="5"/>
      <dgm:spPr/>
    </dgm:pt>
    <dgm:pt modelId="{86387C8D-AB39-3240-BD8D-75252AE771AC}" type="pres">
      <dgm:prSet presAssocID="{50AF992D-2ED3-4F10-8507-FAA1B78B6E74}" presName="horz1" presStyleCnt="0"/>
      <dgm:spPr/>
    </dgm:pt>
    <dgm:pt modelId="{F12F7A12-ECBC-024B-B7D7-24802742B1B2}" type="pres">
      <dgm:prSet presAssocID="{50AF992D-2ED3-4F10-8507-FAA1B78B6E74}" presName="tx1" presStyleLbl="revTx" presStyleIdx="0" presStyleCnt="5" custScaleY="106180"/>
      <dgm:spPr/>
    </dgm:pt>
    <dgm:pt modelId="{C483DF97-E5D9-6241-9FCE-EE9452B93261}" type="pres">
      <dgm:prSet presAssocID="{50AF992D-2ED3-4F10-8507-FAA1B78B6E74}" presName="vert1" presStyleCnt="0"/>
      <dgm:spPr/>
    </dgm:pt>
    <dgm:pt modelId="{785D3338-FA19-9C4C-B481-937BD26755BC}" type="pres">
      <dgm:prSet presAssocID="{1C3B8D92-4C3F-4B7E-871C-A5628235B299}" presName="thickLine" presStyleLbl="alignNode1" presStyleIdx="1" presStyleCnt="5"/>
      <dgm:spPr/>
    </dgm:pt>
    <dgm:pt modelId="{C305F833-794E-EF41-8102-D281D34C1F48}" type="pres">
      <dgm:prSet presAssocID="{1C3B8D92-4C3F-4B7E-871C-A5628235B299}" presName="horz1" presStyleCnt="0"/>
      <dgm:spPr/>
    </dgm:pt>
    <dgm:pt modelId="{80A37025-E57D-1A4A-8422-3F0E01BE1C02}" type="pres">
      <dgm:prSet presAssocID="{1C3B8D92-4C3F-4B7E-871C-A5628235B299}" presName="tx1" presStyleLbl="revTx" presStyleIdx="1" presStyleCnt="5" custScaleY="41477"/>
      <dgm:spPr/>
    </dgm:pt>
    <dgm:pt modelId="{96F0800C-3DFE-434C-B821-C3ED112C56CA}" type="pres">
      <dgm:prSet presAssocID="{1C3B8D92-4C3F-4B7E-871C-A5628235B299}" presName="vert1" presStyleCnt="0"/>
      <dgm:spPr/>
    </dgm:pt>
    <dgm:pt modelId="{5C6FDDF6-B0C2-7C4F-AC2C-5A1B1D7BE969}" type="pres">
      <dgm:prSet presAssocID="{E9ACF0E4-77C3-41DC-B502-94DEDE0F518A}" presName="thickLine" presStyleLbl="alignNode1" presStyleIdx="2" presStyleCnt="5"/>
      <dgm:spPr/>
    </dgm:pt>
    <dgm:pt modelId="{0136B189-1D04-B247-A9A7-4F90A7FA7A36}" type="pres">
      <dgm:prSet presAssocID="{E9ACF0E4-77C3-41DC-B502-94DEDE0F518A}" presName="horz1" presStyleCnt="0"/>
      <dgm:spPr/>
    </dgm:pt>
    <dgm:pt modelId="{78A82FB8-931B-3545-AD77-B03CD5300DAD}" type="pres">
      <dgm:prSet presAssocID="{E9ACF0E4-77C3-41DC-B502-94DEDE0F518A}" presName="tx1" presStyleLbl="revTx" presStyleIdx="2" presStyleCnt="5"/>
      <dgm:spPr/>
    </dgm:pt>
    <dgm:pt modelId="{76456A00-F608-EE4B-AD1C-385B9E5FAE86}" type="pres">
      <dgm:prSet presAssocID="{E9ACF0E4-77C3-41DC-B502-94DEDE0F518A}" presName="vert1" presStyleCnt="0"/>
      <dgm:spPr/>
    </dgm:pt>
    <dgm:pt modelId="{1707FED3-7D6B-D84B-9EA3-F29CC3ABA83E}" type="pres">
      <dgm:prSet presAssocID="{2543DE29-AA03-4480-8B45-27F92AA6BB0D}" presName="thickLine" presStyleLbl="alignNode1" presStyleIdx="3" presStyleCnt="5"/>
      <dgm:spPr/>
    </dgm:pt>
    <dgm:pt modelId="{E03ADE8E-481A-6F42-9431-51BAD841F0C4}" type="pres">
      <dgm:prSet presAssocID="{2543DE29-AA03-4480-8B45-27F92AA6BB0D}" presName="horz1" presStyleCnt="0"/>
      <dgm:spPr/>
    </dgm:pt>
    <dgm:pt modelId="{38D6FDD4-3ACF-AC4E-A06C-8FD985D990C0}" type="pres">
      <dgm:prSet presAssocID="{2543DE29-AA03-4480-8B45-27F92AA6BB0D}" presName="tx1" presStyleLbl="revTx" presStyleIdx="3" presStyleCnt="5" custScaleY="50635"/>
      <dgm:spPr/>
    </dgm:pt>
    <dgm:pt modelId="{402A9A52-C34D-E048-AF9B-3786DFFEC5D9}" type="pres">
      <dgm:prSet presAssocID="{2543DE29-AA03-4480-8B45-27F92AA6BB0D}" presName="vert1" presStyleCnt="0"/>
      <dgm:spPr/>
    </dgm:pt>
    <dgm:pt modelId="{95E566DB-407E-2248-A6B6-28AB0D81E192}" type="pres">
      <dgm:prSet presAssocID="{0123D42C-5084-4033-AD01-E0288BED9D8A}" presName="thickLine" presStyleLbl="alignNode1" presStyleIdx="4" presStyleCnt="5"/>
      <dgm:spPr/>
    </dgm:pt>
    <dgm:pt modelId="{FB0E75A3-89EF-E34A-A933-2A3DFB69B168}" type="pres">
      <dgm:prSet presAssocID="{0123D42C-5084-4033-AD01-E0288BED9D8A}" presName="horz1" presStyleCnt="0"/>
      <dgm:spPr/>
    </dgm:pt>
    <dgm:pt modelId="{58467716-FCC5-D945-9627-49D1CA75C1A8}" type="pres">
      <dgm:prSet presAssocID="{0123D42C-5084-4033-AD01-E0288BED9D8A}" presName="tx1" presStyleLbl="revTx" presStyleIdx="4" presStyleCnt="5"/>
      <dgm:spPr/>
    </dgm:pt>
    <dgm:pt modelId="{338A58B5-B0D1-9546-A48D-DE315A936B0B}" type="pres">
      <dgm:prSet presAssocID="{0123D42C-5084-4033-AD01-E0288BED9D8A}" presName="vert1" presStyleCnt="0"/>
      <dgm:spPr/>
    </dgm:pt>
  </dgm:ptLst>
  <dgm:cxnLst>
    <dgm:cxn modelId="{FF551314-E2EE-4472-9502-F0611935C4EC}" srcId="{77042A22-C4D4-4559-8732-8F9977D91F23}" destId="{2543DE29-AA03-4480-8B45-27F92AA6BB0D}" srcOrd="3" destOrd="0" parTransId="{08B80031-50DB-4256-BBEE-04B2C335C5BF}" sibTransId="{0B0DAA65-5A13-4C13-80F1-28F72D051808}"/>
    <dgm:cxn modelId="{3E4FCD3D-84E6-8D4A-84BE-B6AD21D43D32}" type="presOf" srcId="{E9ACF0E4-77C3-41DC-B502-94DEDE0F518A}" destId="{78A82FB8-931B-3545-AD77-B03CD5300DAD}" srcOrd="0" destOrd="0" presId="urn:microsoft.com/office/officeart/2008/layout/LinedList"/>
    <dgm:cxn modelId="{3330BB49-A576-BF43-A6D3-DEA01E883E68}" type="presOf" srcId="{2543DE29-AA03-4480-8B45-27F92AA6BB0D}" destId="{38D6FDD4-3ACF-AC4E-A06C-8FD985D990C0}" srcOrd="0" destOrd="0" presId="urn:microsoft.com/office/officeart/2008/layout/LinedList"/>
    <dgm:cxn modelId="{3F60135E-6EC8-D146-BD3F-F67E3548EF50}" type="presOf" srcId="{77042A22-C4D4-4559-8732-8F9977D91F23}" destId="{6D29DD47-820D-8743-BE23-4406D2C623DA}" srcOrd="0" destOrd="0" presId="urn:microsoft.com/office/officeart/2008/layout/LinedList"/>
    <dgm:cxn modelId="{89E49F62-3715-41F9-9C21-2CEA654B4545}" srcId="{77042A22-C4D4-4559-8732-8F9977D91F23}" destId="{1C3B8D92-4C3F-4B7E-871C-A5628235B299}" srcOrd="1" destOrd="0" parTransId="{6A6F438B-7CEE-4099-8BE6-4D5C065423FD}" sibTransId="{51C42AA0-5EF8-4EFD-A238-58633FFB88A2}"/>
    <dgm:cxn modelId="{0ABB25A9-44E1-4A5D-9367-4D9C5ACD0D68}" srcId="{77042A22-C4D4-4559-8732-8F9977D91F23}" destId="{E9ACF0E4-77C3-41DC-B502-94DEDE0F518A}" srcOrd="2" destOrd="0" parTransId="{2CED8596-3FCD-4A81-B7FA-BDDBBA9C2B96}" sibTransId="{88C89B3B-5336-4D4C-81E8-1C36660130C3}"/>
    <dgm:cxn modelId="{813B06E2-76BB-2D4B-88C1-4CDBB3ABF325}" type="presOf" srcId="{50AF992D-2ED3-4F10-8507-FAA1B78B6E74}" destId="{F12F7A12-ECBC-024B-B7D7-24802742B1B2}" srcOrd="0" destOrd="0" presId="urn:microsoft.com/office/officeart/2008/layout/LinedList"/>
    <dgm:cxn modelId="{ABBDD9E3-C589-4A0F-8F72-D75DEEF070B0}" srcId="{77042A22-C4D4-4559-8732-8F9977D91F23}" destId="{50AF992D-2ED3-4F10-8507-FAA1B78B6E74}" srcOrd="0" destOrd="0" parTransId="{3EED8A61-4A5B-48FF-8E9B-04D73C885C39}" sibTransId="{317CA966-58E4-4903-B7BF-42B67D24D140}"/>
    <dgm:cxn modelId="{D81F54EA-AB3B-48CC-BA7B-CA7C334D18BD}" srcId="{77042A22-C4D4-4559-8732-8F9977D91F23}" destId="{0123D42C-5084-4033-AD01-E0288BED9D8A}" srcOrd="4" destOrd="0" parTransId="{8C154305-5A64-49D2-BB2F-FE484DA973E7}" sibTransId="{273032AE-EC48-49A5-A2D2-2FB9DB8ACD24}"/>
    <dgm:cxn modelId="{9176B2FB-41A6-1F4C-8D53-0E2B1EE76472}" type="presOf" srcId="{1C3B8D92-4C3F-4B7E-871C-A5628235B299}" destId="{80A37025-E57D-1A4A-8422-3F0E01BE1C02}" srcOrd="0" destOrd="0" presId="urn:microsoft.com/office/officeart/2008/layout/LinedList"/>
    <dgm:cxn modelId="{B3F53DFD-0845-AD41-9DB1-72993D42BED7}" type="presOf" srcId="{0123D42C-5084-4033-AD01-E0288BED9D8A}" destId="{58467716-FCC5-D945-9627-49D1CA75C1A8}" srcOrd="0" destOrd="0" presId="urn:microsoft.com/office/officeart/2008/layout/LinedList"/>
    <dgm:cxn modelId="{C4B47583-E075-9947-A64F-F5C8550B0863}" type="presParOf" srcId="{6D29DD47-820D-8743-BE23-4406D2C623DA}" destId="{DFB3A28F-18D3-604C-8E10-632933FAB0A8}" srcOrd="0" destOrd="0" presId="urn:microsoft.com/office/officeart/2008/layout/LinedList"/>
    <dgm:cxn modelId="{08E5A3A8-C57E-DD44-96B8-B6A1D95AC69D}" type="presParOf" srcId="{6D29DD47-820D-8743-BE23-4406D2C623DA}" destId="{86387C8D-AB39-3240-BD8D-75252AE771AC}" srcOrd="1" destOrd="0" presId="urn:microsoft.com/office/officeart/2008/layout/LinedList"/>
    <dgm:cxn modelId="{7DF8B933-56F5-5B45-A4E1-C73E698C87A5}" type="presParOf" srcId="{86387C8D-AB39-3240-BD8D-75252AE771AC}" destId="{F12F7A12-ECBC-024B-B7D7-24802742B1B2}" srcOrd="0" destOrd="0" presId="urn:microsoft.com/office/officeart/2008/layout/LinedList"/>
    <dgm:cxn modelId="{E275EED3-F562-2D49-BAA3-E85A89D16479}" type="presParOf" srcId="{86387C8D-AB39-3240-BD8D-75252AE771AC}" destId="{C483DF97-E5D9-6241-9FCE-EE9452B93261}" srcOrd="1" destOrd="0" presId="urn:microsoft.com/office/officeart/2008/layout/LinedList"/>
    <dgm:cxn modelId="{2C5AC00D-D4F4-D84B-8B88-E6902AA1233F}" type="presParOf" srcId="{6D29DD47-820D-8743-BE23-4406D2C623DA}" destId="{785D3338-FA19-9C4C-B481-937BD26755BC}" srcOrd="2" destOrd="0" presId="urn:microsoft.com/office/officeart/2008/layout/LinedList"/>
    <dgm:cxn modelId="{D82C43C9-7668-4F4C-8ECA-7E318B6C86FB}" type="presParOf" srcId="{6D29DD47-820D-8743-BE23-4406D2C623DA}" destId="{C305F833-794E-EF41-8102-D281D34C1F48}" srcOrd="3" destOrd="0" presId="urn:microsoft.com/office/officeart/2008/layout/LinedList"/>
    <dgm:cxn modelId="{2EF24D8D-623C-4048-ADE2-DD10FE387820}" type="presParOf" srcId="{C305F833-794E-EF41-8102-D281D34C1F48}" destId="{80A37025-E57D-1A4A-8422-3F0E01BE1C02}" srcOrd="0" destOrd="0" presId="urn:microsoft.com/office/officeart/2008/layout/LinedList"/>
    <dgm:cxn modelId="{6C7234AC-6FED-4341-9BC7-90BDA6C7B194}" type="presParOf" srcId="{C305F833-794E-EF41-8102-D281D34C1F48}" destId="{96F0800C-3DFE-434C-B821-C3ED112C56CA}" srcOrd="1" destOrd="0" presId="urn:microsoft.com/office/officeart/2008/layout/LinedList"/>
    <dgm:cxn modelId="{90DC2B61-7C37-774B-98A3-6206D92D4B0F}" type="presParOf" srcId="{6D29DD47-820D-8743-BE23-4406D2C623DA}" destId="{5C6FDDF6-B0C2-7C4F-AC2C-5A1B1D7BE969}" srcOrd="4" destOrd="0" presId="urn:microsoft.com/office/officeart/2008/layout/LinedList"/>
    <dgm:cxn modelId="{25EFAE77-CA1F-F24A-96B8-1D187EEDE42F}" type="presParOf" srcId="{6D29DD47-820D-8743-BE23-4406D2C623DA}" destId="{0136B189-1D04-B247-A9A7-4F90A7FA7A36}" srcOrd="5" destOrd="0" presId="urn:microsoft.com/office/officeart/2008/layout/LinedList"/>
    <dgm:cxn modelId="{FBD6A9C1-5D19-A84F-9088-5F7D081A3745}" type="presParOf" srcId="{0136B189-1D04-B247-A9A7-4F90A7FA7A36}" destId="{78A82FB8-931B-3545-AD77-B03CD5300DAD}" srcOrd="0" destOrd="0" presId="urn:microsoft.com/office/officeart/2008/layout/LinedList"/>
    <dgm:cxn modelId="{530B8433-E0C8-AB4E-87FC-FFCEC106A1E7}" type="presParOf" srcId="{0136B189-1D04-B247-A9A7-4F90A7FA7A36}" destId="{76456A00-F608-EE4B-AD1C-385B9E5FAE86}" srcOrd="1" destOrd="0" presId="urn:microsoft.com/office/officeart/2008/layout/LinedList"/>
    <dgm:cxn modelId="{142B8242-3351-5E4C-BE12-D99F85DBA1E6}" type="presParOf" srcId="{6D29DD47-820D-8743-BE23-4406D2C623DA}" destId="{1707FED3-7D6B-D84B-9EA3-F29CC3ABA83E}" srcOrd="6" destOrd="0" presId="urn:microsoft.com/office/officeart/2008/layout/LinedList"/>
    <dgm:cxn modelId="{E3C72521-398B-FE46-BD73-E2D7A7590A22}" type="presParOf" srcId="{6D29DD47-820D-8743-BE23-4406D2C623DA}" destId="{E03ADE8E-481A-6F42-9431-51BAD841F0C4}" srcOrd="7" destOrd="0" presId="urn:microsoft.com/office/officeart/2008/layout/LinedList"/>
    <dgm:cxn modelId="{FD26AA7D-EBE2-2646-B834-426EE8B97230}" type="presParOf" srcId="{E03ADE8E-481A-6F42-9431-51BAD841F0C4}" destId="{38D6FDD4-3ACF-AC4E-A06C-8FD985D990C0}" srcOrd="0" destOrd="0" presId="urn:microsoft.com/office/officeart/2008/layout/LinedList"/>
    <dgm:cxn modelId="{76DC3C57-8B9D-E142-9DAB-6BD12BCEA4C0}" type="presParOf" srcId="{E03ADE8E-481A-6F42-9431-51BAD841F0C4}" destId="{402A9A52-C34D-E048-AF9B-3786DFFEC5D9}" srcOrd="1" destOrd="0" presId="urn:microsoft.com/office/officeart/2008/layout/LinedList"/>
    <dgm:cxn modelId="{14EEE7DA-7F7D-A143-B895-3D92D97EFC81}" type="presParOf" srcId="{6D29DD47-820D-8743-BE23-4406D2C623DA}" destId="{95E566DB-407E-2248-A6B6-28AB0D81E192}" srcOrd="8" destOrd="0" presId="urn:microsoft.com/office/officeart/2008/layout/LinedList"/>
    <dgm:cxn modelId="{799BBBA4-DC23-434E-AA34-495AA323CB96}" type="presParOf" srcId="{6D29DD47-820D-8743-BE23-4406D2C623DA}" destId="{FB0E75A3-89EF-E34A-A933-2A3DFB69B168}" srcOrd="9" destOrd="0" presId="urn:microsoft.com/office/officeart/2008/layout/LinedList"/>
    <dgm:cxn modelId="{2D548800-35E3-A34B-8084-44C6E1D0AC90}" type="presParOf" srcId="{FB0E75A3-89EF-E34A-A933-2A3DFB69B168}" destId="{58467716-FCC5-D945-9627-49D1CA75C1A8}" srcOrd="0" destOrd="0" presId="urn:microsoft.com/office/officeart/2008/layout/LinedList"/>
    <dgm:cxn modelId="{EB72A3D0-6EBF-354A-A2F0-0AC2BFBB5148}" type="presParOf" srcId="{FB0E75A3-89EF-E34A-A933-2A3DFB69B168}" destId="{338A58B5-B0D1-9546-A48D-DE315A936B0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7E172B-4983-4A0E-9A42-9EA9F383CD3F}"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EF14B4D9-E984-4763-96A0-A2FAEAD7941A}">
      <dgm:prSet custT="1"/>
      <dgm:spPr/>
      <dgm:t>
        <a:bodyPr/>
        <a:lstStyle/>
        <a:p>
          <a:r>
            <a:rPr lang="en-CA" sz="2400" i="1" dirty="0"/>
            <a:t>The ban on “false, misleading or deceptive” promotion, as well as promotion “likely to create an erroneous impression about the characteristics, health effects or health hazard of the tobacco product or its emissions” </a:t>
          </a:r>
          <a:endParaRPr lang="en-US" sz="2400" dirty="0"/>
        </a:p>
      </dgm:t>
    </dgm:pt>
    <dgm:pt modelId="{F5008CAD-D52A-4C8B-BB6D-FD0288F02CC3}" type="parTrans" cxnId="{B9C0A590-A083-468E-8896-6850010DDAA7}">
      <dgm:prSet/>
      <dgm:spPr/>
      <dgm:t>
        <a:bodyPr/>
        <a:lstStyle/>
        <a:p>
          <a:endParaRPr lang="en-US"/>
        </a:p>
      </dgm:t>
    </dgm:pt>
    <dgm:pt modelId="{BE3798A8-085E-4130-91C4-9FB54C7602FC}" type="sibTrans" cxnId="{B9C0A590-A083-468E-8896-6850010DDAA7}">
      <dgm:prSet/>
      <dgm:spPr/>
      <dgm:t>
        <a:bodyPr/>
        <a:lstStyle/>
        <a:p>
          <a:endParaRPr lang="en-US"/>
        </a:p>
      </dgm:t>
    </dgm:pt>
    <dgm:pt modelId="{E6274CF5-84C7-4ABF-9CED-081F9A458430}">
      <dgm:prSet custT="1"/>
      <dgm:spPr/>
      <dgm:t>
        <a:bodyPr/>
        <a:lstStyle/>
        <a:p>
          <a:r>
            <a:rPr lang="en-CA" sz="2000" i="1" dirty="0"/>
            <a:t>Further, according to s. 22(2-4), both advertising appealing to young persons and “lifestyle advertising”, whereby a link between a tobacco product and a way of life (</a:t>
          </a:r>
          <a:r>
            <a:rPr lang="en-CA" sz="2000" i="1" dirty="0" err="1"/>
            <a:t>ie</a:t>
          </a:r>
          <a:r>
            <a:rPr lang="en-CA" sz="2000" i="1" dirty="0"/>
            <a:t>. glamour, recreation, excitement, vitality, risk, or daring) is constructed in a promotional material, are prohibited.</a:t>
          </a:r>
          <a:endParaRPr lang="en-US" sz="2000" dirty="0"/>
        </a:p>
      </dgm:t>
    </dgm:pt>
    <dgm:pt modelId="{81AC42C7-88DC-4C84-8D03-676A8A9D12CF}" type="parTrans" cxnId="{69FB513B-E0C2-4A01-ADEC-B0825E98160E}">
      <dgm:prSet/>
      <dgm:spPr/>
      <dgm:t>
        <a:bodyPr/>
        <a:lstStyle/>
        <a:p>
          <a:endParaRPr lang="en-US"/>
        </a:p>
      </dgm:t>
    </dgm:pt>
    <dgm:pt modelId="{62A20E1A-432B-40B1-AB49-B4229CBF6D38}" type="sibTrans" cxnId="{69FB513B-E0C2-4A01-ADEC-B0825E98160E}">
      <dgm:prSet/>
      <dgm:spPr/>
      <dgm:t>
        <a:bodyPr/>
        <a:lstStyle/>
        <a:p>
          <a:endParaRPr lang="en-US"/>
        </a:p>
      </dgm:t>
    </dgm:pt>
    <dgm:pt modelId="{6F29F9CE-9D46-F344-9C92-00A45F753CE0}" type="pres">
      <dgm:prSet presAssocID="{F07E172B-4983-4A0E-9A42-9EA9F383CD3F}" presName="linear" presStyleCnt="0">
        <dgm:presLayoutVars>
          <dgm:animLvl val="lvl"/>
          <dgm:resizeHandles val="exact"/>
        </dgm:presLayoutVars>
      </dgm:prSet>
      <dgm:spPr/>
    </dgm:pt>
    <dgm:pt modelId="{3D4862EE-F3FA-4444-AA4B-EB3786757CCB}" type="pres">
      <dgm:prSet presAssocID="{EF14B4D9-E984-4763-96A0-A2FAEAD7941A}" presName="parentText" presStyleLbl="node1" presStyleIdx="0" presStyleCnt="2">
        <dgm:presLayoutVars>
          <dgm:chMax val="0"/>
          <dgm:bulletEnabled val="1"/>
        </dgm:presLayoutVars>
      </dgm:prSet>
      <dgm:spPr/>
    </dgm:pt>
    <dgm:pt modelId="{76280D2D-8572-F740-B9B4-75EAE7509DFB}" type="pres">
      <dgm:prSet presAssocID="{BE3798A8-085E-4130-91C4-9FB54C7602FC}" presName="spacer" presStyleCnt="0"/>
      <dgm:spPr/>
    </dgm:pt>
    <dgm:pt modelId="{9791D7D4-641D-BC43-A813-8692E8F9FE2B}" type="pres">
      <dgm:prSet presAssocID="{E6274CF5-84C7-4ABF-9CED-081F9A458430}" presName="parentText" presStyleLbl="node1" presStyleIdx="1" presStyleCnt="2">
        <dgm:presLayoutVars>
          <dgm:chMax val="0"/>
          <dgm:bulletEnabled val="1"/>
        </dgm:presLayoutVars>
      </dgm:prSet>
      <dgm:spPr/>
    </dgm:pt>
  </dgm:ptLst>
  <dgm:cxnLst>
    <dgm:cxn modelId="{69FB513B-E0C2-4A01-ADEC-B0825E98160E}" srcId="{F07E172B-4983-4A0E-9A42-9EA9F383CD3F}" destId="{E6274CF5-84C7-4ABF-9CED-081F9A458430}" srcOrd="1" destOrd="0" parTransId="{81AC42C7-88DC-4C84-8D03-676A8A9D12CF}" sibTransId="{62A20E1A-432B-40B1-AB49-B4229CBF6D38}"/>
    <dgm:cxn modelId="{B788A14F-1071-4444-AFB4-6265D767E89B}" type="presOf" srcId="{F07E172B-4983-4A0E-9A42-9EA9F383CD3F}" destId="{6F29F9CE-9D46-F344-9C92-00A45F753CE0}" srcOrd="0" destOrd="0" presId="urn:microsoft.com/office/officeart/2005/8/layout/vList2"/>
    <dgm:cxn modelId="{CD905E64-13F8-6543-8295-422E5AAE6248}" type="presOf" srcId="{EF14B4D9-E984-4763-96A0-A2FAEAD7941A}" destId="{3D4862EE-F3FA-4444-AA4B-EB3786757CCB}" srcOrd="0" destOrd="0" presId="urn:microsoft.com/office/officeart/2005/8/layout/vList2"/>
    <dgm:cxn modelId="{B9C0A590-A083-468E-8896-6850010DDAA7}" srcId="{F07E172B-4983-4A0E-9A42-9EA9F383CD3F}" destId="{EF14B4D9-E984-4763-96A0-A2FAEAD7941A}" srcOrd="0" destOrd="0" parTransId="{F5008CAD-D52A-4C8B-BB6D-FD0288F02CC3}" sibTransId="{BE3798A8-085E-4130-91C4-9FB54C7602FC}"/>
    <dgm:cxn modelId="{402D25C7-AC73-3941-A295-1FD4C07FAE79}" type="presOf" srcId="{E6274CF5-84C7-4ABF-9CED-081F9A458430}" destId="{9791D7D4-641D-BC43-A813-8692E8F9FE2B}" srcOrd="0" destOrd="0" presId="urn:microsoft.com/office/officeart/2005/8/layout/vList2"/>
    <dgm:cxn modelId="{F4E659BD-6EA3-C745-B3D2-CA9B8749FD61}" type="presParOf" srcId="{6F29F9CE-9D46-F344-9C92-00A45F753CE0}" destId="{3D4862EE-F3FA-4444-AA4B-EB3786757CCB}" srcOrd="0" destOrd="0" presId="urn:microsoft.com/office/officeart/2005/8/layout/vList2"/>
    <dgm:cxn modelId="{67A9B869-689F-4D45-89A1-130440E64630}" type="presParOf" srcId="{6F29F9CE-9D46-F344-9C92-00A45F753CE0}" destId="{76280D2D-8572-F740-B9B4-75EAE7509DFB}" srcOrd="1" destOrd="0" presId="urn:microsoft.com/office/officeart/2005/8/layout/vList2"/>
    <dgm:cxn modelId="{C7DFCC42-0B7F-3847-A264-7F6DA5BF8383}" type="presParOf" srcId="{6F29F9CE-9D46-F344-9C92-00A45F753CE0}" destId="{9791D7D4-641D-BC43-A813-8692E8F9FE2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3A28F-18D3-604C-8E10-632933FAB0A8}">
      <dsp:nvSpPr>
        <dsp:cNvPr id="0" name=""/>
        <dsp:cNvSpPr/>
      </dsp:nvSpPr>
      <dsp:spPr>
        <a:xfrm>
          <a:off x="0" y="836"/>
          <a:ext cx="698439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7A12-ECBC-024B-B7D7-24802742B1B2}">
      <dsp:nvSpPr>
        <dsp:cNvPr id="0" name=""/>
        <dsp:cNvSpPr/>
      </dsp:nvSpPr>
      <dsp:spPr>
        <a:xfrm>
          <a:off x="0" y="836"/>
          <a:ext cx="6977578" cy="1171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CA" sz="2800" b="1" kern="1200" dirty="0"/>
            <a:t>2</a:t>
          </a:r>
          <a:r>
            <a:rPr lang="en-CA" sz="2800" kern="1200" dirty="0"/>
            <a:t> Everyone has the following fundamental freedoms:</a:t>
          </a:r>
        </a:p>
        <a:p>
          <a:pPr marL="0" lvl="0" indent="0" algn="l" defTabSz="1244600">
            <a:lnSpc>
              <a:spcPct val="90000"/>
            </a:lnSpc>
            <a:spcBef>
              <a:spcPct val="0"/>
            </a:spcBef>
            <a:spcAft>
              <a:spcPct val="35000"/>
            </a:spcAft>
            <a:buNone/>
          </a:pPr>
          <a:endParaRPr lang="en-US" sz="2800" kern="1200" dirty="0"/>
        </a:p>
      </dsp:txBody>
      <dsp:txXfrm>
        <a:off x="0" y="836"/>
        <a:ext cx="6977578" cy="1171645"/>
      </dsp:txXfrm>
    </dsp:sp>
    <dsp:sp modelId="{785D3338-FA19-9C4C-B481-937BD26755BC}">
      <dsp:nvSpPr>
        <dsp:cNvPr id="0" name=""/>
        <dsp:cNvSpPr/>
      </dsp:nvSpPr>
      <dsp:spPr>
        <a:xfrm>
          <a:off x="0" y="1172482"/>
          <a:ext cx="6984399" cy="0"/>
        </a:xfrm>
        <a:prstGeom prst="line">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A37025-E57D-1A4A-8422-3F0E01BE1C02}">
      <dsp:nvSpPr>
        <dsp:cNvPr id="0" name=""/>
        <dsp:cNvSpPr/>
      </dsp:nvSpPr>
      <dsp:spPr>
        <a:xfrm>
          <a:off x="0" y="1172482"/>
          <a:ext cx="6984399" cy="45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t>(a)</a:t>
          </a:r>
          <a:r>
            <a:rPr lang="en-CA" sz="2400" kern="1200" dirty="0"/>
            <a:t> freedom of conscience and religion;</a:t>
          </a:r>
          <a:endParaRPr lang="en-US" sz="2400" kern="1200" dirty="0"/>
        </a:p>
      </dsp:txBody>
      <dsp:txXfrm>
        <a:off x="0" y="1172482"/>
        <a:ext cx="6984399" cy="457679"/>
      </dsp:txXfrm>
    </dsp:sp>
    <dsp:sp modelId="{5C6FDDF6-B0C2-7C4F-AC2C-5A1B1D7BE969}">
      <dsp:nvSpPr>
        <dsp:cNvPr id="0" name=""/>
        <dsp:cNvSpPr/>
      </dsp:nvSpPr>
      <dsp:spPr>
        <a:xfrm>
          <a:off x="0" y="1630161"/>
          <a:ext cx="6984399" cy="0"/>
        </a:xfrm>
        <a:prstGeom prst="line">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A82FB8-931B-3545-AD77-B03CD5300DAD}">
      <dsp:nvSpPr>
        <dsp:cNvPr id="0" name=""/>
        <dsp:cNvSpPr/>
      </dsp:nvSpPr>
      <dsp:spPr>
        <a:xfrm>
          <a:off x="0" y="1630161"/>
          <a:ext cx="6984399" cy="110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t>(b)</a:t>
          </a:r>
          <a:r>
            <a:rPr lang="en-CA" sz="2400" kern="1200" dirty="0"/>
            <a:t> freedom of thought, belief, opinion and expression, including freedom of the press and other media of communication;</a:t>
          </a:r>
          <a:endParaRPr lang="en-US" sz="2400" kern="1200" dirty="0"/>
        </a:p>
      </dsp:txBody>
      <dsp:txXfrm>
        <a:off x="0" y="1630161"/>
        <a:ext cx="6984399" cy="1103452"/>
      </dsp:txXfrm>
    </dsp:sp>
    <dsp:sp modelId="{1707FED3-7D6B-D84B-9EA3-F29CC3ABA83E}">
      <dsp:nvSpPr>
        <dsp:cNvPr id="0" name=""/>
        <dsp:cNvSpPr/>
      </dsp:nvSpPr>
      <dsp:spPr>
        <a:xfrm>
          <a:off x="0" y="2733613"/>
          <a:ext cx="6984399" cy="0"/>
        </a:xfrm>
        <a:prstGeom prst="line">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D6FDD4-3ACF-AC4E-A06C-8FD985D990C0}">
      <dsp:nvSpPr>
        <dsp:cNvPr id="0" name=""/>
        <dsp:cNvSpPr/>
      </dsp:nvSpPr>
      <dsp:spPr>
        <a:xfrm>
          <a:off x="0" y="2733613"/>
          <a:ext cx="6984399" cy="558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t>(c)</a:t>
          </a:r>
          <a:r>
            <a:rPr lang="en-CA" sz="2400" kern="1200" dirty="0"/>
            <a:t> freedom of peaceful assembly; and</a:t>
          </a:r>
          <a:endParaRPr lang="en-US" sz="2400" kern="1200" dirty="0"/>
        </a:p>
      </dsp:txBody>
      <dsp:txXfrm>
        <a:off x="0" y="2733613"/>
        <a:ext cx="6984399" cy="558733"/>
      </dsp:txXfrm>
    </dsp:sp>
    <dsp:sp modelId="{95E566DB-407E-2248-A6B6-28AB0D81E192}">
      <dsp:nvSpPr>
        <dsp:cNvPr id="0" name=""/>
        <dsp:cNvSpPr/>
      </dsp:nvSpPr>
      <dsp:spPr>
        <a:xfrm>
          <a:off x="0" y="3292347"/>
          <a:ext cx="6984399" cy="0"/>
        </a:xfrm>
        <a:prstGeom prst="line">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67716-FCC5-D945-9627-49D1CA75C1A8}">
      <dsp:nvSpPr>
        <dsp:cNvPr id="0" name=""/>
        <dsp:cNvSpPr/>
      </dsp:nvSpPr>
      <dsp:spPr>
        <a:xfrm>
          <a:off x="0" y="3292347"/>
          <a:ext cx="6984399" cy="11034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CA" sz="2400" b="1" kern="1200" dirty="0"/>
            <a:t>(d)</a:t>
          </a:r>
          <a:r>
            <a:rPr lang="en-CA" sz="2400" kern="1200" dirty="0"/>
            <a:t> freedom of association.</a:t>
          </a:r>
          <a:endParaRPr lang="en-US" sz="2400" kern="1200" dirty="0"/>
        </a:p>
      </dsp:txBody>
      <dsp:txXfrm>
        <a:off x="0" y="3292347"/>
        <a:ext cx="6984399" cy="110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862EE-F3FA-4444-AA4B-EB3786757CCB}">
      <dsp:nvSpPr>
        <dsp:cNvPr id="0" name=""/>
        <dsp:cNvSpPr/>
      </dsp:nvSpPr>
      <dsp:spPr>
        <a:xfrm>
          <a:off x="0" y="884"/>
          <a:ext cx="5115491" cy="24658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CA" sz="2400" i="1" kern="1200" dirty="0"/>
            <a:t>The ban on “false, misleading or deceptive” promotion, as well as promotion “likely to create an erroneous impression about the characteristics, health effects or health hazard of the tobacco product or its emissions” </a:t>
          </a:r>
          <a:endParaRPr lang="en-US" sz="2400" kern="1200" dirty="0"/>
        </a:p>
      </dsp:txBody>
      <dsp:txXfrm>
        <a:off x="120374" y="121258"/>
        <a:ext cx="4874743" cy="2225118"/>
      </dsp:txXfrm>
    </dsp:sp>
    <dsp:sp modelId="{9791D7D4-641D-BC43-A813-8692E8F9FE2B}">
      <dsp:nvSpPr>
        <dsp:cNvPr id="0" name=""/>
        <dsp:cNvSpPr/>
      </dsp:nvSpPr>
      <dsp:spPr>
        <a:xfrm>
          <a:off x="0" y="2481066"/>
          <a:ext cx="5115491" cy="24658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CA" sz="2000" i="1" kern="1200" dirty="0"/>
            <a:t>Further, according to s. 22(2-4), both advertising appealing to young persons and “lifestyle advertising”, whereby a link between a tobacco product and a way of life (</a:t>
          </a:r>
          <a:r>
            <a:rPr lang="en-CA" sz="2000" i="1" kern="1200" dirty="0" err="1"/>
            <a:t>ie</a:t>
          </a:r>
          <a:r>
            <a:rPr lang="en-CA" sz="2000" i="1" kern="1200" dirty="0"/>
            <a:t>. glamour, recreation, excitement, vitality, risk, or daring) is constructed in a promotional material, are prohibited.</a:t>
          </a:r>
          <a:endParaRPr lang="en-US" sz="2000" kern="1200" dirty="0"/>
        </a:p>
      </dsp:txBody>
      <dsp:txXfrm>
        <a:off x="120374" y="2601440"/>
        <a:ext cx="4874743" cy="222511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5B2A-B8A7-6048-942E-6684349EED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CD6DFE-B914-1D47-A0C9-1582C18E4A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828876-4838-8E40-B0FD-954FFFE8666F}"/>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5" name="Footer Placeholder 4">
            <a:extLst>
              <a:ext uri="{FF2B5EF4-FFF2-40B4-BE49-F238E27FC236}">
                <a16:creationId xmlns:a16="http://schemas.microsoft.com/office/drawing/2014/main" id="{81E44330-D20C-3044-9893-8A2077054D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A0485-FF0D-674B-85C3-82E6EEEF9CFD}"/>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217617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4A1E-5FBB-9442-9504-BAD8FF0A91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F47B0E-6FFA-0C46-B138-575CBDFED2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75E40-B3C4-7A45-BA85-774AE0DD1C20}"/>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5" name="Footer Placeholder 4">
            <a:extLst>
              <a:ext uri="{FF2B5EF4-FFF2-40B4-BE49-F238E27FC236}">
                <a16:creationId xmlns:a16="http://schemas.microsoft.com/office/drawing/2014/main" id="{EE50E0DB-0803-4946-96A7-6C2A6B6BB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3A0DD-191F-AE4D-845C-F22F9F279E94}"/>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331318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49EA1D-F23D-2448-9CCD-8290267F01A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D5B5A5-536B-F24C-91D0-0E44BBE83A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AA344D-17AF-D04E-B454-38E57045E051}"/>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5" name="Footer Placeholder 4">
            <a:extLst>
              <a:ext uri="{FF2B5EF4-FFF2-40B4-BE49-F238E27FC236}">
                <a16:creationId xmlns:a16="http://schemas.microsoft.com/office/drawing/2014/main" id="{0917303C-2509-FE4A-91DF-B71A570B4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AA0D7-E839-E642-A212-44C47EFE67CF}"/>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64447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2D15-286D-BF44-A2CB-79FA753D32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A39C94-3FCC-F14C-BA3F-B81F2469DD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A231B-6ED5-FC48-9919-5DF4EE1B926C}"/>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5" name="Footer Placeholder 4">
            <a:extLst>
              <a:ext uri="{FF2B5EF4-FFF2-40B4-BE49-F238E27FC236}">
                <a16:creationId xmlns:a16="http://schemas.microsoft.com/office/drawing/2014/main" id="{8A2A46CE-609E-F940-A0D2-7CDCBB9A2D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9BD43-68F4-DE49-A28F-50A60808ACDC}"/>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1199748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94A9-EB66-1841-BD6D-12765220CD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A832F1-7B01-D242-9966-13BF4A43A3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612EFA-6B6C-EB44-9D1D-B3F79CB05E99}"/>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5" name="Footer Placeholder 4">
            <a:extLst>
              <a:ext uri="{FF2B5EF4-FFF2-40B4-BE49-F238E27FC236}">
                <a16:creationId xmlns:a16="http://schemas.microsoft.com/office/drawing/2014/main" id="{68A03153-89BA-2A4D-9857-474D77EE9A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A9036F-98AA-4549-9526-D64752C3E2CB}"/>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949706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7410-0CDE-B54E-94D2-6A5CD34E20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3790CA-7B54-BA46-9B32-57DF3F8EFA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AB34BE-DCE6-4F4E-8115-CFBE586866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45E0B0-0917-9F47-AD4B-881648C8EBD9}"/>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6" name="Footer Placeholder 5">
            <a:extLst>
              <a:ext uri="{FF2B5EF4-FFF2-40B4-BE49-F238E27FC236}">
                <a16:creationId xmlns:a16="http://schemas.microsoft.com/office/drawing/2014/main" id="{3609CDC3-8F86-6943-8EAF-6FED58842C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A0AE1B-40CD-574B-9761-69743F62BE42}"/>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3945017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90CE9-123A-B141-944F-C73CBD6202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369CF5-204F-C74D-9D47-95D846E2CD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A44807-00E2-2B44-9F14-5134CFC967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D46D42B-4BD1-F149-82C5-FECEAD8E33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E827D4-F95A-CD47-B076-96AE94F0D1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F3C4A9-DCE9-5648-B50B-B9BC834B9B17}"/>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8" name="Footer Placeholder 7">
            <a:extLst>
              <a:ext uri="{FF2B5EF4-FFF2-40B4-BE49-F238E27FC236}">
                <a16:creationId xmlns:a16="http://schemas.microsoft.com/office/drawing/2014/main" id="{C9630DDE-1649-D440-A6AF-707C333411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54B9A9-D6EA-3C4E-8C0F-68EC93364CDB}"/>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2174839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19747-C5EB-BE42-A785-2F6BA7CE0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92066-5204-6E4D-BFDC-45ECFD5D7BE6}"/>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4" name="Footer Placeholder 3">
            <a:extLst>
              <a:ext uri="{FF2B5EF4-FFF2-40B4-BE49-F238E27FC236}">
                <a16:creationId xmlns:a16="http://schemas.microsoft.com/office/drawing/2014/main" id="{BA88CB4E-C0EF-7540-AFB5-A6D67E9941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C1D08F-0B46-AB49-833C-80587E9FF4BE}"/>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1531114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1DA5C7-ECDB-C740-8F5C-646F73BC5066}"/>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3" name="Footer Placeholder 2">
            <a:extLst>
              <a:ext uri="{FF2B5EF4-FFF2-40B4-BE49-F238E27FC236}">
                <a16:creationId xmlns:a16="http://schemas.microsoft.com/office/drawing/2014/main" id="{7BE9280D-FF1D-574A-B152-1349D16FA68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62BB4D-1088-464F-84D6-C53D00938452}"/>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1496869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2BAB1-E20D-654D-AC8A-4D80F48F0C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9E97E-892E-834B-99C4-4A0B332CD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08084E-C309-B348-A52A-988FB81781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9D0F1-0658-8848-AB57-A76E727C9D2A}"/>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6" name="Footer Placeholder 5">
            <a:extLst>
              <a:ext uri="{FF2B5EF4-FFF2-40B4-BE49-F238E27FC236}">
                <a16:creationId xmlns:a16="http://schemas.microsoft.com/office/drawing/2014/main" id="{3D17E1B6-5179-D348-99E5-347DABA3D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22B85-F6A7-204F-919B-52F743F48F07}"/>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4142469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D427-5B12-9F41-95A0-04AFD57BA2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DB71C3-E0B7-9D48-88BA-5533531FB5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033834-8D44-4A43-82DC-02A6748EEB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94FE07-665B-A347-92BB-D783DFA82DCF}"/>
              </a:ext>
            </a:extLst>
          </p:cNvPr>
          <p:cNvSpPr>
            <a:spLocks noGrp="1"/>
          </p:cNvSpPr>
          <p:nvPr>
            <p:ph type="dt" sz="half" idx="10"/>
          </p:nvPr>
        </p:nvSpPr>
        <p:spPr/>
        <p:txBody>
          <a:bodyPr/>
          <a:lstStyle/>
          <a:p>
            <a:fld id="{567D12A9-B846-8D44-9ED0-607324D54221}" type="datetimeFigureOut">
              <a:rPr lang="en-US" smtClean="0"/>
              <a:t>1/14/22</a:t>
            </a:fld>
            <a:endParaRPr lang="en-US"/>
          </a:p>
        </p:txBody>
      </p:sp>
      <p:sp>
        <p:nvSpPr>
          <p:cNvPr id="6" name="Footer Placeholder 5">
            <a:extLst>
              <a:ext uri="{FF2B5EF4-FFF2-40B4-BE49-F238E27FC236}">
                <a16:creationId xmlns:a16="http://schemas.microsoft.com/office/drawing/2014/main" id="{04177C68-9204-EA4B-A8F5-89244A119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BF3A3E-2C06-A842-B490-9A476EF5E9A2}"/>
              </a:ext>
            </a:extLst>
          </p:cNvPr>
          <p:cNvSpPr>
            <a:spLocks noGrp="1"/>
          </p:cNvSpPr>
          <p:nvPr>
            <p:ph type="sldNum" sz="quarter" idx="12"/>
          </p:nvPr>
        </p:nvSpPr>
        <p:spPr/>
        <p:txBody>
          <a:bodyPr/>
          <a:lstStyle/>
          <a:p>
            <a:fld id="{F6CC0A44-D4F9-0A4B-9CD9-2409B38E0AF1}" type="slidenum">
              <a:rPr lang="en-US" smtClean="0"/>
              <a:t>‹#›</a:t>
            </a:fld>
            <a:endParaRPr lang="en-US"/>
          </a:p>
        </p:txBody>
      </p:sp>
    </p:spTree>
    <p:extLst>
      <p:ext uri="{BB962C8B-B14F-4D97-AF65-F5344CB8AC3E}">
        <p14:creationId xmlns:p14="http://schemas.microsoft.com/office/powerpoint/2010/main" val="347082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B4241B-2CD6-D540-8A3A-A5960B357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B5B3D3-6BEE-1445-A95A-A80C6E336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AA8036-F6B9-DD4D-8AED-A3E42515129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7D12A9-B846-8D44-9ED0-607324D54221}" type="datetimeFigureOut">
              <a:rPr lang="en-US" smtClean="0"/>
              <a:t>1/14/22</a:t>
            </a:fld>
            <a:endParaRPr lang="en-US"/>
          </a:p>
        </p:txBody>
      </p:sp>
      <p:sp>
        <p:nvSpPr>
          <p:cNvPr id="5" name="Footer Placeholder 4">
            <a:extLst>
              <a:ext uri="{FF2B5EF4-FFF2-40B4-BE49-F238E27FC236}">
                <a16:creationId xmlns:a16="http://schemas.microsoft.com/office/drawing/2014/main" id="{809C2CE1-311E-9B44-A0DD-736FFDC42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629331-3B0C-374B-97E7-0744E60520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C0A44-D4F9-0A4B-9CD9-2409B38E0AF1}" type="slidenum">
              <a:rPr lang="en-US" smtClean="0"/>
              <a:t>‹#›</a:t>
            </a:fld>
            <a:endParaRPr lang="en-US"/>
          </a:p>
        </p:txBody>
      </p:sp>
    </p:spTree>
    <p:extLst>
      <p:ext uri="{BB962C8B-B14F-4D97-AF65-F5344CB8AC3E}">
        <p14:creationId xmlns:p14="http://schemas.microsoft.com/office/powerpoint/2010/main" val="1341174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A25D70-4A55-4F72-B9C5-A69CDBF4D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4957100-6D8B-4161-9F2F-C0A949EC8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2" name="Freeform: Shape 11">
            <a:extLst>
              <a:ext uri="{FF2B5EF4-FFF2-40B4-BE49-F238E27FC236}">
                <a16:creationId xmlns:a16="http://schemas.microsoft.com/office/drawing/2014/main" id="{CBCB02B1-1B82-403C-B7D2-E2CED1882F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CCDE13A7-6382-4A67-BEBE-4FF1F37C7F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E9978FC9-2E40-4257-8D97-FAB20CA4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740ABB98-77BA-4C40-8121-34D196E58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1AA752E-66C1-4835-8A3C-55647515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E9555AB-2295-4939-AEC9-B2CBFCB4CC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97499201-5A2C-48B3-9B02-5519B88294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D3FC2AE7-C60C-4C48-BCAE-410BB6C3D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40EA1593-6BC9-441E-8F3C-46DD50F81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D9B2B501-2804-974A-A7F0-B83DE19D31B8}"/>
              </a:ext>
            </a:extLst>
          </p:cNvPr>
          <p:cNvSpPr>
            <a:spLocks noGrp="1"/>
          </p:cNvSpPr>
          <p:nvPr>
            <p:ph type="ctrTitle"/>
          </p:nvPr>
        </p:nvSpPr>
        <p:spPr>
          <a:xfrm>
            <a:off x="3371787" y="1741337"/>
            <a:ext cx="5448730" cy="2387918"/>
          </a:xfrm>
        </p:spPr>
        <p:txBody>
          <a:bodyPr anchor="b">
            <a:normAutofit/>
          </a:bodyPr>
          <a:lstStyle/>
          <a:p>
            <a:r>
              <a:rPr lang="en-US" sz="5200">
                <a:solidFill>
                  <a:schemeClr val="tx2"/>
                </a:solidFill>
              </a:rPr>
              <a:t>Fundamental Freedoms</a:t>
            </a:r>
          </a:p>
        </p:txBody>
      </p:sp>
      <p:sp>
        <p:nvSpPr>
          <p:cNvPr id="3" name="Subtitle 2">
            <a:extLst>
              <a:ext uri="{FF2B5EF4-FFF2-40B4-BE49-F238E27FC236}">
                <a16:creationId xmlns:a16="http://schemas.microsoft.com/office/drawing/2014/main" id="{3FB889D8-D3B7-E644-974E-7758B8F1AB18}"/>
              </a:ext>
            </a:extLst>
          </p:cNvPr>
          <p:cNvSpPr>
            <a:spLocks noGrp="1"/>
          </p:cNvSpPr>
          <p:nvPr>
            <p:ph type="subTitle" idx="1"/>
          </p:nvPr>
        </p:nvSpPr>
        <p:spPr>
          <a:xfrm>
            <a:off x="3371161" y="4200522"/>
            <a:ext cx="5449982" cy="682079"/>
          </a:xfrm>
        </p:spPr>
        <p:txBody>
          <a:bodyPr>
            <a:normAutofit/>
          </a:bodyPr>
          <a:lstStyle/>
          <a:p>
            <a:r>
              <a:rPr lang="en-US">
                <a:solidFill>
                  <a:schemeClr val="tx2"/>
                </a:solidFill>
              </a:rPr>
              <a:t>Section 2</a:t>
            </a:r>
          </a:p>
        </p:txBody>
      </p:sp>
      <p:grpSp>
        <p:nvGrpSpPr>
          <p:cNvPr id="23" name="Group 22">
            <a:extLst>
              <a:ext uri="{FF2B5EF4-FFF2-40B4-BE49-F238E27FC236}">
                <a16:creationId xmlns:a16="http://schemas.microsoft.com/office/drawing/2014/main" id="{17147D5D-F01F-4164-BD81-D10DC6F23E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42" y="2854"/>
            <a:ext cx="2783421" cy="2406445"/>
            <a:chOff x="-305" y="-4155"/>
            <a:chExt cx="2514948" cy="2174333"/>
          </a:xfrm>
        </p:grpSpPr>
        <p:sp>
          <p:nvSpPr>
            <p:cNvPr id="24" name="Freeform: Shape 23">
              <a:extLst>
                <a:ext uri="{FF2B5EF4-FFF2-40B4-BE49-F238E27FC236}">
                  <a16:creationId xmlns:a16="http://schemas.microsoft.com/office/drawing/2014/main" id="{F24C7412-3E2D-4708-8DC3-425A457A10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1483A6A-CB0B-4469-B09D-C9451F9B0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9A935E9D-EB55-46F3-BCCB-9CB918E87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8EDC5655-C7D7-4936-91EA-E188A96DC6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6D0E248E-80AB-4B35-BA8D-F940FCB443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417253" y="4456669"/>
            <a:ext cx="2783421" cy="2406445"/>
            <a:chOff x="-305" y="-4155"/>
            <a:chExt cx="2514948" cy="2174333"/>
          </a:xfrm>
        </p:grpSpPr>
        <p:sp>
          <p:nvSpPr>
            <p:cNvPr id="30" name="Freeform: Shape 29">
              <a:extLst>
                <a:ext uri="{FF2B5EF4-FFF2-40B4-BE49-F238E27FC236}">
                  <a16:creationId xmlns:a16="http://schemas.microsoft.com/office/drawing/2014/main" id="{F9E91B0A-66E8-4298-BAC6-004DBE4919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A629C66-36BD-487E-B1CD-ED026D7789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A6BC2D2C-3D7D-4224-81BC-22C094C9FB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53BDF903-22C5-4312-8776-C2ABC3EDC0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1632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 indoor, floor, person&#10;&#10;Description automatically generated">
            <a:extLst>
              <a:ext uri="{FF2B5EF4-FFF2-40B4-BE49-F238E27FC236}">
                <a16:creationId xmlns:a16="http://schemas.microsoft.com/office/drawing/2014/main" id="{18DBD803-536F-6E47-9C9D-DD0C6475AF0A}"/>
              </a:ext>
            </a:extLst>
          </p:cNvPr>
          <p:cNvPicPr>
            <a:picLocks noChangeAspect="1"/>
          </p:cNvPicPr>
          <p:nvPr/>
        </p:nvPicPr>
        <p:blipFill rotWithShape="1">
          <a:blip r:embed="rId2"/>
          <a:srcRect/>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7AA0A99-A75D-6744-8BFD-5FA50746E3A9}"/>
              </a:ext>
            </a:extLst>
          </p:cNvPr>
          <p:cNvSpPr>
            <a:spLocks noGrp="1"/>
          </p:cNvSpPr>
          <p:nvPr>
            <p:ph type="title"/>
          </p:nvPr>
        </p:nvSpPr>
        <p:spPr>
          <a:xfrm>
            <a:off x="709448" y="1913950"/>
            <a:ext cx="4204137" cy="1342754"/>
          </a:xfrm>
        </p:spPr>
        <p:txBody>
          <a:bodyPr>
            <a:normAutofit/>
          </a:bodyPr>
          <a:lstStyle/>
          <a:p>
            <a:pPr algn="ctr"/>
            <a:r>
              <a:rPr lang="en-CA" sz="3600" b="1" dirty="0"/>
              <a:t>(c) Freedom of Peaceful Assembly;</a:t>
            </a: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5AC5799-4F53-AE49-BEFB-1AC1AA993E49}"/>
              </a:ext>
            </a:extLst>
          </p:cNvPr>
          <p:cNvSpPr>
            <a:spLocks noGrp="1"/>
          </p:cNvSpPr>
          <p:nvPr>
            <p:ph idx="1"/>
          </p:nvPr>
        </p:nvSpPr>
        <p:spPr>
          <a:xfrm>
            <a:off x="525516" y="3417573"/>
            <a:ext cx="4593021" cy="2619839"/>
          </a:xfrm>
        </p:spPr>
        <p:txBody>
          <a:bodyPr anchor="ctr">
            <a:normAutofit/>
          </a:bodyPr>
          <a:lstStyle/>
          <a:p>
            <a:r>
              <a:rPr lang="en-US" sz="1800"/>
              <a:t>The key word is ‘peaceful’. If a public display threatens to turn violent, the police may charge the participants with unlawful assembly. If things get disorderly or chaotic, police may charge participants with rioting.</a:t>
            </a:r>
          </a:p>
          <a:p>
            <a:pPr marL="0" indent="0">
              <a:buNone/>
            </a:pPr>
            <a:r>
              <a:rPr lang="en-US" sz="1800"/>
              <a:t>View the videos about healthcare workers and protests/hate on our website then the laws the Federal Government are putting in place to curb these types of hateful protests.</a:t>
            </a:r>
          </a:p>
        </p:txBody>
      </p:sp>
    </p:spTree>
    <p:extLst>
      <p:ext uri="{BB962C8B-B14F-4D97-AF65-F5344CB8AC3E}">
        <p14:creationId xmlns:p14="http://schemas.microsoft.com/office/powerpoint/2010/main" val="1154850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84100E5A-EB03-074B-8F8A-AE58215B0419}"/>
              </a:ext>
            </a:extLst>
          </p:cNvPr>
          <p:cNvSpPr>
            <a:spLocks noGrp="1"/>
          </p:cNvSpPr>
          <p:nvPr>
            <p:ph type="title"/>
          </p:nvPr>
        </p:nvSpPr>
        <p:spPr>
          <a:xfrm>
            <a:off x="640080" y="1243013"/>
            <a:ext cx="3855720" cy="4371974"/>
          </a:xfrm>
        </p:spPr>
        <p:txBody>
          <a:bodyPr>
            <a:normAutofit/>
          </a:bodyPr>
          <a:lstStyle/>
          <a:p>
            <a:r>
              <a:rPr lang="en-CA" sz="3600" b="1" dirty="0"/>
              <a:t>(d) Freedom of Association.</a:t>
            </a:r>
            <a:endParaRPr lang="en-US" sz="3600" b="1" dirty="0"/>
          </a:p>
        </p:txBody>
      </p:sp>
      <p:sp>
        <p:nvSpPr>
          <p:cNvPr id="3" name="Content Placeholder 2">
            <a:extLst>
              <a:ext uri="{FF2B5EF4-FFF2-40B4-BE49-F238E27FC236}">
                <a16:creationId xmlns:a16="http://schemas.microsoft.com/office/drawing/2014/main" id="{4463C4B7-25CC-D24F-B942-990DD73FFF05}"/>
              </a:ext>
            </a:extLst>
          </p:cNvPr>
          <p:cNvSpPr>
            <a:spLocks noGrp="1"/>
          </p:cNvSpPr>
          <p:nvPr>
            <p:ph idx="1"/>
          </p:nvPr>
        </p:nvSpPr>
        <p:spPr>
          <a:xfrm>
            <a:off x="6172200" y="804672"/>
            <a:ext cx="5221224" cy="5230368"/>
          </a:xfrm>
        </p:spPr>
        <p:txBody>
          <a:bodyPr anchor="ctr">
            <a:normAutofit/>
          </a:bodyPr>
          <a:lstStyle/>
          <a:p>
            <a:r>
              <a:rPr lang="en-US" sz="2400" dirty="0">
                <a:solidFill>
                  <a:schemeClr val="tx2"/>
                </a:solidFill>
              </a:rPr>
              <a:t>Refers to the right of individuals to join together in groups. They can include sports clubs, cultural organizations, or trade unions.</a:t>
            </a:r>
          </a:p>
          <a:p>
            <a:r>
              <a:rPr lang="en-US" sz="2400" dirty="0">
                <a:solidFill>
                  <a:schemeClr val="tx2"/>
                </a:solidFill>
              </a:rPr>
              <a:t>It also recognizes worker’s rights to collectively bargain and to have the right to be represented by a union.</a:t>
            </a:r>
          </a:p>
          <a:p>
            <a:r>
              <a:rPr lang="en-US" sz="2400" dirty="0">
                <a:solidFill>
                  <a:schemeClr val="tx2"/>
                </a:solidFill>
              </a:rPr>
              <a:t>Freedom of associate can be limited: if a youth is charged with a crime they can be prevented from associating with other youth</a:t>
            </a:r>
          </a:p>
        </p:txBody>
      </p:sp>
    </p:spTree>
    <p:extLst>
      <p:ext uri="{BB962C8B-B14F-4D97-AF65-F5344CB8AC3E}">
        <p14:creationId xmlns:p14="http://schemas.microsoft.com/office/powerpoint/2010/main" val="2516973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580C9-F57B-8B47-9CE4-8F8D9C7C0D12}"/>
              </a:ext>
            </a:extLst>
          </p:cNvPr>
          <p:cNvSpPr>
            <a:spLocks noGrp="1"/>
          </p:cNvSpPr>
          <p:nvPr>
            <p:ph type="title"/>
          </p:nvPr>
        </p:nvSpPr>
        <p:spPr>
          <a:xfrm>
            <a:off x="4965430" y="278538"/>
            <a:ext cx="6984400" cy="1676603"/>
          </a:xfrm>
        </p:spPr>
        <p:txBody>
          <a:bodyPr>
            <a:normAutofit/>
          </a:bodyPr>
          <a:lstStyle/>
          <a:p>
            <a:r>
              <a:rPr lang="en-US" sz="5400" dirty="0"/>
              <a:t>Fundamental Freedoms</a:t>
            </a:r>
          </a:p>
        </p:txBody>
      </p:sp>
      <p:pic>
        <p:nvPicPr>
          <p:cNvPr id="6" name="Picture 5">
            <a:extLst>
              <a:ext uri="{FF2B5EF4-FFF2-40B4-BE49-F238E27FC236}">
                <a16:creationId xmlns:a16="http://schemas.microsoft.com/office/drawing/2014/main" id="{942348BA-68A5-4692-A106-33F7A05C5948}"/>
              </a:ext>
            </a:extLst>
          </p:cNvPr>
          <p:cNvPicPr>
            <a:picLocks noChangeAspect="1"/>
          </p:cNvPicPr>
          <p:nvPr/>
        </p:nvPicPr>
        <p:blipFill rotWithShape="1">
          <a:blip r:embed="rId2"/>
          <a:srcRect l="34419" r="20461" b="-1"/>
          <a:stretch/>
        </p:blipFill>
        <p:spPr>
          <a:xfrm>
            <a:off x="20" y="10"/>
            <a:ext cx="4635571" cy="6857990"/>
          </a:xfrm>
          <a:prstGeom prst="rect">
            <a:avLst/>
          </a:prstGeom>
          <a:effectLst/>
        </p:spPr>
      </p:pic>
      <p:graphicFrame>
        <p:nvGraphicFramePr>
          <p:cNvPr id="13" name="Content Placeholder 2">
            <a:extLst>
              <a:ext uri="{FF2B5EF4-FFF2-40B4-BE49-F238E27FC236}">
                <a16:creationId xmlns:a16="http://schemas.microsoft.com/office/drawing/2014/main" id="{834A4D3D-6761-456D-86D6-E1F32A0B89B8}"/>
              </a:ext>
            </a:extLst>
          </p:cNvPr>
          <p:cNvGraphicFramePr>
            <a:graphicFrameLocks noGrp="1"/>
          </p:cNvGraphicFramePr>
          <p:nvPr>
            <p:ph idx="1"/>
            <p:extLst>
              <p:ext uri="{D42A27DB-BD31-4B8C-83A1-F6EECF244321}">
                <p14:modId xmlns:p14="http://schemas.microsoft.com/office/powerpoint/2010/main" val="4063118621"/>
              </p:ext>
            </p:extLst>
          </p:nvPr>
        </p:nvGraphicFramePr>
        <p:xfrm>
          <a:off x="4965430" y="1691015"/>
          <a:ext cx="6984399" cy="4396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452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Rectangle 13">
            <a:extLst>
              <a:ext uri="{FF2B5EF4-FFF2-40B4-BE49-F238E27FC236}">
                <a16:creationId xmlns:a16="http://schemas.microsoft.com/office/drawing/2014/main" id="{C728E080-9EDE-496F-8121-7480CF4F3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F8FAFB-D044-4F47-B055-EF6C7B6EB479}"/>
              </a:ext>
            </a:extLst>
          </p:cNvPr>
          <p:cNvSpPr>
            <a:spLocks noGrp="1"/>
          </p:cNvSpPr>
          <p:nvPr>
            <p:ph type="title"/>
          </p:nvPr>
        </p:nvSpPr>
        <p:spPr>
          <a:xfrm>
            <a:off x="109598" y="621284"/>
            <a:ext cx="6180854" cy="1498585"/>
          </a:xfrm>
        </p:spPr>
        <p:txBody>
          <a:bodyPr anchor="b">
            <a:normAutofit/>
          </a:bodyPr>
          <a:lstStyle/>
          <a:p>
            <a:r>
              <a:rPr lang="en-CA" sz="4800" b="1" dirty="0"/>
              <a:t>(a)</a:t>
            </a:r>
            <a:r>
              <a:rPr lang="en-CA" sz="4800" dirty="0"/>
              <a:t> Freedom of Conscience and Religion</a:t>
            </a:r>
            <a:endParaRPr lang="en-US" sz="4800" dirty="0"/>
          </a:p>
        </p:txBody>
      </p:sp>
      <p:sp>
        <p:nvSpPr>
          <p:cNvPr id="3" name="Content Placeholder 2">
            <a:extLst>
              <a:ext uri="{FF2B5EF4-FFF2-40B4-BE49-F238E27FC236}">
                <a16:creationId xmlns:a16="http://schemas.microsoft.com/office/drawing/2014/main" id="{23F5DB63-39AF-DB48-955A-93CBD28F3CC1}"/>
              </a:ext>
            </a:extLst>
          </p:cNvPr>
          <p:cNvSpPr>
            <a:spLocks noGrp="1"/>
          </p:cNvSpPr>
          <p:nvPr>
            <p:ph idx="1"/>
          </p:nvPr>
        </p:nvSpPr>
        <p:spPr>
          <a:xfrm>
            <a:off x="422900" y="2880452"/>
            <a:ext cx="5370576" cy="3095445"/>
          </a:xfrm>
        </p:spPr>
        <p:txBody>
          <a:bodyPr anchor="t">
            <a:normAutofit/>
          </a:bodyPr>
          <a:lstStyle/>
          <a:p>
            <a:r>
              <a:rPr lang="en-US" sz="2400" dirty="0"/>
              <a:t>In Canada you are free to practice you’re religion. You cannot be forced to act in a way that goes against your beliefs or conscience. </a:t>
            </a:r>
          </a:p>
          <a:p>
            <a:pPr marL="0" indent="0">
              <a:buNone/>
            </a:pPr>
            <a:endParaRPr lang="en-US" sz="2400" dirty="0"/>
          </a:p>
          <a:p>
            <a:pPr marL="0" indent="0">
              <a:buNone/>
            </a:pPr>
            <a:r>
              <a:rPr lang="en-US" sz="2400" dirty="0"/>
              <a:t>Lord’s Day Act</a:t>
            </a:r>
          </a:p>
          <a:p>
            <a:endParaRPr lang="en-US" sz="1800" dirty="0"/>
          </a:p>
        </p:txBody>
      </p:sp>
      <p:sp>
        <p:nvSpPr>
          <p:cNvPr id="25" name="Rectangle 15">
            <a:extLst>
              <a:ext uri="{FF2B5EF4-FFF2-40B4-BE49-F238E27FC236}">
                <a16:creationId xmlns:a16="http://schemas.microsoft.com/office/drawing/2014/main" id="{0888C27D-5B01-459C-AD27-511C9689F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430540" y="711249"/>
            <a:ext cx="1759160" cy="54406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cxnSp>
        <p:nvCxnSpPr>
          <p:cNvPr id="26" name="Straight Connector 17">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5" name="Picture 4" descr="A newspaper with text&#10;&#10;Description automatically generated with low confidence">
            <a:extLst>
              <a:ext uri="{FF2B5EF4-FFF2-40B4-BE49-F238E27FC236}">
                <a16:creationId xmlns:a16="http://schemas.microsoft.com/office/drawing/2014/main" id="{B663524F-0EBE-9042-852A-1EE4E2CD514A}"/>
              </a:ext>
            </a:extLst>
          </p:cNvPr>
          <p:cNvPicPr>
            <a:picLocks noChangeAspect="1"/>
          </p:cNvPicPr>
          <p:nvPr/>
        </p:nvPicPr>
        <p:blipFill>
          <a:blip r:embed="rId2"/>
          <a:stretch>
            <a:fillRect/>
          </a:stretch>
        </p:blipFill>
        <p:spPr>
          <a:xfrm>
            <a:off x="6398526" y="677318"/>
            <a:ext cx="3902036" cy="5440681"/>
          </a:xfrm>
          <a:prstGeom prst="rect">
            <a:avLst/>
          </a:prstGeom>
        </p:spPr>
      </p:pic>
      <p:cxnSp>
        <p:nvCxnSpPr>
          <p:cNvPr id="27" name="Straight Connector 19">
            <a:extLst>
              <a:ext uri="{FF2B5EF4-FFF2-40B4-BE49-F238E27FC236}">
                <a16:creationId xmlns:a16="http://schemas.microsoft.com/office/drawing/2014/main" id="{56D1466C-B7A6-49E2-B3A8-9621DFAE9A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9A5BA4-138B-DB4B-8EE6-D38AC0D21EA4}"/>
              </a:ext>
            </a:extLst>
          </p:cNvPr>
          <p:cNvCxnSpPr/>
          <p:nvPr/>
        </p:nvCxnSpPr>
        <p:spPr>
          <a:xfrm flipV="1">
            <a:off x="2379945" y="2571212"/>
            <a:ext cx="3910507" cy="2384281"/>
          </a:xfrm>
          <a:prstGeom prst="straightConnector1">
            <a:avLst/>
          </a:prstGeom>
          <a:ln w="95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075760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B3617C77-89FA-C24B-8AF8-F5C654240207}"/>
              </a:ext>
            </a:extLst>
          </p:cNvPr>
          <p:cNvSpPr>
            <a:spLocks noGrp="1"/>
          </p:cNvSpPr>
          <p:nvPr>
            <p:ph type="title"/>
          </p:nvPr>
        </p:nvSpPr>
        <p:spPr>
          <a:xfrm>
            <a:off x="3027924" y="991261"/>
            <a:ext cx="5754696" cy="1837349"/>
          </a:xfrm>
        </p:spPr>
        <p:txBody>
          <a:bodyPr>
            <a:normAutofit/>
          </a:bodyPr>
          <a:lstStyle/>
          <a:p>
            <a:pPr algn="ctr"/>
            <a:r>
              <a:rPr lang="en-US" dirty="0"/>
              <a:t>Lord’s Day Act</a:t>
            </a:r>
          </a:p>
        </p:txBody>
      </p:sp>
      <p:sp>
        <p:nvSpPr>
          <p:cNvPr id="3" name="Content Placeholder 2">
            <a:extLst>
              <a:ext uri="{FF2B5EF4-FFF2-40B4-BE49-F238E27FC236}">
                <a16:creationId xmlns:a16="http://schemas.microsoft.com/office/drawing/2014/main" id="{D3CE86A2-A326-0D41-93C6-18120F4BFDF6}"/>
              </a:ext>
            </a:extLst>
          </p:cNvPr>
          <p:cNvSpPr>
            <a:spLocks noGrp="1"/>
          </p:cNvSpPr>
          <p:nvPr>
            <p:ph idx="1"/>
          </p:nvPr>
        </p:nvSpPr>
        <p:spPr>
          <a:xfrm>
            <a:off x="651353" y="2979336"/>
            <a:ext cx="10872591" cy="2711614"/>
          </a:xfrm>
        </p:spPr>
        <p:txBody>
          <a:bodyPr anchor="t">
            <a:normAutofit/>
          </a:bodyPr>
          <a:lstStyle/>
          <a:p>
            <a:r>
              <a:rPr lang="en-CA" sz="2400" dirty="0">
                <a:solidFill>
                  <a:schemeClr val="tx2"/>
                </a:solidFill>
              </a:rPr>
              <a:t>The federal Lord's Day Act made it an offence to transact business on Sunday. It was part of a legislative tradition which started in the 17th century in England. An "</a:t>
            </a:r>
            <a:r>
              <a:rPr lang="en-CA" sz="2400" i="1" dirty="0">
                <a:solidFill>
                  <a:schemeClr val="tx2"/>
                </a:solidFill>
              </a:rPr>
              <a:t>Act for punishing divers Abuses committed on the Lord's Day</a:t>
            </a:r>
            <a:r>
              <a:rPr lang="en-CA" sz="2400" dirty="0">
                <a:solidFill>
                  <a:schemeClr val="tx2"/>
                </a:solidFill>
              </a:rPr>
              <a:t>," called Sunday, was passed during the reign of Charles I. </a:t>
            </a:r>
          </a:p>
          <a:p>
            <a:r>
              <a:rPr lang="en-CA" sz="2400" dirty="0">
                <a:solidFill>
                  <a:schemeClr val="tx2"/>
                </a:solidFill>
              </a:rPr>
              <a:t>On 24 April 1985 the Supreme Court of Canada in the BIG M DRUG MART case struck down the Lord's Day Act on the grounds that it contravened the freedom of religion and conscience provision in the Canadian Charter of Rights and Freedoms.</a:t>
            </a:r>
            <a:endParaRPr lang="en-US" sz="2400" dirty="0">
              <a:solidFill>
                <a:schemeClr val="tx2"/>
              </a:solidFill>
            </a:endParaRP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8719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5BB7BC0-5357-2249-AADF-A453A9B931A2}"/>
              </a:ext>
            </a:extLst>
          </p:cNvPr>
          <p:cNvSpPr>
            <a:spLocks noGrp="1"/>
          </p:cNvSpPr>
          <p:nvPr>
            <p:ph type="title"/>
          </p:nvPr>
        </p:nvSpPr>
        <p:spPr>
          <a:xfrm>
            <a:off x="290033" y="719370"/>
            <a:ext cx="11611627" cy="2020304"/>
          </a:xfrm>
        </p:spPr>
        <p:txBody>
          <a:bodyPr>
            <a:normAutofit/>
          </a:bodyPr>
          <a:lstStyle/>
          <a:p>
            <a:pPr algn="ctr"/>
            <a:r>
              <a:rPr lang="en-CA" sz="3600" b="1" dirty="0"/>
              <a:t>(b)</a:t>
            </a:r>
            <a:r>
              <a:rPr lang="en-CA" sz="3600" dirty="0"/>
              <a:t> Freedom of Thought, Belief, Opinion and Expression, including Freedom of the Press and Other Media of Communication;</a:t>
            </a:r>
            <a:endParaRPr lang="en-US" sz="3600" dirty="0"/>
          </a:p>
        </p:txBody>
      </p:sp>
      <p:sp>
        <p:nvSpPr>
          <p:cNvPr id="3" name="Content Placeholder 2">
            <a:extLst>
              <a:ext uri="{FF2B5EF4-FFF2-40B4-BE49-F238E27FC236}">
                <a16:creationId xmlns:a16="http://schemas.microsoft.com/office/drawing/2014/main" id="{397B87F6-ADDA-6549-B3FF-9DA9BF7D4FE4}"/>
              </a:ext>
            </a:extLst>
          </p:cNvPr>
          <p:cNvSpPr>
            <a:spLocks noGrp="1"/>
          </p:cNvSpPr>
          <p:nvPr>
            <p:ph idx="1"/>
          </p:nvPr>
        </p:nvSpPr>
        <p:spPr>
          <a:xfrm>
            <a:off x="2018625" y="2739674"/>
            <a:ext cx="8154444" cy="2947141"/>
          </a:xfrm>
        </p:spPr>
        <p:txBody>
          <a:bodyPr anchor="t">
            <a:normAutofit/>
          </a:bodyPr>
          <a:lstStyle/>
          <a:p>
            <a:r>
              <a:rPr lang="en-US" dirty="0">
                <a:solidFill>
                  <a:schemeClr val="tx2"/>
                </a:solidFill>
              </a:rPr>
              <a:t>The Charter covers all forms of communication and expression, including the mass media, writing, painting, sculpture and film. However there are limits on freedom of expression. </a:t>
            </a:r>
          </a:p>
          <a:p>
            <a:r>
              <a:rPr lang="en-US" dirty="0">
                <a:solidFill>
                  <a:schemeClr val="tx2"/>
                </a:solidFill>
              </a:rPr>
              <a:t>It is illegal to target groups because of their </a:t>
            </a:r>
            <a:r>
              <a:rPr lang="en-US" dirty="0" err="1">
                <a:solidFill>
                  <a:schemeClr val="tx2"/>
                </a:solidFill>
              </a:rPr>
              <a:t>colour</a:t>
            </a:r>
            <a:r>
              <a:rPr lang="en-US" dirty="0">
                <a:solidFill>
                  <a:schemeClr val="tx2"/>
                </a:solidFill>
              </a:rPr>
              <a:t>, race, religion or ethnic origin and to spread hate.</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343705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8C7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AB6AF-E541-9F43-B42F-5374BDCCF061}"/>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lgn="ctr"/>
            <a:r>
              <a:rPr lang="en-US" sz="3200" kern="1200" dirty="0">
                <a:solidFill>
                  <a:srgbClr val="FFFFFF"/>
                </a:solidFill>
                <a:latin typeface="+mj-lt"/>
                <a:ea typeface="+mj-ea"/>
                <a:cs typeface="+mj-cs"/>
              </a:rPr>
              <a:t>R v. </a:t>
            </a:r>
            <a:r>
              <a:rPr lang="en-US" sz="3200" kern="1200" dirty="0" err="1">
                <a:solidFill>
                  <a:srgbClr val="FFFFFF"/>
                </a:solidFill>
                <a:latin typeface="+mj-lt"/>
                <a:ea typeface="+mj-ea"/>
                <a:cs typeface="+mj-cs"/>
              </a:rPr>
              <a:t>Keegstra</a:t>
            </a:r>
            <a:r>
              <a:rPr lang="en-US" sz="3200" kern="1200" dirty="0">
                <a:solidFill>
                  <a:srgbClr val="FFFFFF"/>
                </a:solidFill>
                <a:latin typeface="+mj-lt"/>
                <a:ea typeface="+mj-ea"/>
                <a:cs typeface="+mj-cs"/>
              </a:rPr>
              <a:t>, 1990</a:t>
            </a:r>
          </a:p>
        </p:txBody>
      </p:sp>
      <p:pic>
        <p:nvPicPr>
          <p:cNvPr id="5" name="Picture 4" descr="Text&#10;&#10;Description automatically generated">
            <a:extLst>
              <a:ext uri="{FF2B5EF4-FFF2-40B4-BE49-F238E27FC236}">
                <a16:creationId xmlns:a16="http://schemas.microsoft.com/office/drawing/2014/main" id="{B16F244A-D8E3-834D-ADC7-BFDE95CFDDAC}"/>
              </a:ext>
            </a:extLst>
          </p:cNvPr>
          <p:cNvPicPr>
            <a:picLocks noChangeAspect="1"/>
          </p:cNvPicPr>
          <p:nvPr/>
        </p:nvPicPr>
        <p:blipFill>
          <a:blip r:embed="rId2"/>
          <a:stretch>
            <a:fillRect/>
          </a:stretch>
        </p:blipFill>
        <p:spPr>
          <a:xfrm>
            <a:off x="3678382" y="0"/>
            <a:ext cx="8513618" cy="4822521"/>
          </a:xfrm>
          <a:prstGeom prst="rect">
            <a:avLst/>
          </a:prstGeom>
        </p:spPr>
      </p:pic>
      <p:sp>
        <p:nvSpPr>
          <p:cNvPr id="9" name="TextBox 8">
            <a:extLst>
              <a:ext uri="{FF2B5EF4-FFF2-40B4-BE49-F238E27FC236}">
                <a16:creationId xmlns:a16="http://schemas.microsoft.com/office/drawing/2014/main" id="{14957847-9152-804D-8F45-3A6BFB89F2A2}"/>
              </a:ext>
            </a:extLst>
          </p:cNvPr>
          <p:cNvSpPr txBox="1"/>
          <p:nvPr/>
        </p:nvSpPr>
        <p:spPr>
          <a:xfrm>
            <a:off x="160627" y="5146880"/>
            <a:ext cx="11870745" cy="1631216"/>
          </a:xfrm>
          <a:prstGeom prst="rect">
            <a:avLst/>
          </a:prstGeom>
          <a:noFill/>
        </p:spPr>
        <p:txBody>
          <a:bodyPr wrap="square" rtlCol="0">
            <a:spAutoFit/>
          </a:bodyPr>
          <a:lstStyle/>
          <a:p>
            <a:pPr marL="285750" indent="-285750">
              <a:buFontTx/>
              <a:buChar char="-"/>
            </a:pPr>
            <a:r>
              <a:rPr lang="en-US" sz="2000" dirty="0"/>
              <a:t>James </a:t>
            </a:r>
            <a:r>
              <a:rPr lang="en-US" sz="2000" dirty="0" err="1"/>
              <a:t>Keegstra</a:t>
            </a:r>
            <a:r>
              <a:rPr lang="en-US" sz="2000" dirty="0"/>
              <a:t> was convicted of willfully promoting hate.</a:t>
            </a:r>
          </a:p>
          <a:p>
            <a:pPr marL="285750" indent="-285750">
              <a:buFontTx/>
              <a:buChar char="-"/>
            </a:pPr>
            <a:r>
              <a:rPr lang="en-US" sz="2000" dirty="0"/>
              <a:t>He taught his Alberta high school students that the Holocaust never happened. </a:t>
            </a:r>
          </a:p>
          <a:p>
            <a:pPr marL="285750" indent="-285750">
              <a:buFontTx/>
              <a:buChar char="-"/>
            </a:pPr>
            <a:r>
              <a:rPr lang="en-US" sz="2000" dirty="0"/>
              <a:t>His case went to the Supreme Court.</a:t>
            </a:r>
          </a:p>
          <a:p>
            <a:pPr marL="285750" indent="-285750">
              <a:buFontTx/>
              <a:buChar char="-"/>
            </a:pPr>
            <a:r>
              <a:rPr lang="en-US" sz="2000" dirty="0"/>
              <a:t>The majority ruled that while his Charter rights were infringed upon, this infringement was justified, upholding that spreading hate was against</a:t>
            </a:r>
          </a:p>
        </p:txBody>
      </p:sp>
      <p:sp>
        <p:nvSpPr>
          <p:cNvPr id="11" name="TextBox 10">
            <a:extLst>
              <a:ext uri="{FF2B5EF4-FFF2-40B4-BE49-F238E27FC236}">
                <a16:creationId xmlns:a16="http://schemas.microsoft.com/office/drawing/2014/main" id="{99CB56DA-505D-3747-AAF6-73F884A9FD19}"/>
              </a:ext>
            </a:extLst>
          </p:cNvPr>
          <p:cNvSpPr txBox="1"/>
          <p:nvPr/>
        </p:nvSpPr>
        <p:spPr>
          <a:xfrm>
            <a:off x="838200" y="3400426"/>
            <a:ext cx="2656562" cy="646331"/>
          </a:xfrm>
          <a:prstGeom prst="rect">
            <a:avLst/>
          </a:prstGeom>
          <a:noFill/>
        </p:spPr>
        <p:txBody>
          <a:bodyPr wrap="square" rtlCol="0">
            <a:spAutoFit/>
          </a:bodyPr>
          <a:lstStyle/>
          <a:p>
            <a:r>
              <a:rPr lang="en-US" dirty="0"/>
              <a:t>What does it mean to promote hate?</a:t>
            </a:r>
          </a:p>
        </p:txBody>
      </p:sp>
    </p:spTree>
    <p:extLst>
      <p:ext uri="{BB962C8B-B14F-4D97-AF65-F5344CB8AC3E}">
        <p14:creationId xmlns:p14="http://schemas.microsoft.com/office/powerpoint/2010/main" val="862513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695A5CE4-668C-8E49-8265-D280416201DF}"/>
              </a:ext>
            </a:extLst>
          </p:cNvPr>
          <p:cNvSpPr>
            <a:spLocks noGrp="1"/>
          </p:cNvSpPr>
          <p:nvPr>
            <p:ph type="title"/>
          </p:nvPr>
        </p:nvSpPr>
        <p:spPr>
          <a:xfrm>
            <a:off x="640080" y="1243013"/>
            <a:ext cx="3855720" cy="4371974"/>
          </a:xfrm>
        </p:spPr>
        <p:txBody>
          <a:bodyPr>
            <a:normAutofit/>
          </a:bodyPr>
          <a:lstStyle/>
          <a:p>
            <a:r>
              <a:rPr lang="en-US" sz="3600" dirty="0"/>
              <a:t>Other Limits To Freedom</a:t>
            </a:r>
          </a:p>
        </p:txBody>
      </p:sp>
      <p:sp>
        <p:nvSpPr>
          <p:cNvPr id="3" name="Content Placeholder 2">
            <a:extLst>
              <a:ext uri="{FF2B5EF4-FFF2-40B4-BE49-F238E27FC236}">
                <a16:creationId xmlns:a16="http://schemas.microsoft.com/office/drawing/2014/main" id="{00B1F546-1464-EB42-A922-426DE9F9D99F}"/>
              </a:ext>
            </a:extLst>
          </p:cNvPr>
          <p:cNvSpPr>
            <a:spLocks noGrp="1"/>
          </p:cNvSpPr>
          <p:nvPr>
            <p:ph idx="1"/>
          </p:nvPr>
        </p:nvSpPr>
        <p:spPr>
          <a:xfrm>
            <a:off x="6172200" y="804672"/>
            <a:ext cx="5221224" cy="5230368"/>
          </a:xfrm>
        </p:spPr>
        <p:txBody>
          <a:bodyPr anchor="ctr">
            <a:normAutofit/>
          </a:bodyPr>
          <a:lstStyle/>
          <a:p>
            <a:r>
              <a:rPr lang="en-US" sz="2400" dirty="0">
                <a:solidFill>
                  <a:schemeClr val="tx2"/>
                </a:solidFill>
              </a:rPr>
              <a:t>Read Canada (Attorney General) V. JTI-Macdonald Corp., 2007 SCC 30 posted on our website and answer the questions.</a:t>
            </a:r>
          </a:p>
          <a:p>
            <a:endParaRPr lang="en-US" sz="1800" dirty="0">
              <a:solidFill>
                <a:schemeClr val="tx2"/>
              </a:solidFill>
            </a:endParaRPr>
          </a:p>
          <a:p>
            <a:endParaRPr lang="en-US" sz="1800" dirty="0">
              <a:solidFill>
                <a:schemeClr val="tx2"/>
              </a:solidFill>
            </a:endParaRPr>
          </a:p>
        </p:txBody>
      </p:sp>
    </p:spTree>
    <p:extLst>
      <p:ext uri="{BB962C8B-B14F-4D97-AF65-F5344CB8AC3E}">
        <p14:creationId xmlns:p14="http://schemas.microsoft.com/office/powerpoint/2010/main" val="4292093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3856E9-4239-4EE7-A372-FDCF4882F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CC9CDCF-90F8-42B0-BD0A-794C526880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30095"/>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C07D05FE-3FB8-4314-A050-9AB40814D7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1219"/>
            <a:ext cx="5646974" cy="6483075"/>
            <a:chOff x="-19221" y="0"/>
            <a:chExt cx="5646974" cy="6483075"/>
          </a:xfrm>
        </p:grpSpPr>
        <p:sp>
          <p:nvSpPr>
            <p:cNvPr id="14" name="Freeform: Shape 13">
              <a:extLst>
                <a:ext uri="{FF2B5EF4-FFF2-40B4-BE49-F238E27FC236}">
                  <a16:creationId xmlns:a16="http://schemas.microsoft.com/office/drawing/2014/main" id="{BDDC6C42-DDD5-4105-85F2-9C052563AE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DFB95E12-4EF0-42F7-BCF9-AD31B4C8EB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338F8B2-67A9-4086-9341-7705CAB6F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653AAAF-CCEF-494B-9366-16BB3815A6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34B356D9-49C3-412F-8E03-AC9AE83716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C572D49-E15F-9D42-9487-9B3B173ECE8A}"/>
              </a:ext>
            </a:extLst>
          </p:cNvPr>
          <p:cNvSpPr>
            <a:spLocks noGrp="1"/>
          </p:cNvSpPr>
          <p:nvPr>
            <p:ph type="title"/>
          </p:nvPr>
        </p:nvSpPr>
        <p:spPr>
          <a:xfrm>
            <a:off x="804672" y="2023236"/>
            <a:ext cx="3659777" cy="2820908"/>
          </a:xfrm>
        </p:spPr>
        <p:txBody>
          <a:bodyPr>
            <a:normAutofit/>
          </a:bodyPr>
          <a:lstStyle/>
          <a:p>
            <a:r>
              <a:rPr lang="en-US" sz="4000" dirty="0"/>
              <a:t>The Ruling</a:t>
            </a:r>
          </a:p>
        </p:txBody>
      </p:sp>
      <p:graphicFrame>
        <p:nvGraphicFramePr>
          <p:cNvPr id="5" name="Content Placeholder 2">
            <a:extLst>
              <a:ext uri="{FF2B5EF4-FFF2-40B4-BE49-F238E27FC236}">
                <a16:creationId xmlns:a16="http://schemas.microsoft.com/office/drawing/2014/main" id="{85E2D4B9-2380-4FF4-A721-F82CF9FBB6D7}"/>
              </a:ext>
            </a:extLst>
          </p:cNvPr>
          <p:cNvGraphicFramePr>
            <a:graphicFrameLocks noGrp="1"/>
          </p:cNvGraphicFramePr>
          <p:nvPr>
            <p:ph idx="1"/>
            <p:extLst>
              <p:ext uri="{D42A27DB-BD31-4B8C-83A1-F6EECF244321}">
                <p14:modId xmlns:p14="http://schemas.microsoft.com/office/powerpoint/2010/main" val="1528528646"/>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9656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alendar&#10;&#10;Description automatically generated with low confidence">
            <a:extLst>
              <a:ext uri="{FF2B5EF4-FFF2-40B4-BE49-F238E27FC236}">
                <a16:creationId xmlns:a16="http://schemas.microsoft.com/office/drawing/2014/main" id="{F217054F-0742-DD4C-B9B9-74811AD0E48E}"/>
              </a:ext>
            </a:extLst>
          </p:cNvPr>
          <p:cNvPicPr>
            <a:picLocks noChangeAspect="1"/>
          </p:cNvPicPr>
          <p:nvPr/>
        </p:nvPicPr>
        <p:blipFill rotWithShape="1">
          <a:blip r:embed="rId2"/>
          <a:srcRect t="1292" b="3771"/>
          <a:stretch/>
        </p:blipFill>
        <p:spPr>
          <a:xfrm>
            <a:off x="0" y="10"/>
            <a:ext cx="12192000" cy="6857990"/>
          </a:xfrm>
          <a:prstGeom prst="rect">
            <a:avLst/>
          </a:prstGeom>
        </p:spPr>
      </p:pic>
      <p:sp>
        <p:nvSpPr>
          <p:cNvPr id="1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1E3D0BC-8AB1-1C42-9607-8FCFB0698423}"/>
              </a:ext>
            </a:extLst>
          </p:cNvPr>
          <p:cNvSpPr>
            <a:spLocks noGrp="1"/>
          </p:cNvSpPr>
          <p:nvPr>
            <p:ph type="title"/>
          </p:nvPr>
        </p:nvSpPr>
        <p:spPr>
          <a:xfrm>
            <a:off x="709448" y="1913950"/>
            <a:ext cx="4204137" cy="1342754"/>
          </a:xfrm>
        </p:spPr>
        <p:txBody>
          <a:bodyPr>
            <a:normAutofit/>
          </a:bodyPr>
          <a:lstStyle/>
          <a:p>
            <a:pPr algn="ctr"/>
            <a:r>
              <a:rPr lang="en-US" sz="3600" dirty="0"/>
              <a:t>Social Media</a:t>
            </a:r>
          </a:p>
        </p:txBody>
      </p:sp>
      <p:cxnSp>
        <p:nvCxnSpPr>
          <p:cNvPr id="15"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D075C7-AD12-8F40-9704-E293B26C9697}"/>
              </a:ext>
            </a:extLst>
          </p:cNvPr>
          <p:cNvSpPr>
            <a:spLocks noGrp="1"/>
          </p:cNvSpPr>
          <p:nvPr>
            <p:ph idx="1"/>
          </p:nvPr>
        </p:nvSpPr>
        <p:spPr>
          <a:xfrm>
            <a:off x="525516" y="3417573"/>
            <a:ext cx="4593021" cy="2619839"/>
          </a:xfrm>
        </p:spPr>
        <p:txBody>
          <a:bodyPr anchor="ctr">
            <a:normAutofit/>
          </a:bodyPr>
          <a:lstStyle/>
          <a:p>
            <a:r>
              <a:rPr lang="en-US" sz="2400" dirty="0">
                <a:highlight>
                  <a:srgbClr val="C0C0C0"/>
                </a:highlight>
              </a:rPr>
              <a:t>Do you think social media needs restrictions? </a:t>
            </a:r>
          </a:p>
          <a:p>
            <a:r>
              <a:rPr lang="en-US" sz="2400" dirty="0">
                <a:highlight>
                  <a:srgbClr val="C0C0C0"/>
                </a:highlight>
              </a:rPr>
              <a:t>Watch the video on our website then Read the Globe and Mail article on our website and be prepared to discuss.</a:t>
            </a:r>
          </a:p>
          <a:p>
            <a:endParaRPr lang="en-US" sz="1800" dirty="0"/>
          </a:p>
        </p:txBody>
      </p:sp>
    </p:spTree>
    <p:extLst>
      <p:ext uri="{BB962C8B-B14F-4D97-AF65-F5344CB8AC3E}">
        <p14:creationId xmlns:p14="http://schemas.microsoft.com/office/powerpoint/2010/main" val="3953390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4569</TotalTime>
  <Words>662</Words>
  <Application>Microsoft Macintosh PowerPoint</Application>
  <PresentationFormat>Widescreen</PresentationFormat>
  <Paragraphs>39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Helvetica Neue Medium</vt:lpstr>
      <vt:lpstr>Office Theme</vt:lpstr>
      <vt:lpstr>Fundamental Freedoms</vt:lpstr>
      <vt:lpstr>Fundamental Freedoms</vt:lpstr>
      <vt:lpstr>(a) Freedom of Conscience and Religion</vt:lpstr>
      <vt:lpstr>Lord’s Day Act</vt:lpstr>
      <vt:lpstr>(b) Freedom of Thought, Belief, Opinion and Expression, including Freedom of the Press and Other Media of Communication;</vt:lpstr>
      <vt:lpstr>R v. Keegstra, 1990</vt:lpstr>
      <vt:lpstr>Other Limits To Freedom</vt:lpstr>
      <vt:lpstr>The Ruling</vt:lpstr>
      <vt:lpstr>Social Media</vt:lpstr>
      <vt:lpstr>(c) Freedom of Peaceful Assembly;</vt:lpstr>
      <vt:lpstr>(d) Freedom of Association.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 Freedoms</dc:title>
  <dc:creator>Gord Gord</dc:creator>
  <cp:lastModifiedBy>Gord Gord</cp:lastModifiedBy>
  <cp:revision>6</cp:revision>
  <dcterms:created xsi:type="dcterms:W3CDTF">2022-01-14T15:17:46Z</dcterms:created>
  <dcterms:modified xsi:type="dcterms:W3CDTF">2022-01-17T19:27:32Z</dcterms:modified>
</cp:coreProperties>
</file>