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A9F-2542-B843-A9CF-3F4A4CEB1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8C85CC-7353-7E4C-BF09-21D04AE6F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2D5FFA-9E36-854E-B55B-79B4246E7E50}"/>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7E440E16-260A-5841-B30B-6D784F234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FCADB-B1D6-344F-A8E6-FE537550CFB3}"/>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84495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3DAC-95B1-7B43-85DA-18B779EA9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CF3EF-3861-B241-9803-C516EC9A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27F18-CFE8-C64B-86EA-ED690DC31EA9}"/>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A2DC4559-410C-5C47-A906-6622AFC0D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CDC0-2FE7-AB47-9F38-D0AF921C59F2}"/>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192890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9D74C-14E4-E545-8C3B-D37F383E5F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F3B9D-DC7F-9141-B560-36D38817C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30A15-5942-0D4C-A1CA-A8BAC33AA44B}"/>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759D5381-EAB4-9E4A-B050-49860E67A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0FDA-EBF4-E540-A194-CC6EC1775271}"/>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115378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32BC-F4CF-0649-8D1B-649696807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E0AA8-9B0D-0F45-8C02-14D6A1B437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9137-E8D4-4846-ABEA-DC11A855E63F}"/>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3953DE31-69CC-F145-9896-213EF2736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28CFE-A85E-7640-B823-3BFAE0628EED}"/>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346578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7F61-A461-8041-A99D-B3997FFFF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E4443-A0A8-194B-9810-1BEF6731A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9CFBB-30E0-5C40-8A16-AC0C082DD07A}"/>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75E25920-0700-AC4C-9FDE-D3EFC460C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8D645-466D-F749-8E89-761369E0C59C}"/>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222127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2D1C-1AF7-CA42-966A-633D1D536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CA731-92D5-0344-BD96-DD97EF19C9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737839-5EDF-9C42-ADCC-21A706BD0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2D5DC-083F-5641-9838-BF085237EF51}"/>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6" name="Footer Placeholder 5">
            <a:extLst>
              <a:ext uri="{FF2B5EF4-FFF2-40B4-BE49-F238E27FC236}">
                <a16:creationId xmlns:a16="http://schemas.microsoft.com/office/drawing/2014/main" id="{28B3E7DE-DFDB-514A-B26B-520040A77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8BCAB-0DBE-CA4D-BD2A-ED96A76B4935}"/>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286167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F16C-CAE7-3B44-A5B9-174ED2349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EE53-674E-6442-930D-B00B92814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1EEBE-304E-0046-BC46-2246FCBC1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C60CCD-3AB8-3D4A-8D6C-E9C495B55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283B7-F667-D547-8DE8-88BCF830CE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505EF-50EA-AC47-85AB-B61A6EA5808B}"/>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8" name="Footer Placeholder 7">
            <a:extLst>
              <a:ext uri="{FF2B5EF4-FFF2-40B4-BE49-F238E27FC236}">
                <a16:creationId xmlns:a16="http://schemas.microsoft.com/office/drawing/2014/main" id="{AF46B5DD-FD98-4E43-A833-BB450FE18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582F1-D635-F546-9170-1B1B7D9C17EE}"/>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73027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3B7D-FBBC-FE4E-AC0A-B9A6249BB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8B538-0B48-5047-956C-7B321FF31A2C}"/>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4" name="Footer Placeholder 3">
            <a:extLst>
              <a:ext uri="{FF2B5EF4-FFF2-40B4-BE49-F238E27FC236}">
                <a16:creationId xmlns:a16="http://schemas.microsoft.com/office/drawing/2014/main" id="{65CBB2E7-CA66-DD4D-8ABC-1FE9F40B8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047A1-7B27-6B43-943B-6C84609BE2C1}"/>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218813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375A7-5709-614A-BF2A-08597B386790}"/>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3" name="Footer Placeholder 2">
            <a:extLst>
              <a:ext uri="{FF2B5EF4-FFF2-40B4-BE49-F238E27FC236}">
                <a16:creationId xmlns:a16="http://schemas.microsoft.com/office/drawing/2014/main" id="{045092BE-FD00-7F4D-94E2-90057461CB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344D7-A419-1443-AB59-A977FD4B5E6E}"/>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389939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6A0C-4898-6D46-BC6B-E93DDFD18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5F2EA-040B-AA44-8CE1-C0998EFCE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0301B5-77F6-7C47-A4C2-94319BCD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DD8D7-55C3-474A-9B20-3EBEFD7D0CFE}"/>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6" name="Footer Placeholder 5">
            <a:extLst>
              <a:ext uri="{FF2B5EF4-FFF2-40B4-BE49-F238E27FC236}">
                <a16:creationId xmlns:a16="http://schemas.microsoft.com/office/drawing/2014/main" id="{E453DE6F-1E5D-CF41-81B0-72CA0745E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5C2E9-0D3D-8648-9AE9-68D0C1DC6063}"/>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164804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5697-CF0A-E741-811F-603EA5028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679252-CD1F-574C-AB8D-8D2F07257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C0D08-DB4F-A645-9851-66EC42CCD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00A72-3910-5A4B-8FD9-4450FB4BA7FC}"/>
              </a:ext>
            </a:extLst>
          </p:cNvPr>
          <p:cNvSpPr>
            <a:spLocks noGrp="1"/>
          </p:cNvSpPr>
          <p:nvPr>
            <p:ph type="dt" sz="half" idx="10"/>
          </p:nvPr>
        </p:nvSpPr>
        <p:spPr/>
        <p:txBody>
          <a:bodyPr/>
          <a:lstStyle/>
          <a:p>
            <a:fld id="{86DF71EB-0785-EE46-9EFD-25D7AF1A715A}" type="datetimeFigureOut">
              <a:rPr lang="en-US" smtClean="0"/>
              <a:t>9/20/21</a:t>
            </a:fld>
            <a:endParaRPr lang="en-US"/>
          </a:p>
        </p:txBody>
      </p:sp>
      <p:sp>
        <p:nvSpPr>
          <p:cNvPr id="6" name="Footer Placeholder 5">
            <a:extLst>
              <a:ext uri="{FF2B5EF4-FFF2-40B4-BE49-F238E27FC236}">
                <a16:creationId xmlns:a16="http://schemas.microsoft.com/office/drawing/2014/main" id="{C4068803-39B4-C34D-A3C1-B77868F5D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9B7E7-AABD-2F43-9EB0-BFA6D93086EB}"/>
              </a:ext>
            </a:extLst>
          </p:cNvPr>
          <p:cNvSpPr>
            <a:spLocks noGrp="1"/>
          </p:cNvSpPr>
          <p:nvPr>
            <p:ph type="sldNum" sz="quarter" idx="12"/>
          </p:nvPr>
        </p:nvSpPr>
        <p:spPr/>
        <p:txBody>
          <a:bodyPr/>
          <a:lstStyle/>
          <a:p>
            <a:fld id="{61B92924-515B-EC46-87EB-C7827E5BE845}" type="slidenum">
              <a:rPr lang="en-US" smtClean="0"/>
              <a:t>‹#›</a:t>
            </a:fld>
            <a:endParaRPr lang="en-US"/>
          </a:p>
        </p:txBody>
      </p:sp>
    </p:spTree>
    <p:extLst>
      <p:ext uri="{BB962C8B-B14F-4D97-AF65-F5344CB8AC3E}">
        <p14:creationId xmlns:p14="http://schemas.microsoft.com/office/powerpoint/2010/main" val="396863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AC2C4-D257-0C4A-B8E2-B252CDE04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E1F0A-A590-E440-BA7F-9F613C137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BBE9C-1033-4741-AC72-512C945DC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F71EB-0785-EE46-9EFD-25D7AF1A715A}" type="datetimeFigureOut">
              <a:rPr lang="en-US" smtClean="0"/>
              <a:t>9/20/21</a:t>
            </a:fld>
            <a:endParaRPr lang="en-US"/>
          </a:p>
        </p:txBody>
      </p:sp>
      <p:sp>
        <p:nvSpPr>
          <p:cNvPr id="5" name="Footer Placeholder 4">
            <a:extLst>
              <a:ext uri="{FF2B5EF4-FFF2-40B4-BE49-F238E27FC236}">
                <a16:creationId xmlns:a16="http://schemas.microsoft.com/office/drawing/2014/main" id="{0600DD1F-9CF1-6442-906D-A41B5ACC7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F97289-2766-CB41-8D8B-C3E3C1D0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92924-515B-EC46-87EB-C7827E5BE845}" type="slidenum">
              <a:rPr lang="en-US" smtClean="0"/>
              <a:t>‹#›</a:t>
            </a:fld>
            <a:endParaRPr lang="en-US"/>
          </a:p>
        </p:txBody>
      </p:sp>
    </p:spTree>
    <p:extLst>
      <p:ext uri="{BB962C8B-B14F-4D97-AF65-F5344CB8AC3E}">
        <p14:creationId xmlns:p14="http://schemas.microsoft.com/office/powerpoint/2010/main" val="151443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lobalnews.ca/news/7708960/conservative-party-climate-chang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ationalgeographic.org/maps/forms-government-201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A08B-DE92-1347-909E-E314BDB668AE}"/>
              </a:ext>
            </a:extLst>
          </p:cNvPr>
          <p:cNvSpPr>
            <a:spLocks noGrp="1"/>
          </p:cNvSpPr>
          <p:nvPr>
            <p:ph type="ctrTitle"/>
          </p:nvPr>
        </p:nvSpPr>
        <p:spPr/>
        <p:txBody>
          <a:bodyPr/>
          <a:lstStyle/>
          <a:p>
            <a:r>
              <a:rPr lang="en-US" dirty="0"/>
              <a:t>Parties and Elections In Canada</a:t>
            </a:r>
          </a:p>
        </p:txBody>
      </p:sp>
      <p:sp>
        <p:nvSpPr>
          <p:cNvPr id="3" name="Subtitle 2">
            <a:extLst>
              <a:ext uri="{FF2B5EF4-FFF2-40B4-BE49-F238E27FC236}">
                <a16:creationId xmlns:a16="http://schemas.microsoft.com/office/drawing/2014/main" id="{7CADA34E-9FC4-744E-900F-B7FB11B5B2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240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2D66-6A5D-D44C-89BB-1C7F41BF9B2C}"/>
              </a:ext>
            </a:extLst>
          </p:cNvPr>
          <p:cNvSpPr>
            <a:spLocks noGrp="1"/>
          </p:cNvSpPr>
          <p:nvPr>
            <p:ph type="title"/>
          </p:nvPr>
        </p:nvSpPr>
        <p:spPr>
          <a:xfrm>
            <a:off x="694510" y="1487272"/>
            <a:ext cx="2743200" cy="2743200"/>
          </a:xfrm>
          <a:prstGeom prst="ellipse">
            <a:avLst/>
          </a:prstGeom>
          <a:solidFill>
            <a:srgbClr val="7B7B7B"/>
          </a:solidFill>
          <a:ln w="174625" cmpd="thinThick">
            <a:solidFill>
              <a:srgbClr val="7B7B7B"/>
            </a:solidFill>
          </a:ln>
        </p:spPr>
        <p:txBody>
          <a:bodyPr>
            <a:normAutofit/>
          </a:bodyPr>
          <a:lstStyle/>
          <a:p>
            <a:pPr algn="ctr"/>
            <a:r>
              <a:rPr lang="en-US" sz="2600">
                <a:solidFill>
                  <a:srgbClr val="FFFFFF"/>
                </a:solidFill>
              </a:rPr>
              <a:t>Party Policies</a:t>
            </a:r>
          </a:p>
        </p:txBody>
      </p:sp>
      <p:pic>
        <p:nvPicPr>
          <p:cNvPr id="5" name="Picture 4" descr="Graphical user interface, application&#10;&#10;Description automatically generated with medium confidence">
            <a:extLst>
              <a:ext uri="{FF2B5EF4-FFF2-40B4-BE49-F238E27FC236}">
                <a16:creationId xmlns:a16="http://schemas.microsoft.com/office/drawing/2014/main" id="{8A186498-3F56-F546-84FF-D2D7BBA66BCE}"/>
              </a:ext>
            </a:extLst>
          </p:cNvPr>
          <p:cNvPicPr>
            <a:picLocks noChangeAspect="1"/>
          </p:cNvPicPr>
          <p:nvPr/>
        </p:nvPicPr>
        <p:blipFill>
          <a:blip r:embed="rId2"/>
          <a:stretch>
            <a:fillRect/>
          </a:stretch>
        </p:blipFill>
        <p:spPr>
          <a:xfrm>
            <a:off x="4309290" y="4070115"/>
            <a:ext cx="7188199" cy="2461958"/>
          </a:xfrm>
          <a:prstGeom prst="rect">
            <a:avLst/>
          </a:prstGeom>
        </p:spPr>
      </p:pic>
      <p:sp>
        <p:nvSpPr>
          <p:cNvPr id="3" name="Content Placeholder 2">
            <a:extLst>
              <a:ext uri="{FF2B5EF4-FFF2-40B4-BE49-F238E27FC236}">
                <a16:creationId xmlns:a16="http://schemas.microsoft.com/office/drawing/2014/main" id="{F4505470-1FAD-9746-A8BD-1F077E8B4E87}"/>
              </a:ext>
            </a:extLst>
          </p:cNvPr>
          <p:cNvSpPr>
            <a:spLocks noGrp="1"/>
          </p:cNvSpPr>
          <p:nvPr>
            <p:ph idx="1"/>
          </p:nvPr>
        </p:nvSpPr>
        <p:spPr>
          <a:xfrm>
            <a:off x="4309291" y="325927"/>
            <a:ext cx="7188199" cy="3479954"/>
          </a:xfrm>
        </p:spPr>
        <p:txBody>
          <a:bodyPr>
            <a:normAutofit/>
          </a:bodyPr>
          <a:lstStyle/>
          <a:p>
            <a:r>
              <a:rPr lang="en-US" sz="2000" b="1" dirty="0">
                <a:solidFill>
                  <a:schemeClr val="accent2"/>
                </a:solidFill>
              </a:rPr>
              <a:t>Policy - seeking </a:t>
            </a:r>
            <a:r>
              <a:rPr lang="en-US" sz="2000" dirty="0"/>
              <a:t>vs. </a:t>
            </a:r>
            <a:r>
              <a:rPr lang="en-US" sz="2000" b="1" dirty="0">
                <a:solidFill>
                  <a:schemeClr val="accent2"/>
                </a:solidFill>
              </a:rPr>
              <a:t>Office – seeking</a:t>
            </a:r>
          </a:p>
          <a:p>
            <a:r>
              <a:rPr lang="en-US" sz="2000" dirty="0"/>
              <a:t>At conventions parties outline objectives, structures, and procedures.</a:t>
            </a:r>
          </a:p>
          <a:p>
            <a:r>
              <a:rPr lang="en-US" sz="2000" dirty="0"/>
              <a:t>Parties vote in conventions on policies, but these votes are note binding.</a:t>
            </a:r>
          </a:p>
          <a:p>
            <a:r>
              <a:rPr lang="en-US" sz="2000" dirty="0">
                <a:hlinkClick r:id="rId3"/>
              </a:rPr>
              <a:t>Party leaders retain the right to determine official party policy</a:t>
            </a:r>
            <a:r>
              <a:rPr lang="en-US" sz="2000" dirty="0"/>
              <a:t> (e.g. Conservatives on Climate Change)</a:t>
            </a:r>
          </a:p>
          <a:p>
            <a:r>
              <a:rPr lang="en-US" sz="2000" dirty="0"/>
              <a:t>Each party has: national executive including a president, vie presidents, treasurer and so forth. They establish executive committees. </a:t>
            </a:r>
          </a:p>
        </p:txBody>
      </p:sp>
    </p:spTree>
    <p:extLst>
      <p:ext uri="{BB962C8B-B14F-4D97-AF65-F5344CB8AC3E}">
        <p14:creationId xmlns:p14="http://schemas.microsoft.com/office/powerpoint/2010/main" val="38832478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73A84E-D907-9645-99A8-9D1BC3C075BD}"/>
              </a:ext>
            </a:extLst>
          </p:cNvPr>
          <p:cNvSpPr>
            <a:spLocks noGrp="1"/>
          </p:cNvSpPr>
          <p:nvPr>
            <p:ph type="title"/>
          </p:nvPr>
        </p:nvSpPr>
        <p:spPr>
          <a:xfrm>
            <a:off x="838200" y="365125"/>
            <a:ext cx="10515600" cy="1325563"/>
          </a:xfrm>
        </p:spPr>
        <p:txBody>
          <a:bodyPr>
            <a:normAutofit/>
          </a:bodyPr>
          <a:lstStyle/>
          <a:p>
            <a:r>
              <a:rPr lang="en-US" dirty="0"/>
              <a:t>Federal vs. Provincial Responsibilities</a:t>
            </a:r>
          </a:p>
        </p:txBody>
      </p:sp>
      <p:sp>
        <p:nvSpPr>
          <p:cNvPr id="4" name="Content Placeholder 3">
            <a:extLst>
              <a:ext uri="{FF2B5EF4-FFF2-40B4-BE49-F238E27FC236}">
                <a16:creationId xmlns:a16="http://schemas.microsoft.com/office/drawing/2014/main" id="{78C756AD-8C44-E848-BFD0-8397CA346201}"/>
              </a:ext>
            </a:extLst>
          </p:cNvPr>
          <p:cNvSpPr>
            <a:spLocks noGrp="1"/>
          </p:cNvSpPr>
          <p:nvPr>
            <p:ph sz="half" idx="1"/>
          </p:nvPr>
        </p:nvSpPr>
        <p:spPr>
          <a:xfrm>
            <a:off x="838200" y="2010833"/>
            <a:ext cx="5096934" cy="4166130"/>
          </a:xfrm>
        </p:spPr>
        <p:txBody>
          <a:bodyPr>
            <a:normAutofit/>
          </a:bodyPr>
          <a:lstStyle/>
          <a:p>
            <a:pPr marL="0" indent="0">
              <a:buNone/>
            </a:pPr>
            <a:r>
              <a:rPr lang="en-US" sz="2400" dirty="0">
                <a:solidFill>
                  <a:schemeClr val="accent2"/>
                </a:solidFill>
              </a:rPr>
              <a:t>Federal Responsibilities</a:t>
            </a:r>
          </a:p>
          <a:p>
            <a:pPr>
              <a:buFontTx/>
              <a:buChar char="-"/>
            </a:pPr>
            <a:r>
              <a:rPr lang="en-US" sz="2400" dirty="0"/>
              <a:t>National Defense</a:t>
            </a:r>
          </a:p>
          <a:p>
            <a:pPr>
              <a:buFontTx/>
              <a:buChar char="-"/>
            </a:pPr>
            <a:r>
              <a:rPr lang="en-US" sz="2400" dirty="0"/>
              <a:t>Foreign Affairs</a:t>
            </a:r>
          </a:p>
          <a:p>
            <a:pPr>
              <a:buFontTx/>
              <a:buChar char="-"/>
            </a:pPr>
            <a:r>
              <a:rPr lang="en-US" sz="2400" dirty="0"/>
              <a:t>Federal Taxation</a:t>
            </a:r>
          </a:p>
          <a:p>
            <a:pPr>
              <a:buFontTx/>
              <a:buChar char="-"/>
            </a:pPr>
            <a:r>
              <a:rPr lang="en-US" sz="2400" dirty="0"/>
              <a:t>Banking</a:t>
            </a:r>
          </a:p>
        </p:txBody>
      </p:sp>
      <p:sp>
        <p:nvSpPr>
          <p:cNvPr id="5" name="Content Placeholder 4">
            <a:extLst>
              <a:ext uri="{FF2B5EF4-FFF2-40B4-BE49-F238E27FC236}">
                <a16:creationId xmlns:a16="http://schemas.microsoft.com/office/drawing/2014/main" id="{C5B90B60-F55F-764D-9913-32107908D6BF}"/>
              </a:ext>
            </a:extLst>
          </p:cNvPr>
          <p:cNvSpPr>
            <a:spLocks noGrp="1"/>
          </p:cNvSpPr>
          <p:nvPr>
            <p:ph sz="half" idx="2"/>
          </p:nvPr>
        </p:nvSpPr>
        <p:spPr>
          <a:xfrm>
            <a:off x="6256866" y="2010833"/>
            <a:ext cx="5096933" cy="4166130"/>
          </a:xfrm>
        </p:spPr>
        <p:txBody>
          <a:bodyPr>
            <a:normAutofit/>
          </a:bodyPr>
          <a:lstStyle/>
          <a:p>
            <a:pPr marL="0" indent="0">
              <a:buNone/>
            </a:pPr>
            <a:r>
              <a:rPr lang="en-US" sz="2400" dirty="0">
                <a:solidFill>
                  <a:schemeClr val="accent2"/>
                </a:solidFill>
              </a:rPr>
              <a:t>Provincial Responsibilities</a:t>
            </a:r>
          </a:p>
          <a:p>
            <a:pPr>
              <a:buFontTx/>
              <a:buChar char="-"/>
            </a:pPr>
            <a:r>
              <a:rPr lang="en-US" sz="2400" dirty="0"/>
              <a:t>Education</a:t>
            </a:r>
          </a:p>
          <a:p>
            <a:pPr>
              <a:buFontTx/>
              <a:buChar char="-"/>
            </a:pPr>
            <a:r>
              <a:rPr lang="en-US" sz="2400" dirty="0"/>
              <a:t>Healthcare</a:t>
            </a:r>
          </a:p>
          <a:p>
            <a:pPr>
              <a:buFontTx/>
              <a:buChar char="-"/>
            </a:pPr>
            <a:r>
              <a:rPr lang="en-US" sz="2400" dirty="0"/>
              <a:t>Some Natural Resources</a:t>
            </a:r>
          </a:p>
          <a:p>
            <a:pPr>
              <a:buFontTx/>
              <a:buChar char="-"/>
            </a:pPr>
            <a:r>
              <a:rPr lang="en-US" sz="2400" dirty="0"/>
              <a:t>Road Responsibilities</a:t>
            </a:r>
          </a:p>
        </p:txBody>
      </p:sp>
      <p:sp>
        <p:nvSpPr>
          <p:cNvPr id="6" name="TextBox 5">
            <a:extLst>
              <a:ext uri="{FF2B5EF4-FFF2-40B4-BE49-F238E27FC236}">
                <a16:creationId xmlns:a16="http://schemas.microsoft.com/office/drawing/2014/main" id="{36607286-A82B-2A46-9808-758D7CB13A61}"/>
              </a:ext>
            </a:extLst>
          </p:cNvPr>
          <p:cNvSpPr txBox="1"/>
          <p:nvPr/>
        </p:nvSpPr>
        <p:spPr>
          <a:xfrm>
            <a:off x="285750" y="4578490"/>
            <a:ext cx="10115550" cy="1938992"/>
          </a:xfrm>
          <a:prstGeom prst="rect">
            <a:avLst/>
          </a:prstGeom>
          <a:noFill/>
          <a:ln w="25400">
            <a:solidFill>
              <a:schemeClr val="accent2">
                <a:lumMod val="40000"/>
                <a:lumOff val="60000"/>
              </a:schemeClr>
            </a:solidFill>
          </a:ln>
        </p:spPr>
        <p:txBody>
          <a:bodyPr wrap="square" rtlCol="0">
            <a:spAutoFit/>
          </a:bodyPr>
          <a:lstStyle/>
          <a:p>
            <a:pPr>
              <a:spcAft>
                <a:spcPts val="600"/>
              </a:spcAft>
            </a:pPr>
            <a:r>
              <a:rPr lang="en-US" sz="2000" dirty="0">
                <a:solidFill>
                  <a:schemeClr val="accent2"/>
                </a:solidFill>
              </a:rPr>
              <a:t>F</a:t>
            </a:r>
            <a:r>
              <a:rPr lang="en-US" sz="2400" dirty="0">
                <a:solidFill>
                  <a:schemeClr val="accent2"/>
                </a:solidFill>
              </a:rPr>
              <a:t>ederal Parties and Provincial Parties may have no link. For example in BC, Saskatchewan and Quebec there is not official Conservative Party, while if you are a member of the NDP Provincially, its assumed you are a member Federally. While the Liberals have some links provincially and some (BC for example, there is none at all).</a:t>
            </a:r>
          </a:p>
        </p:txBody>
      </p:sp>
    </p:spTree>
    <p:extLst>
      <p:ext uri="{BB962C8B-B14F-4D97-AF65-F5344CB8AC3E}">
        <p14:creationId xmlns:p14="http://schemas.microsoft.com/office/powerpoint/2010/main" val="19854759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B24C442D-FBBB-9747-B5C3-0919E738E606}"/>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E26C00DC-2D7D-C048-8198-F69DB01B61B5}"/>
              </a:ext>
            </a:extLst>
          </p:cNvPr>
          <p:cNvSpPr txBox="1"/>
          <p:nvPr/>
        </p:nvSpPr>
        <p:spPr>
          <a:xfrm>
            <a:off x="0" y="6186488"/>
            <a:ext cx="6684779" cy="369332"/>
          </a:xfrm>
          <a:prstGeom prst="rect">
            <a:avLst/>
          </a:prstGeom>
          <a:noFill/>
        </p:spPr>
        <p:txBody>
          <a:bodyPr wrap="none" rtlCol="0">
            <a:spAutoFit/>
          </a:bodyPr>
          <a:lstStyle/>
          <a:p>
            <a:r>
              <a:rPr lang="en-US" dirty="0">
                <a:hlinkClick r:id="rId3"/>
              </a:rPr>
              <a:t>https://www.nationalgeographic.org/maps/forms-government-2018/</a:t>
            </a:r>
            <a:r>
              <a:rPr lang="en-US" dirty="0"/>
              <a:t> </a:t>
            </a:r>
          </a:p>
        </p:txBody>
      </p:sp>
    </p:spTree>
    <p:extLst>
      <p:ext uri="{BB962C8B-B14F-4D97-AF65-F5344CB8AC3E}">
        <p14:creationId xmlns:p14="http://schemas.microsoft.com/office/powerpoint/2010/main" val="230434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90A16-D26A-0746-9CD5-254CDA88C447}"/>
              </a:ext>
            </a:extLst>
          </p:cNvPr>
          <p:cNvSpPr>
            <a:spLocks noGrp="1"/>
          </p:cNvSpPr>
          <p:nvPr>
            <p:ph type="title"/>
          </p:nvPr>
        </p:nvSpPr>
        <p:spPr>
          <a:xfrm>
            <a:off x="804672" y="640080"/>
            <a:ext cx="3282696" cy="5257800"/>
          </a:xfrm>
        </p:spPr>
        <p:txBody>
          <a:bodyPr>
            <a:normAutofit/>
          </a:bodyPr>
          <a:lstStyle/>
          <a:p>
            <a:r>
              <a:rPr lang="en-US">
                <a:solidFill>
                  <a:schemeClr val="bg1"/>
                </a:solidFill>
              </a:rPr>
              <a:t>Elections – Their Purpose</a:t>
            </a:r>
          </a:p>
        </p:txBody>
      </p:sp>
      <p:sp>
        <p:nvSpPr>
          <p:cNvPr id="6" name="Content Placeholder 5">
            <a:extLst>
              <a:ext uri="{FF2B5EF4-FFF2-40B4-BE49-F238E27FC236}">
                <a16:creationId xmlns:a16="http://schemas.microsoft.com/office/drawing/2014/main" id="{D46378D5-1D06-5B4B-8194-AB468458B902}"/>
              </a:ext>
            </a:extLst>
          </p:cNvPr>
          <p:cNvSpPr>
            <a:spLocks noGrp="1"/>
          </p:cNvSpPr>
          <p:nvPr>
            <p:ph idx="1"/>
          </p:nvPr>
        </p:nvSpPr>
        <p:spPr>
          <a:xfrm>
            <a:off x="4890516" y="742951"/>
            <a:ext cx="6953822" cy="5597843"/>
          </a:xfrm>
        </p:spPr>
        <p:txBody>
          <a:bodyPr anchor="ctr">
            <a:normAutofit/>
          </a:bodyPr>
          <a:lstStyle/>
          <a:p>
            <a:r>
              <a:rPr lang="en-US" dirty="0"/>
              <a:t>Decisions made by voters provide support for policies put forth by a part and choose how the country will be governed in the near future.</a:t>
            </a:r>
          </a:p>
          <a:p>
            <a:r>
              <a:rPr lang="en-US" dirty="0"/>
              <a:t>Elections allow citizens to choose who represents them in parliament.</a:t>
            </a:r>
          </a:p>
          <a:p>
            <a:r>
              <a:rPr lang="en-US" b="1" dirty="0">
                <a:solidFill>
                  <a:schemeClr val="accent2"/>
                </a:solidFill>
              </a:rPr>
              <a:t>Elections legitimize power</a:t>
            </a:r>
            <a:r>
              <a:rPr lang="en-US" dirty="0">
                <a:solidFill>
                  <a:schemeClr val="accent2"/>
                </a:solidFill>
              </a:rPr>
              <a:t>.</a:t>
            </a:r>
          </a:p>
          <a:p>
            <a:r>
              <a:rPr lang="en-US" dirty="0"/>
              <a:t>Canada’s elections are ‘free’ in the sense that everyone can participate and you can start a political party, but there are advantages in terms of media coverage and finances for established ones.</a:t>
            </a:r>
          </a:p>
          <a:p>
            <a:endParaRPr lang="en-US" sz="2400" dirty="0"/>
          </a:p>
        </p:txBody>
      </p:sp>
    </p:spTree>
    <p:extLst>
      <p:ext uri="{BB962C8B-B14F-4D97-AF65-F5344CB8AC3E}">
        <p14:creationId xmlns:p14="http://schemas.microsoft.com/office/powerpoint/2010/main" val="97157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29CF56C7-CFB4-6145-ACE4-A645FEB70744}"/>
              </a:ext>
            </a:extLst>
          </p:cNvPr>
          <p:cNvPicPr>
            <a:picLocks noChangeAspect="1"/>
          </p:cNvPicPr>
          <p:nvPr/>
        </p:nvPicPr>
        <p:blipFill rotWithShape="1">
          <a:blip r:embed="rId2"/>
          <a:srcRect r="2806"/>
          <a:stretch/>
        </p:blipFill>
        <p:spPr>
          <a:xfrm>
            <a:off x="20" y="431"/>
            <a:ext cx="8115280" cy="6408311"/>
          </a:xfrm>
          <a:prstGeom prst="rect">
            <a:avLst/>
          </a:prstGeom>
        </p:spPr>
      </p:pic>
      <p:sp>
        <p:nvSpPr>
          <p:cNvPr id="17" name="Content Placeholder 8">
            <a:extLst>
              <a:ext uri="{FF2B5EF4-FFF2-40B4-BE49-F238E27FC236}">
                <a16:creationId xmlns:a16="http://schemas.microsoft.com/office/drawing/2014/main" id="{D97F4C10-8423-409C-AF39-D4B4F55B1701}"/>
              </a:ext>
            </a:extLst>
          </p:cNvPr>
          <p:cNvSpPr>
            <a:spLocks noGrp="1"/>
          </p:cNvSpPr>
          <p:nvPr>
            <p:ph idx="1"/>
          </p:nvPr>
        </p:nvSpPr>
        <p:spPr>
          <a:xfrm>
            <a:off x="8379255" y="1635781"/>
            <a:ext cx="3548787" cy="2750482"/>
          </a:xfrm>
        </p:spPr>
        <p:txBody>
          <a:bodyPr>
            <a:normAutofit/>
          </a:bodyPr>
          <a:lstStyle/>
          <a:p>
            <a:pPr marL="0" indent="0" algn="ctr">
              <a:buNone/>
            </a:pPr>
            <a:r>
              <a:rPr lang="en-US" sz="4400" dirty="0"/>
              <a:t>2019 Results</a:t>
            </a:r>
          </a:p>
          <a:p>
            <a:pPr marL="0" indent="0" algn="ctr">
              <a:buNone/>
            </a:pPr>
            <a:r>
              <a:rPr lang="en-US" sz="2400" dirty="0"/>
              <a:t>170 seats needed for majority government</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45386D-29AE-0B4E-935F-E279908AE2AB}"/>
              </a:ext>
            </a:extLst>
          </p:cNvPr>
          <p:cNvSpPr txBox="1"/>
          <p:nvPr/>
        </p:nvSpPr>
        <p:spPr>
          <a:xfrm>
            <a:off x="8933935" y="3429000"/>
            <a:ext cx="2286000" cy="1200329"/>
          </a:xfrm>
          <a:prstGeom prst="rect">
            <a:avLst/>
          </a:prstGeom>
          <a:noFill/>
        </p:spPr>
        <p:txBody>
          <a:bodyPr wrap="square" rtlCol="0">
            <a:spAutoFit/>
          </a:bodyPr>
          <a:lstStyle/>
          <a:p>
            <a:pPr algn="ctr"/>
            <a:r>
              <a:rPr lang="en-US" dirty="0">
                <a:solidFill>
                  <a:schemeClr val="accent1"/>
                </a:solidFill>
              </a:rPr>
              <a:t>How does this compare to 2021?</a:t>
            </a:r>
          </a:p>
          <a:p>
            <a:pPr algn="ctr"/>
            <a:endParaRPr lang="en-US" dirty="0">
              <a:solidFill>
                <a:schemeClr val="accent1"/>
              </a:solidFill>
            </a:endParaRPr>
          </a:p>
          <a:p>
            <a:pPr algn="ctr"/>
            <a:r>
              <a:rPr lang="en-US" dirty="0">
                <a:solidFill>
                  <a:schemeClr val="accent1"/>
                </a:solidFill>
              </a:rPr>
              <a:t>Winners and Losers?</a:t>
            </a:r>
          </a:p>
        </p:txBody>
      </p:sp>
    </p:spTree>
    <p:extLst>
      <p:ext uri="{BB962C8B-B14F-4D97-AF65-F5344CB8AC3E}">
        <p14:creationId xmlns:p14="http://schemas.microsoft.com/office/powerpoint/2010/main" val="12007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3A06-BF6F-4E41-943B-E363896C15F5}"/>
              </a:ext>
            </a:extLst>
          </p:cNvPr>
          <p:cNvSpPr>
            <a:spLocks noGrp="1"/>
          </p:cNvSpPr>
          <p:nvPr>
            <p:ph type="title"/>
          </p:nvPr>
        </p:nvSpPr>
        <p:spPr>
          <a:xfrm>
            <a:off x="648930" y="301983"/>
            <a:ext cx="3505495" cy="1622321"/>
          </a:xfrm>
        </p:spPr>
        <p:txBody>
          <a:bodyPr>
            <a:normAutofit/>
          </a:bodyPr>
          <a:lstStyle/>
          <a:p>
            <a:pPr algn="ctr"/>
            <a:r>
              <a:rPr lang="en-US" dirty="0"/>
              <a:t>Division of Seats</a:t>
            </a:r>
          </a:p>
        </p:txBody>
      </p:sp>
      <p:sp>
        <p:nvSpPr>
          <p:cNvPr id="3" name="Content Placeholder 2">
            <a:extLst>
              <a:ext uri="{FF2B5EF4-FFF2-40B4-BE49-F238E27FC236}">
                <a16:creationId xmlns:a16="http://schemas.microsoft.com/office/drawing/2014/main" id="{58979E2E-C9D7-0842-99AD-2E048A85215A}"/>
              </a:ext>
            </a:extLst>
          </p:cNvPr>
          <p:cNvSpPr>
            <a:spLocks noGrp="1"/>
          </p:cNvSpPr>
          <p:nvPr>
            <p:ph idx="1"/>
          </p:nvPr>
        </p:nvSpPr>
        <p:spPr>
          <a:xfrm>
            <a:off x="328613" y="1924304"/>
            <a:ext cx="3986212" cy="4676521"/>
          </a:xfrm>
        </p:spPr>
        <p:txBody>
          <a:bodyPr>
            <a:normAutofit fontScale="92500" lnSpcReduction="10000"/>
          </a:bodyPr>
          <a:lstStyle/>
          <a:p>
            <a:r>
              <a:rPr lang="en-US" sz="2400" dirty="0"/>
              <a:t>The 3 territories are each given one seat automatically, while the population of each province is divided by the “electoral quotient” to provide the initial allocation of seats. That quotient was set at 111 166 for the post – 2011 redistribution. </a:t>
            </a:r>
          </a:p>
          <a:p>
            <a:r>
              <a:rPr lang="en-US" sz="2400" dirty="0"/>
              <a:t>Senatorial Clause – no province can have fewer MPs than it has senators</a:t>
            </a:r>
          </a:p>
          <a:p>
            <a:r>
              <a:rPr lang="en-US" sz="2400" dirty="0"/>
              <a:t>Grandfather Clause – No province can have fewer MPs that it had in 1985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33A4173E-440A-C44F-AFC8-94706A4BFCA6}"/>
              </a:ext>
            </a:extLst>
          </p:cNvPr>
          <p:cNvPicPr>
            <a:picLocks noChangeAspect="1"/>
          </p:cNvPicPr>
          <p:nvPr/>
        </p:nvPicPr>
        <p:blipFill>
          <a:blip r:embed="rId2"/>
          <a:stretch>
            <a:fillRect/>
          </a:stretch>
        </p:blipFill>
        <p:spPr>
          <a:xfrm>
            <a:off x="5243513" y="1113144"/>
            <a:ext cx="6299555" cy="4373254"/>
          </a:xfrm>
          <a:prstGeom prst="rect">
            <a:avLst/>
          </a:prstGeom>
          <a:effectLst/>
        </p:spPr>
      </p:pic>
    </p:spTree>
    <p:extLst>
      <p:ext uri="{BB962C8B-B14F-4D97-AF65-F5344CB8AC3E}">
        <p14:creationId xmlns:p14="http://schemas.microsoft.com/office/powerpoint/2010/main" val="1739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F203-12D2-EF46-A136-5650EC8956D4}"/>
              </a:ext>
            </a:extLst>
          </p:cNvPr>
          <p:cNvSpPr>
            <a:spLocks noGrp="1"/>
          </p:cNvSpPr>
          <p:nvPr>
            <p:ph type="title"/>
          </p:nvPr>
        </p:nvSpPr>
        <p:spPr>
          <a:xfrm>
            <a:off x="123825" y="85725"/>
            <a:ext cx="4733925" cy="1325563"/>
          </a:xfrm>
        </p:spPr>
        <p:txBody>
          <a:bodyPr/>
          <a:lstStyle/>
          <a:p>
            <a:r>
              <a:rPr lang="en-US" dirty="0"/>
              <a:t>Some Election Facts</a:t>
            </a:r>
          </a:p>
        </p:txBody>
      </p:sp>
      <p:sp>
        <p:nvSpPr>
          <p:cNvPr id="3" name="Content Placeholder 2">
            <a:extLst>
              <a:ext uri="{FF2B5EF4-FFF2-40B4-BE49-F238E27FC236}">
                <a16:creationId xmlns:a16="http://schemas.microsoft.com/office/drawing/2014/main" id="{03AAFC00-1268-1042-B70E-35E22367129B}"/>
              </a:ext>
            </a:extLst>
          </p:cNvPr>
          <p:cNvSpPr>
            <a:spLocks noGrp="1"/>
          </p:cNvSpPr>
          <p:nvPr>
            <p:ph idx="1"/>
          </p:nvPr>
        </p:nvSpPr>
        <p:spPr>
          <a:xfrm>
            <a:off x="123825" y="1411287"/>
            <a:ext cx="9363075" cy="5360987"/>
          </a:xfrm>
        </p:spPr>
        <p:txBody>
          <a:bodyPr>
            <a:normAutofit fontScale="92500" lnSpcReduction="10000"/>
          </a:bodyPr>
          <a:lstStyle/>
          <a:p>
            <a:pPr>
              <a:buFontTx/>
              <a:buChar char="-"/>
            </a:pPr>
            <a:r>
              <a:rPr lang="en-US" dirty="0"/>
              <a:t>Dissolving Parliament: PM asks the Governor General to do so to trigger an election. This can also be done with a ‘nonconfidence vote.</a:t>
            </a:r>
          </a:p>
          <a:p>
            <a:pPr>
              <a:buFontTx/>
              <a:buChar char="-"/>
            </a:pPr>
            <a:r>
              <a:rPr lang="en-US" dirty="0"/>
              <a:t>The chief electoral officer (I absolutely had to Google that) is impartial and administers the election.</a:t>
            </a:r>
          </a:p>
          <a:p>
            <a:pPr>
              <a:buFontTx/>
              <a:buChar char="-"/>
            </a:pPr>
            <a:r>
              <a:rPr lang="en-US" dirty="0"/>
              <a:t>Voters lists come from income tax, Canada Post, citizenship and immigration, drivers licenses and vital statistics files.</a:t>
            </a:r>
          </a:p>
          <a:p>
            <a:pPr>
              <a:buFontTx/>
              <a:buChar char="-"/>
            </a:pPr>
            <a:r>
              <a:rPr lang="en-US" dirty="0"/>
              <a:t>Candidates are nominated (mostly) at a pollical party meeting</a:t>
            </a:r>
          </a:p>
          <a:p>
            <a:pPr>
              <a:buFontTx/>
              <a:buChar char="-"/>
            </a:pPr>
            <a:r>
              <a:rPr lang="en-US" dirty="0"/>
              <a:t>Canadian Federal Elections are held on Mondays (September 20</a:t>
            </a:r>
            <a:r>
              <a:rPr lang="en-US" baseline="30000" dirty="0"/>
              <a:t>th</a:t>
            </a:r>
            <a:r>
              <a:rPr lang="en-US" dirty="0"/>
              <a:t> 2021)</a:t>
            </a:r>
          </a:p>
          <a:p>
            <a:pPr>
              <a:buFontTx/>
              <a:buChar char="-"/>
            </a:pPr>
            <a:r>
              <a:rPr lang="en-US" dirty="0"/>
              <a:t>Mail in voting is done in advance, but not opened until polls close on election day – this election might not be decided on the day as its estimated many more Canadians will mail in votes.</a:t>
            </a:r>
          </a:p>
        </p:txBody>
      </p:sp>
      <p:cxnSp>
        <p:nvCxnSpPr>
          <p:cNvPr id="7" name="Straight Arrow Connector 6">
            <a:extLst>
              <a:ext uri="{FF2B5EF4-FFF2-40B4-BE49-F238E27FC236}">
                <a16:creationId xmlns:a16="http://schemas.microsoft.com/office/drawing/2014/main" id="{C667CAA0-D99B-D54F-B098-A12B03B8F09B}"/>
              </a:ext>
            </a:extLst>
          </p:cNvPr>
          <p:cNvCxnSpPr>
            <a:cxnSpLocks/>
          </p:cNvCxnSpPr>
          <p:nvPr/>
        </p:nvCxnSpPr>
        <p:spPr>
          <a:xfrm flipV="1">
            <a:off x="5529263" y="1271588"/>
            <a:ext cx="3957637" cy="13255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8671CD-C111-4345-AA29-D48FF0A2D03C}"/>
              </a:ext>
            </a:extLst>
          </p:cNvPr>
          <p:cNvPicPr>
            <a:picLocks noChangeAspect="1"/>
          </p:cNvPicPr>
          <p:nvPr/>
        </p:nvPicPr>
        <p:blipFill>
          <a:blip r:embed="rId2"/>
          <a:stretch>
            <a:fillRect/>
          </a:stretch>
        </p:blipFill>
        <p:spPr>
          <a:xfrm>
            <a:off x="9529761" y="85725"/>
            <a:ext cx="2605087" cy="3214688"/>
          </a:xfrm>
          <a:prstGeom prst="rect">
            <a:avLst/>
          </a:prstGeom>
        </p:spPr>
      </p:pic>
      <p:pic>
        <p:nvPicPr>
          <p:cNvPr id="12" name="Picture 11" descr="A picture containing text, clipart, vector graphics, flag&#10;&#10;Description automatically generated">
            <a:extLst>
              <a:ext uri="{FF2B5EF4-FFF2-40B4-BE49-F238E27FC236}">
                <a16:creationId xmlns:a16="http://schemas.microsoft.com/office/drawing/2014/main" id="{14CE8729-E7EC-984A-BB42-7EF77D912FD0}"/>
              </a:ext>
            </a:extLst>
          </p:cNvPr>
          <p:cNvPicPr>
            <a:picLocks noChangeAspect="1"/>
          </p:cNvPicPr>
          <p:nvPr/>
        </p:nvPicPr>
        <p:blipFill>
          <a:blip r:embed="rId3"/>
          <a:stretch>
            <a:fillRect/>
          </a:stretch>
        </p:blipFill>
        <p:spPr>
          <a:xfrm>
            <a:off x="9841634" y="4324350"/>
            <a:ext cx="1981339" cy="1643062"/>
          </a:xfrm>
          <a:prstGeom prst="rect">
            <a:avLst/>
          </a:prstGeom>
        </p:spPr>
      </p:pic>
      <p:sp>
        <p:nvSpPr>
          <p:cNvPr id="13" name="TextBox 12">
            <a:extLst>
              <a:ext uri="{FF2B5EF4-FFF2-40B4-BE49-F238E27FC236}">
                <a16:creationId xmlns:a16="http://schemas.microsoft.com/office/drawing/2014/main" id="{F31D83FA-2F11-3549-8A36-9CFD4CE22DA7}"/>
              </a:ext>
            </a:extLst>
          </p:cNvPr>
          <p:cNvSpPr txBox="1"/>
          <p:nvPr/>
        </p:nvSpPr>
        <p:spPr>
          <a:xfrm>
            <a:off x="9529761" y="3768614"/>
            <a:ext cx="2605087" cy="646331"/>
          </a:xfrm>
          <a:prstGeom prst="rect">
            <a:avLst/>
          </a:prstGeom>
          <a:noFill/>
        </p:spPr>
        <p:txBody>
          <a:bodyPr wrap="square" rtlCol="0">
            <a:spAutoFit/>
          </a:bodyPr>
          <a:lstStyle/>
          <a:p>
            <a:pPr algn="ctr"/>
            <a:r>
              <a:rPr lang="en-US" b="1" dirty="0">
                <a:solidFill>
                  <a:schemeClr val="accent1">
                    <a:lumMod val="75000"/>
                  </a:schemeClr>
                </a:solidFill>
              </a:rPr>
              <a:t>Voting in Australia is mandatory, fine is 55$</a:t>
            </a:r>
          </a:p>
        </p:txBody>
      </p:sp>
    </p:spTree>
    <p:extLst>
      <p:ext uri="{BB962C8B-B14F-4D97-AF65-F5344CB8AC3E}">
        <p14:creationId xmlns:p14="http://schemas.microsoft.com/office/powerpoint/2010/main" val="418955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5365-886E-FE4C-8F53-A785ADA7AD44}"/>
              </a:ext>
            </a:extLst>
          </p:cNvPr>
          <p:cNvSpPr>
            <a:spLocks noGrp="1"/>
          </p:cNvSpPr>
          <p:nvPr>
            <p:ph type="title"/>
          </p:nvPr>
        </p:nvSpPr>
        <p:spPr>
          <a:xfrm>
            <a:off x="190499" y="11801"/>
            <a:ext cx="2305050" cy="1325563"/>
          </a:xfrm>
        </p:spPr>
        <p:txBody>
          <a:bodyPr/>
          <a:lstStyle/>
          <a:p>
            <a:r>
              <a:rPr lang="en-US" dirty="0"/>
              <a:t>Voting</a:t>
            </a:r>
          </a:p>
        </p:txBody>
      </p:sp>
      <p:sp>
        <p:nvSpPr>
          <p:cNvPr id="3" name="Content Placeholder 2">
            <a:extLst>
              <a:ext uri="{FF2B5EF4-FFF2-40B4-BE49-F238E27FC236}">
                <a16:creationId xmlns:a16="http://schemas.microsoft.com/office/drawing/2014/main" id="{FA20EB51-FB7F-6846-BEFD-34E76AA1B602}"/>
              </a:ext>
            </a:extLst>
          </p:cNvPr>
          <p:cNvSpPr>
            <a:spLocks noGrp="1"/>
          </p:cNvSpPr>
          <p:nvPr>
            <p:ph idx="1"/>
          </p:nvPr>
        </p:nvSpPr>
        <p:spPr>
          <a:xfrm>
            <a:off x="7267573" y="228600"/>
            <a:ext cx="4648200" cy="4633913"/>
          </a:xfrm>
          <a:ln w="28575">
            <a:solidFill>
              <a:schemeClr val="accent2"/>
            </a:solidFill>
          </a:ln>
        </p:spPr>
        <p:txBody>
          <a:bodyPr>
            <a:normAutofit fontScale="92500" lnSpcReduction="20000"/>
          </a:bodyPr>
          <a:lstStyle/>
          <a:p>
            <a:pPr marL="0" indent="0" algn="ctr">
              <a:buNone/>
            </a:pPr>
            <a:r>
              <a:rPr lang="en-US" dirty="0">
                <a:solidFill>
                  <a:schemeClr val="accent2">
                    <a:lumMod val="75000"/>
                  </a:schemeClr>
                </a:solidFill>
              </a:rPr>
              <a:t>Dates of Extension of the Franchise in Federal Elections</a:t>
            </a:r>
          </a:p>
          <a:p>
            <a:r>
              <a:rPr lang="en-US" dirty="0"/>
              <a:t>1918 Women</a:t>
            </a:r>
          </a:p>
          <a:p>
            <a:r>
              <a:rPr lang="en-US" dirty="0"/>
              <a:t>1948 Asian Canadians</a:t>
            </a:r>
          </a:p>
          <a:p>
            <a:r>
              <a:rPr lang="en-US" dirty="0"/>
              <a:t>1950 Inuit</a:t>
            </a:r>
          </a:p>
          <a:p>
            <a:r>
              <a:rPr lang="en-US" dirty="0"/>
              <a:t>1960 Registered Indians</a:t>
            </a:r>
          </a:p>
          <a:p>
            <a:r>
              <a:rPr lang="en-US" dirty="0"/>
              <a:t>1970 Persons 18 years of age</a:t>
            </a:r>
          </a:p>
          <a:p>
            <a:r>
              <a:rPr lang="en-US" dirty="0"/>
              <a:t>1988 Federally appointed judges and people with mental disabilities</a:t>
            </a:r>
          </a:p>
          <a:p>
            <a:r>
              <a:rPr lang="en-US" dirty="0"/>
              <a:t>1999 Returning officers</a:t>
            </a:r>
          </a:p>
          <a:p>
            <a:r>
              <a:rPr lang="en-US" dirty="0"/>
              <a:t>2002 All prisoners</a:t>
            </a:r>
          </a:p>
        </p:txBody>
      </p:sp>
      <p:sp>
        <p:nvSpPr>
          <p:cNvPr id="4" name="TextBox 3">
            <a:extLst>
              <a:ext uri="{FF2B5EF4-FFF2-40B4-BE49-F238E27FC236}">
                <a16:creationId xmlns:a16="http://schemas.microsoft.com/office/drawing/2014/main" id="{210F594F-4268-FE44-BA18-F061848784FA}"/>
              </a:ext>
            </a:extLst>
          </p:cNvPr>
          <p:cNvSpPr txBox="1"/>
          <p:nvPr/>
        </p:nvSpPr>
        <p:spPr>
          <a:xfrm>
            <a:off x="176212" y="1143119"/>
            <a:ext cx="5919788" cy="1107996"/>
          </a:xfrm>
          <a:prstGeom prst="rect">
            <a:avLst/>
          </a:prstGeom>
          <a:solidFill>
            <a:schemeClr val="accent6">
              <a:lumMod val="20000"/>
              <a:lumOff val="80000"/>
            </a:schemeClr>
          </a:solidFill>
          <a:ln w="31750">
            <a:solidFill>
              <a:schemeClr val="accent6"/>
            </a:solidFill>
          </a:ln>
        </p:spPr>
        <p:txBody>
          <a:bodyPr wrap="square" rtlCol="0">
            <a:spAutoFit/>
          </a:bodyPr>
          <a:lstStyle/>
          <a:p>
            <a:pPr marL="285750" indent="-285750">
              <a:buFontTx/>
              <a:buChar char="-"/>
            </a:pPr>
            <a:r>
              <a:rPr lang="en-US" sz="2400" dirty="0"/>
              <a:t>Secret ballot was introduced in 1874</a:t>
            </a:r>
          </a:p>
          <a:p>
            <a:pPr marL="285750" indent="-285750">
              <a:buFontTx/>
              <a:buChar char="-"/>
            </a:pPr>
            <a:r>
              <a:rPr lang="en-US" sz="2400" dirty="0"/>
              <a:t>20 Parties registered for the 2019 election</a:t>
            </a:r>
          </a:p>
          <a:p>
            <a:pPr marL="285750" indent="-285750">
              <a:buFontTx/>
              <a:buChar char="-"/>
            </a:pPr>
            <a:endParaRPr lang="en-US" dirty="0"/>
          </a:p>
        </p:txBody>
      </p:sp>
      <p:sp>
        <p:nvSpPr>
          <p:cNvPr id="5" name="TextBox 4">
            <a:extLst>
              <a:ext uri="{FF2B5EF4-FFF2-40B4-BE49-F238E27FC236}">
                <a16:creationId xmlns:a16="http://schemas.microsoft.com/office/drawing/2014/main" id="{0E2F3292-2E41-5740-9490-6A7E946ECEC5}"/>
              </a:ext>
            </a:extLst>
          </p:cNvPr>
          <p:cNvSpPr txBox="1"/>
          <p:nvPr/>
        </p:nvSpPr>
        <p:spPr>
          <a:xfrm>
            <a:off x="342897" y="2642620"/>
            <a:ext cx="6653213" cy="4154984"/>
          </a:xfrm>
          <a:prstGeom prst="rect">
            <a:avLst/>
          </a:prstGeom>
          <a:solidFill>
            <a:schemeClr val="accent2"/>
          </a:solidFill>
        </p:spPr>
        <p:txBody>
          <a:bodyPr wrap="square" rtlCol="0">
            <a:spAutoFit/>
          </a:bodyPr>
          <a:lstStyle/>
          <a:p>
            <a:r>
              <a:rPr lang="en-US" sz="2400" b="1" dirty="0"/>
              <a:t>Application:</a:t>
            </a:r>
          </a:p>
          <a:p>
            <a:r>
              <a:rPr lang="en-US" sz="2400" b="1" dirty="0">
                <a:solidFill>
                  <a:schemeClr val="bg1"/>
                </a:solidFill>
              </a:rPr>
              <a:t>Political Approaches: </a:t>
            </a:r>
          </a:p>
          <a:p>
            <a:r>
              <a:rPr lang="en-US" sz="2400" b="1" dirty="0">
                <a:solidFill>
                  <a:schemeClr val="bg1"/>
                </a:solidFill>
              </a:rPr>
              <a:t>Political psycholo</a:t>
            </a:r>
            <a:r>
              <a:rPr lang="en-US" sz="2400" dirty="0">
                <a:solidFill>
                  <a:schemeClr val="bg1"/>
                </a:solidFill>
              </a:rPr>
              <a:t>gy and </a:t>
            </a:r>
            <a:r>
              <a:rPr lang="en-US" sz="2400" b="1" dirty="0">
                <a:solidFill>
                  <a:schemeClr val="bg1"/>
                </a:solidFill>
              </a:rPr>
              <a:t>political behavior </a:t>
            </a:r>
            <a:r>
              <a:rPr lang="en-US" sz="2400" dirty="0">
                <a:solidFill>
                  <a:schemeClr val="bg1"/>
                </a:solidFill>
              </a:rPr>
              <a:t>approaches are interested in voting behavior. For example, to what extent to people choose not to vote for their most favored candidate in order to vote for a lesser choice who has a greater chance of defeating their least favored option? (strategic voting). For example, NDP supporters who vote Liberal to defeat Conservatives. </a:t>
            </a:r>
            <a:r>
              <a:rPr lang="en-US" sz="2400" i="1" dirty="0">
                <a:solidFill>
                  <a:schemeClr val="bg1"/>
                </a:solidFill>
              </a:rPr>
              <a:t>What do you think about this?</a:t>
            </a:r>
          </a:p>
        </p:txBody>
      </p:sp>
    </p:spTree>
    <p:extLst>
      <p:ext uri="{BB962C8B-B14F-4D97-AF65-F5344CB8AC3E}">
        <p14:creationId xmlns:p14="http://schemas.microsoft.com/office/powerpoint/2010/main" val="3265986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630</Words>
  <Application>Microsoft Macintosh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Parties and Elections In Canada</vt:lpstr>
      <vt:lpstr>Party Policies</vt:lpstr>
      <vt:lpstr>Federal vs. Provincial Responsibilities</vt:lpstr>
      <vt:lpstr>PowerPoint Presentation</vt:lpstr>
      <vt:lpstr>Elections – Their Purpose</vt:lpstr>
      <vt:lpstr>PowerPoint Presentation</vt:lpstr>
      <vt:lpstr>Division of Seats</vt:lpstr>
      <vt:lpstr>Some Election Facts</vt:lpstr>
      <vt:lpstr>Voting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Parties and Elections In Canada</dc:title>
  <dc:creator>Gord Gord</dc:creator>
  <cp:lastModifiedBy>Gord Gord</cp:lastModifiedBy>
  <cp:revision>11</cp:revision>
  <dcterms:created xsi:type="dcterms:W3CDTF">2021-08-18T18:12:07Z</dcterms:created>
  <dcterms:modified xsi:type="dcterms:W3CDTF">2021-09-20T13:30:03Z</dcterms:modified>
</cp:coreProperties>
</file>