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59" r:id="rId6"/>
    <p:sldId id="264" r:id="rId7"/>
    <p:sldId id="260" r:id="rId8"/>
    <p:sldId id="265" r:id="rId9"/>
    <p:sldId id="261"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55"/>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C9D55-9E5C-400A-9DB8-20DBEE7F9591}"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EC11742F-76E0-48B2-AD3C-C12E35AFC2BE}">
      <dgm:prSet custT="1"/>
      <dgm:spPr/>
      <dgm:t>
        <a:bodyPr/>
        <a:lstStyle/>
        <a:p>
          <a:r>
            <a:rPr lang="en-US" sz="3600" b="1" dirty="0"/>
            <a:t>Public: </a:t>
          </a:r>
          <a:r>
            <a:rPr lang="en-US" sz="3600" dirty="0"/>
            <a:t>Criminal, Constitutional, Administrative.</a:t>
          </a:r>
        </a:p>
      </dgm:t>
    </dgm:pt>
    <dgm:pt modelId="{6E730C64-3CA7-4EBC-9732-68B78860DF81}" type="parTrans" cxnId="{998C0CE7-F155-423A-B9E6-0BF69FA49BF9}">
      <dgm:prSet/>
      <dgm:spPr/>
      <dgm:t>
        <a:bodyPr/>
        <a:lstStyle/>
        <a:p>
          <a:endParaRPr lang="en-US"/>
        </a:p>
      </dgm:t>
    </dgm:pt>
    <dgm:pt modelId="{903D94BA-8785-49D8-BDF4-E701CBCDB938}" type="sibTrans" cxnId="{998C0CE7-F155-423A-B9E6-0BF69FA49BF9}">
      <dgm:prSet/>
      <dgm:spPr/>
      <dgm:t>
        <a:bodyPr/>
        <a:lstStyle/>
        <a:p>
          <a:endParaRPr lang="en-US"/>
        </a:p>
      </dgm:t>
    </dgm:pt>
    <dgm:pt modelId="{F88B28E4-3DF8-4698-B6FD-5B8BE13B4336}">
      <dgm:prSet custT="1"/>
      <dgm:spPr/>
      <dgm:t>
        <a:bodyPr/>
        <a:lstStyle/>
        <a:p>
          <a:r>
            <a:rPr lang="en-US" sz="3200" b="1" dirty="0"/>
            <a:t>Private: </a:t>
          </a:r>
          <a:r>
            <a:rPr lang="en-US" sz="3200" dirty="0"/>
            <a:t>Tort, Family, Contract, Property </a:t>
          </a:r>
          <a:r>
            <a:rPr lang="en-US" sz="3200" dirty="0" err="1"/>
            <a:t>Labour</a:t>
          </a:r>
          <a:r>
            <a:rPr lang="en-US" sz="3200" dirty="0"/>
            <a:t> and Employment</a:t>
          </a:r>
        </a:p>
      </dgm:t>
    </dgm:pt>
    <dgm:pt modelId="{3F71DDCD-AA96-4189-9507-EE6AC8B53B69}" type="parTrans" cxnId="{F64B6982-A580-48E1-B169-B987FD7612A2}">
      <dgm:prSet/>
      <dgm:spPr/>
      <dgm:t>
        <a:bodyPr/>
        <a:lstStyle/>
        <a:p>
          <a:endParaRPr lang="en-US"/>
        </a:p>
      </dgm:t>
    </dgm:pt>
    <dgm:pt modelId="{95019404-F11B-46BB-8A30-07547F8E8C36}" type="sibTrans" cxnId="{F64B6982-A580-48E1-B169-B987FD7612A2}">
      <dgm:prSet/>
      <dgm:spPr/>
      <dgm:t>
        <a:bodyPr/>
        <a:lstStyle/>
        <a:p>
          <a:endParaRPr lang="en-US"/>
        </a:p>
      </dgm:t>
    </dgm:pt>
    <dgm:pt modelId="{126BAE91-1E5F-4B60-84F7-01E192FFF7ED}">
      <dgm:prSet custT="1"/>
      <dgm:spPr/>
      <dgm:t>
        <a:bodyPr/>
        <a:lstStyle/>
        <a:p>
          <a:endParaRPr lang="en-US" sz="3200" b="1" dirty="0">
            <a:solidFill>
              <a:schemeClr val="tx1"/>
            </a:solidFill>
          </a:endParaRPr>
        </a:p>
      </dgm:t>
    </dgm:pt>
    <dgm:pt modelId="{03B4A1E7-7944-46DE-A2DF-F4F348C4CB01}" type="parTrans" cxnId="{2D7ABE35-82F9-4C7B-B1BC-CA740BEEC0CB}">
      <dgm:prSet/>
      <dgm:spPr/>
      <dgm:t>
        <a:bodyPr/>
        <a:lstStyle/>
        <a:p>
          <a:endParaRPr lang="en-US"/>
        </a:p>
      </dgm:t>
    </dgm:pt>
    <dgm:pt modelId="{9A67DFAB-06FE-4A09-8970-9B0EA21CDB78}" type="sibTrans" cxnId="{2D7ABE35-82F9-4C7B-B1BC-CA740BEEC0CB}">
      <dgm:prSet/>
      <dgm:spPr/>
      <dgm:t>
        <a:bodyPr/>
        <a:lstStyle/>
        <a:p>
          <a:endParaRPr lang="en-US"/>
        </a:p>
      </dgm:t>
    </dgm:pt>
    <dgm:pt modelId="{572303E2-B9FA-D042-B122-9F09C935D564}" type="pres">
      <dgm:prSet presAssocID="{3A1C9D55-9E5C-400A-9DB8-20DBEE7F9591}" presName="vert0" presStyleCnt="0">
        <dgm:presLayoutVars>
          <dgm:dir/>
          <dgm:animOne val="branch"/>
          <dgm:animLvl val="lvl"/>
        </dgm:presLayoutVars>
      </dgm:prSet>
      <dgm:spPr/>
    </dgm:pt>
    <dgm:pt modelId="{2EEDC0E2-A36F-4A4B-B70D-13CBA694D0FB}" type="pres">
      <dgm:prSet presAssocID="{EC11742F-76E0-48B2-AD3C-C12E35AFC2BE}" presName="thickLine" presStyleLbl="alignNode1" presStyleIdx="0" presStyleCnt="3"/>
      <dgm:spPr/>
    </dgm:pt>
    <dgm:pt modelId="{4CF9569B-754C-8C4C-86A3-7A6E9560B4CB}" type="pres">
      <dgm:prSet presAssocID="{EC11742F-76E0-48B2-AD3C-C12E35AFC2BE}" presName="horz1" presStyleCnt="0"/>
      <dgm:spPr/>
    </dgm:pt>
    <dgm:pt modelId="{31D542D7-501B-B544-9548-B51BEEA509FA}" type="pres">
      <dgm:prSet presAssocID="{EC11742F-76E0-48B2-AD3C-C12E35AFC2BE}" presName="tx1" presStyleLbl="revTx" presStyleIdx="0" presStyleCnt="3"/>
      <dgm:spPr/>
    </dgm:pt>
    <dgm:pt modelId="{B6C5187A-85E6-5443-9B29-9F3318B87830}" type="pres">
      <dgm:prSet presAssocID="{EC11742F-76E0-48B2-AD3C-C12E35AFC2BE}" presName="vert1" presStyleCnt="0"/>
      <dgm:spPr/>
    </dgm:pt>
    <dgm:pt modelId="{15EF47BB-BF3E-1048-BB4F-6C0F2459CA46}" type="pres">
      <dgm:prSet presAssocID="{F88B28E4-3DF8-4698-B6FD-5B8BE13B4336}" presName="thickLine" presStyleLbl="alignNode1" presStyleIdx="1" presStyleCnt="3"/>
      <dgm:spPr/>
    </dgm:pt>
    <dgm:pt modelId="{77178FFC-E33C-2C4F-8ECB-7FD5664FE6FA}" type="pres">
      <dgm:prSet presAssocID="{F88B28E4-3DF8-4698-B6FD-5B8BE13B4336}" presName="horz1" presStyleCnt="0"/>
      <dgm:spPr/>
    </dgm:pt>
    <dgm:pt modelId="{E316DFDD-807A-0B41-80B7-11D7C32EB545}" type="pres">
      <dgm:prSet presAssocID="{F88B28E4-3DF8-4698-B6FD-5B8BE13B4336}" presName="tx1" presStyleLbl="revTx" presStyleIdx="1" presStyleCnt="3"/>
      <dgm:spPr/>
    </dgm:pt>
    <dgm:pt modelId="{44611DEE-C5B0-934C-8353-9459518A05A3}" type="pres">
      <dgm:prSet presAssocID="{F88B28E4-3DF8-4698-B6FD-5B8BE13B4336}" presName="vert1" presStyleCnt="0"/>
      <dgm:spPr/>
    </dgm:pt>
    <dgm:pt modelId="{37838DDC-9318-A54C-8676-47E2836D009E}" type="pres">
      <dgm:prSet presAssocID="{126BAE91-1E5F-4B60-84F7-01E192FFF7ED}" presName="thickLine" presStyleLbl="alignNode1" presStyleIdx="2" presStyleCnt="3"/>
      <dgm:spPr/>
    </dgm:pt>
    <dgm:pt modelId="{F64A526E-4075-A04F-86C2-5A3DA67BB74A}" type="pres">
      <dgm:prSet presAssocID="{126BAE91-1E5F-4B60-84F7-01E192FFF7ED}" presName="horz1" presStyleCnt="0"/>
      <dgm:spPr/>
    </dgm:pt>
    <dgm:pt modelId="{649FBF94-A30D-0E4A-8888-DEA5088A2386}" type="pres">
      <dgm:prSet presAssocID="{126BAE91-1E5F-4B60-84F7-01E192FFF7ED}" presName="tx1" presStyleLbl="revTx" presStyleIdx="2" presStyleCnt="3"/>
      <dgm:spPr/>
    </dgm:pt>
    <dgm:pt modelId="{187B024D-B91E-0349-B27E-98D55E80E476}" type="pres">
      <dgm:prSet presAssocID="{126BAE91-1E5F-4B60-84F7-01E192FFF7ED}" presName="vert1" presStyleCnt="0"/>
      <dgm:spPr/>
    </dgm:pt>
  </dgm:ptLst>
  <dgm:cxnLst>
    <dgm:cxn modelId="{30E9220A-031A-444E-96BD-2637D81E9F37}" type="presOf" srcId="{126BAE91-1E5F-4B60-84F7-01E192FFF7ED}" destId="{649FBF94-A30D-0E4A-8888-DEA5088A2386}" srcOrd="0" destOrd="0" presId="urn:microsoft.com/office/officeart/2008/layout/LinedList"/>
    <dgm:cxn modelId="{FD0BEF0D-F2EE-BA41-805E-E3FCFA2065B6}" type="presOf" srcId="{F88B28E4-3DF8-4698-B6FD-5B8BE13B4336}" destId="{E316DFDD-807A-0B41-80B7-11D7C32EB545}" srcOrd="0" destOrd="0" presId="urn:microsoft.com/office/officeart/2008/layout/LinedList"/>
    <dgm:cxn modelId="{D4A1B31D-2C74-8147-92B2-3AEA8E0F5677}" type="presOf" srcId="{3A1C9D55-9E5C-400A-9DB8-20DBEE7F9591}" destId="{572303E2-B9FA-D042-B122-9F09C935D564}" srcOrd="0" destOrd="0" presId="urn:microsoft.com/office/officeart/2008/layout/LinedList"/>
    <dgm:cxn modelId="{2D7ABE35-82F9-4C7B-B1BC-CA740BEEC0CB}" srcId="{3A1C9D55-9E5C-400A-9DB8-20DBEE7F9591}" destId="{126BAE91-1E5F-4B60-84F7-01E192FFF7ED}" srcOrd="2" destOrd="0" parTransId="{03B4A1E7-7944-46DE-A2DF-F4F348C4CB01}" sibTransId="{9A67DFAB-06FE-4A09-8970-9B0EA21CDB78}"/>
    <dgm:cxn modelId="{F64B6982-A580-48E1-B169-B987FD7612A2}" srcId="{3A1C9D55-9E5C-400A-9DB8-20DBEE7F9591}" destId="{F88B28E4-3DF8-4698-B6FD-5B8BE13B4336}" srcOrd="1" destOrd="0" parTransId="{3F71DDCD-AA96-4189-9507-EE6AC8B53B69}" sibTransId="{95019404-F11B-46BB-8A30-07547F8E8C36}"/>
    <dgm:cxn modelId="{7C4F9087-1488-7D40-8782-32B5596C9441}" type="presOf" srcId="{EC11742F-76E0-48B2-AD3C-C12E35AFC2BE}" destId="{31D542D7-501B-B544-9548-B51BEEA509FA}" srcOrd="0" destOrd="0" presId="urn:microsoft.com/office/officeart/2008/layout/LinedList"/>
    <dgm:cxn modelId="{998C0CE7-F155-423A-B9E6-0BF69FA49BF9}" srcId="{3A1C9D55-9E5C-400A-9DB8-20DBEE7F9591}" destId="{EC11742F-76E0-48B2-AD3C-C12E35AFC2BE}" srcOrd="0" destOrd="0" parTransId="{6E730C64-3CA7-4EBC-9732-68B78860DF81}" sibTransId="{903D94BA-8785-49D8-BDF4-E701CBCDB938}"/>
    <dgm:cxn modelId="{E3F45A39-6E60-2943-A274-E9342911DA8D}" type="presParOf" srcId="{572303E2-B9FA-D042-B122-9F09C935D564}" destId="{2EEDC0E2-A36F-4A4B-B70D-13CBA694D0FB}" srcOrd="0" destOrd="0" presId="urn:microsoft.com/office/officeart/2008/layout/LinedList"/>
    <dgm:cxn modelId="{6900E6C7-FBDC-7D4F-9621-4324E820140D}" type="presParOf" srcId="{572303E2-B9FA-D042-B122-9F09C935D564}" destId="{4CF9569B-754C-8C4C-86A3-7A6E9560B4CB}" srcOrd="1" destOrd="0" presId="urn:microsoft.com/office/officeart/2008/layout/LinedList"/>
    <dgm:cxn modelId="{F5CDCEF3-1E75-BF48-9C87-5674F1E413A0}" type="presParOf" srcId="{4CF9569B-754C-8C4C-86A3-7A6E9560B4CB}" destId="{31D542D7-501B-B544-9548-B51BEEA509FA}" srcOrd="0" destOrd="0" presId="urn:microsoft.com/office/officeart/2008/layout/LinedList"/>
    <dgm:cxn modelId="{AB15CDC8-2815-3546-B16C-F9C40ACD419D}" type="presParOf" srcId="{4CF9569B-754C-8C4C-86A3-7A6E9560B4CB}" destId="{B6C5187A-85E6-5443-9B29-9F3318B87830}" srcOrd="1" destOrd="0" presId="urn:microsoft.com/office/officeart/2008/layout/LinedList"/>
    <dgm:cxn modelId="{7DF08DBB-0D44-B043-9F52-1D6182B0B192}" type="presParOf" srcId="{572303E2-B9FA-D042-B122-9F09C935D564}" destId="{15EF47BB-BF3E-1048-BB4F-6C0F2459CA46}" srcOrd="2" destOrd="0" presId="urn:microsoft.com/office/officeart/2008/layout/LinedList"/>
    <dgm:cxn modelId="{76EFC259-FB7D-974D-BEAA-466719DD982F}" type="presParOf" srcId="{572303E2-B9FA-D042-B122-9F09C935D564}" destId="{77178FFC-E33C-2C4F-8ECB-7FD5664FE6FA}" srcOrd="3" destOrd="0" presId="urn:microsoft.com/office/officeart/2008/layout/LinedList"/>
    <dgm:cxn modelId="{30A33926-7F97-3549-8D24-77B358CA41C3}" type="presParOf" srcId="{77178FFC-E33C-2C4F-8ECB-7FD5664FE6FA}" destId="{E316DFDD-807A-0B41-80B7-11D7C32EB545}" srcOrd="0" destOrd="0" presId="urn:microsoft.com/office/officeart/2008/layout/LinedList"/>
    <dgm:cxn modelId="{50FA8151-A8DC-8E41-A960-C3090CFB43F4}" type="presParOf" srcId="{77178FFC-E33C-2C4F-8ECB-7FD5664FE6FA}" destId="{44611DEE-C5B0-934C-8353-9459518A05A3}" srcOrd="1" destOrd="0" presId="urn:microsoft.com/office/officeart/2008/layout/LinedList"/>
    <dgm:cxn modelId="{643A0817-BAA6-0845-BD50-55751AACC037}" type="presParOf" srcId="{572303E2-B9FA-D042-B122-9F09C935D564}" destId="{37838DDC-9318-A54C-8676-47E2836D009E}" srcOrd="4" destOrd="0" presId="urn:microsoft.com/office/officeart/2008/layout/LinedList"/>
    <dgm:cxn modelId="{A213F64C-EE38-EE41-A7EF-415BCD096928}" type="presParOf" srcId="{572303E2-B9FA-D042-B122-9F09C935D564}" destId="{F64A526E-4075-A04F-86C2-5A3DA67BB74A}" srcOrd="5" destOrd="0" presId="urn:microsoft.com/office/officeart/2008/layout/LinedList"/>
    <dgm:cxn modelId="{4970DDEA-444B-0340-B279-591234F567CF}" type="presParOf" srcId="{F64A526E-4075-A04F-86C2-5A3DA67BB74A}" destId="{649FBF94-A30D-0E4A-8888-DEA5088A2386}" srcOrd="0" destOrd="0" presId="urn:microsoft.com/office/officeart/2008/layout/LinedList"/>
    <dgm:cxn modelId="{75F4FAE0-CE2B-6547-A62F-9A86B51AE6D4}" type="presParOf" srcId="{F64A526E-4075-A04F-86C2-5A3DA67BB74A}" destId="{187B024D-B91E-0349-B27E-98D55E80E4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DC0E2-A36F-4A4B-B70D-13CBA694D0FB}">
      <dsp:nvSpPr>
        <dsp:cNvPr id="0" name=""/>
        <dsp:cNvSpPr/>
      </dsp:nvSpPr>
      <dsp:spPr>
        <a:xfrm>
          <a:off x="0" y="2307"/>
          <a:ext cx="67318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1D542D7-501B-B544-9548-B51BEEA509FA}">
      <dsp:nvSpPr>
        <dsp:cNvPr id="0" name=""/>
        <dsp:cNvSpPr/>
      </dsp:nvSpPr>
      <dsp:spPr>
        <a:xfrm>
          <a:off x="0" y="2307"/>
          <a:ext cx="673181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dirty="0"/>
            <a:t>Public: </a:t>
          </a:r>
          <a:r>
            <a:rPr lang="en-US" sz="3600" kern="1200" dirty="0"/>
            <a:t>Criminal, Constitutional, Administrative.</a:t>
          </a:r>
        </a:p>
      </dsp:txBody>
      <dsp:txXfrm>
        <a:off x="0" y="2307"/>
        <a:ext cx="6731814" cy="1573886"/>
      </dsp:txXfrm>
    </dsp:sp>
    <dsp:sp modelId="{15EF47BB-BF3E-1048-BB4F-6C0F2459CA46}">
      <dsp:nvSpPr>
        <dsp:cNvPr id="0" name=""/>
        <dsp:cNvSpPr/>
      </dsp:nvSpPr>
      <dsp:spPr>
        <a:xfrm>
          <a:off x="0" y="1576194"/>
          <a:ext cx="67318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16DFDD-807A-0B41-80B7-11D7C32EB545}">
      <dsp:nvSpPr>
        <dsp:cNvPr id="0" name=""/>
        <dsp:cNvSpPr/>
      </dsp:nvSpPr>
      <dsp:spPr>
        <a:xfrm>
          <a:off x="0" y="1576194"/>
          <a:ext cx="673181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Private: </a:t>
          </a:r>
          <a:r>
            <a:rPr lang="en-US" sz="3200" kern="1200" dirty="0"/>
            <a:t>Tort, Family, Contract, Property </a:t>
          </a:r>
          <a:r>
            <a:rPr lang="en-US" sz="3200" kern="1200" dirty="0" err="1"/>
            <a:t>Labour</a:t>
          </a:r>
          <a:r>
            <a:rPr lang="en-US" sz="3200" kern="1200" dirty="0"/>
            <a:t> and Employment</a:t>
          </a:r>
        </a:p>
      </dsp:txBody>
      <dsp:txXfrm>
        <a:off x="0" y="1576194"/>
        <a:ext cx="6731814" cy="1573886"/>
      </dsp:txXfrm>
    </dsp:sp>
    <dsp:sp modelId="{37838DDC-9318-A54C-8676-47E2836D009E}">
      <dsp:nvSpPr>
        <dsp:cNvPr id="0" name=""/>
        <dsp:cNvSpPr/>
      </dsp:nvSpPr>
      <dsp:spPr>
        <a:xfrm>
          <a:off x="0" y="3150081"/>
          <a:ext cx="67318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9FBF94-A30D-0E4A-8888-DEA5088A2386}">
      <dsp:nvSpPr>
        <dsp:cNvPr id="0" name=""/>
        <dsp:cNvSpPr/>
      </dsp:nvSpPr>
      <dsp:spPr>
        <a:xfrm>
          <a:off x="0" y="3150081"/>
          <a:ext cx="673181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b="1" kern="1200" dirty="0">
            <a:solidFill>
              <a:schemeClr val="tx1"/>
            </a:solidFill>
          </a:endParaRPr>
        </a:p>
      </dsp:txBody>
      <dsp:txXfrm>
        <a:off x="0" y="3150081"/>
        <a:ext cx="6731814" cy="1573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1A47-0AE6-C546-A843-B084F1EEC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C1800A-6A94-0245-BCE9-61FE7B15B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684B3-E4FB-E64A-8253-92A70A8C2AB5}"/>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5" name="Footer Placeholder 4">
            <a:extLst>
              <a:ext uri="{FF2B5EF4-FFF2-40B4-BE49-F238E27FC236}">
                <a16:creationId xmlns:a16="http://schemas.microsoft.com/office/drawing/2014/main" id="{A0862A9A-D3FB-3B42-8BA9-F6D1FBBEA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A4C6D-41F4-F441-94CA-3540EED3C794}"/>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137387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47F1-A52C-EE40-BF4D-95F087AE3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E9432A-64A1-3246-AA6D-C440B087B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EDF79-8338-F742-B224-611C5E02B267}"/>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5" name="Footer Placeholder 4">
            <a:extLst>
              <a:ext uri="{FF2B5EF4-FFF2-40B4-BE49-F238E27FC236}">
                <a16:creationId xmlns:a16="http://schemas.microsoft.com/office/drawing/2014/main" id="{9C73B7CC-D051-9F45-9D15-B9EFB741B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8662A-2A12-6148-B519-473AFF8BADB5}"/>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305870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65AED-B86E-524B-A06C-A9AB883827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0BBD9-6A0E-BC40-9675-B86E59DB53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8BD44-AC7D-4B4E-B6F1-1EE1106DC1EA}"/>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5" name="Footer Placeholder 4">
            <a:extLst>
              <a:ext uri="{FF2B5EF4-FFF2-40B4-BE49-F238E27FC236}">
                <a16:creationId xmlns:a16="http://schemas.microsoft.com/office/drawing/2014/main" id="{7C279CB9-897C-5C46-A028-60C135B28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550E9-D25D-B44A-A784-99DC31B6B147}"/>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86264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D941-F437-354E-94A5-9DE96BBD8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69FA3-301E-4F4F-825B-589BC1C62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CF701-EC75-9447-AC77-AF7169154539}"/>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5" name="Footer Placeholder 4">
            <a:extLst>
              <a:ext uri="{FF2B5EF4-FFF2-40B4-BE49-F238E27FC236}">
                <a16:creationId xmlns:a16="http://schemas.microsoft.com/office/drawing/2014/main" id="{1F9BF515-3C6E-704D-80B9-04D35456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463BB-98CF-DC4E-A154-48B0F2D088C8}"/>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156910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F760-E7C8-0743-BB51-A4221EF88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03971-86C8-2C48-B9EF-BEC629E154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1C303D-7D39-9A40-84D0-4859AB16AB6B}"/>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5" name="Footer Placeholder 4">
            <a:extLst>
              <a:ext uri="{FF2B5EF4-FFF2-40B4-BE49-F238E27FC236}">
                <a16:creationId xmlns:a16="http://schemas.microsoft.com/office/drawing/2014/main" id="{B0C60A66-634B-A44E-A252-041F4C293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1A1E0-9D7F-6741-95EC-EDB558A2A786}"/>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394049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69C3-226F-474D-B5C1-5E400824B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79BB2-7A2A-B444-814D-193BF739D1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6B1AFE-BBE2-8142-81C2-6FECE49216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D32EE-959C-C546-B364-A898A4DAF195}"/>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6" name="Footer Placeholder 5">
            <a:extLst>
              <a:ext uri="{FF2B5EF4-FFF2-40B4-BE49-F238E27FC236}">
                <a16:creationId xmlns:a16="http://schemas.microsoft.com/office/drawing/2014/main" id="{0A9DE330-BCC0-AB44-ADCC-0A398106A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3A93A-08D1-A54F-BF4E-FB28E02AFDA2}"/>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38239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44C4-ED77-8643-95BA-716DE1920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AF3E72-E78D-5046-B31C-5390BC483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CE205A-F790-E14F-B6C8-2C6F2563E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04ECF1-E85F-3947-9F00-6ACF4442F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595AED-B651-614D-9E4A-3CA5AEC74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412802-A366-A646-91C9-969C864DE78D}"/>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8" name="Footer Placeholder 7">
            <a:extLst>
              <a:ext uri="{FF2B5EF4-FFF2-40B4-BE49-F238E27FC236}">
                <a16:creationId xmlns:a16="http://schemas.microsoft.com/office/drawing/2014/main" id="{F1A34E60-551F-5547-A691-1C94A23EC6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2D4FB6-E2EC-AD44-8456-15A2A611A659}"/>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42417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82A5-7D3D-5544-B3AC-0F531CA8F4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52223-ACB9-B248-8202-72DF98FC55BA}"/>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4" name="Footer Placeholder 3">
            <a:extLst>
              <a:ext uri="{FF2B5EF4-FFF2-40B4-BE49-F238E27FC236}">
                <a16:creationId xmlns:a16="http://schemas.microsoft.com/office/drawing/2014/main" id="{82E3B53D-DFC6-CD40-9011-BE5224586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65CCA-27AE-2748-8D8D-19137AC81E5D}"/>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348495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CB156-D1B7-7C45-9239-20EA34E13E04}"/>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3" name="Footer Placeholder 2">
            <a:extLst>
              <a:ext uri="{FF2B5EF4-FFF2-40B4-BE49-F238E27FC236}">
                <a16:creationId xmlns:a16="http://schemas.microsoft.com/office/drawing/2014/main" id="{97B59B50-12B8-BA4E-B059-6A660A2053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0E98EE-6CC2-A64D-98CB-4EE3C272C5C0}"/>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138880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B815-1FCF-9645-BDF9-23BFAF839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3A2CC-E886-3B4D-8817-FC3961CB7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A4FA3B-9F0C-834A-9216-4C980A98B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65752-5A4F-BB4C-9201-44358701A81A}"/>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6" name="Footer Placeholder 5">
            <a:extLst>
              <a:ext uri="{FF2B5EF4-FFF2-40B4-BE49-F238E27FC236}">
                <a16:creationId xmlns:a16="http://schemas.microsoft.com/office/drawing/2014/main" id="{5A1A30DA-31B4-1541-8D7D-309BFFE8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F33C2-10C1-2542-B077-DB95D07EADD3}"/>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334982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ECE3-B04F-D547-839A-568EEE9AE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E34C9-BCC3-AD4B-8151-B0BEF4A56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3E835-FAB4-8342-B4F1-13B46530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844E7-1514-224E-ADA8-0E9914A78A79}"/>
              </a:ext>
            </a:extLst>
          </p:cNvPr>
          <p:cNvSpPr>
            <a:spLocks noGrp="1"/>
          </p:cNvSpPr>
          <p:nvPr>
            <p:ph type="dt" sz="half" idx="10"/>
          </p:nvPr>
        </p:nvSpPr>
        <p:spPr/>
        <p:txBody>
          <a:bodyPr/>
          <a:lstStyle/>
          <a:p>
            <a:fld id="{6D00E5B5-F7A1-0E45-B748-E48983474BB0}" type="datetimeFigureOut">
              <a:rPr lang="en-US" smtClean="0"/>
              <a:t>1/7/22</a:t>
            </a:fld>
            <a:endParaRPr lang="en-US"/>
          </a:p>
        </p:txBody>
      </p:sp>
      <p:sp>
        <p:nvSpPr>
          <p:cNvPr id="6" name="Footer Placeholder 5">
            <a:extLst>
              <a:ext uri="{FF2B5EF4-FFF2-40B4-BE49-F238E27FC236}">
                <a16:creationId xmlns:a16="http://schemas.microsoft.com/office/drawing/2014/main" id="{5F5A87C4-3748-C84B-92BD-EFC646ECF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05DFC-24CA-C443-8D40-4A036AF4C26D}"/>
              </a:ext>
            </a:extLst>
          </p:cNvPr>
          <p:cNvSpPr>
            <a:spLocks noGrp="1"/>
          </p:cNvSpPr>
          <p:nvPr>
            <p:ph type="sldNum" sz="quarter" idx="12"/>
          </p:nvPr>
        </p:nvSpPr>
        <p:spPr/>
        <p:txBody>
          <a:bodyPr/>
          <a:lstStyle/>
          <a:p>
            <a:fld id="{D6511663-235D-C840-AA48-C5AF4B1A293F}" type="slidenum">
              <a:rPr lang="en-US" smtClean="0"/>
              <a:t>‹#›</a:t>
            </a:fld>
            <a:endParaRPr lang="en-US"/>
          </a:p>
        </p:txBody>
      </p:sp>
    </p:spTree>
    <p:extLst>
      <p:ext uri="{BB962C8B-B14F-4D97-AF65-F5344CB8AC3E}">
        <p14:creationId xmlns:p14="http://schemas.microsoft.com/office/powerpoint/2010/main" val="405506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7C8CC-CE99-BF46-BDF4-A40EE7677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755BEC-22E0-9B43-9D5E-E9D3D716A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86E52-3EAC-4942-AD90-3309BB73E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0E5B5-F7A1-0E45-B748-E48983474BB0}" type="datetimeFigureOut">
              <a:rPr lang="en-US" smtClean="0"/>
              <a:t>1/7/22</a:t>
            </a:fld>
            <a:endParaRPr lang="en-US"/>
          </a:p>
        </p:txBody>
      </p:sp>
      <p:sp>
        <p:nvSpPr>
          <p:cNvPr id="5" name="Footer Placeholder 4">
            <a:extLst>
              <a:ext uri="{FF2B5EF4-FFF2-40B4-BE49-F238E27FC236}">
                <a16:creationId xmlns:a16="http://schemas.microsoft.com/office/drawing/2014/main" id="{1322D9A9-56D3-5F43-AD7E-0C45BACEE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30625E-3CDF-774A-A4E3-1E4A30D38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11663-235D-C840-AA48-C5AF4B1A293F}" type="slidenum">
              <a:rPr lang="en-US" smtClean="0"/>
              <a:t>‹#›</a:t>
            </a:fld>
            <a:endParaRPr lang="en-US"/>
          </a:p>
        </p:txBody>
      </p:sp>
    </p:spTree>
    <p:extLst>
      <p:ext uri="{BB962C8B-B14F-4D97-AF65-F5344CB8AC3E}">
        <p14:creationId xmlns:p14="http://schemas.microsoft.com/office/powerpoint/2010/main" val="321208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tvnews.ca/canada/conversion-therapy-is-now-illegal-in-canada-1.57319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reedomhouse.org/countries/freedom-world/scores?sort=desc&amp;order=Total%20Score%20and%20Stat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8ME7kxMk4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4CBC75-FE38-5040-A9E8-7EAE5D8654AE}"/>
              </a:ext>
            </a:extLst>
          </p:cNvPr>
          <p:cNvPicPr>
            <a:picLocks noChangeAspect="1"/>
          </p:cNvPicPr>
          <p:nvPr/>
        </p:nvPicPr>
        <p:blipFill rotWithShape="1">
          <a:blip r:embed="rId2">
            <a:alphaModFix amt="45000"/>
          </a:blip>
          <a:srcRect t="5507" b="1518"/>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313D6A2B-CC71-CA43-B803-10F25517BBA7}"/>
              </a:ext>
            </a:extLst>
          </p:cNvPr>
          <p:cNvSpPr>
            <a:spLocks noGrp="1"/>
          </p:cNvSpPr>
          <p:nvPr>
            <p:ph type="ctrTitle"/>
          </p:nvPr>
        </p:nvSpPr>
        <p:spPr>
          <a:xfrm>
            <a:off x="1769532" y="1695576"/>
            <a:ext cx="8652938" cy="2857191"/>
          </a:xfrm>
        </p:spPr>
        <p:txBody>
          <a:bodyPr anchor="ctr">
            <a:normAutofit/>
          </a:bodyPr>
          <a:lstStyle/>
          <a:p>
            <a:r>
              <a:rPr lang="en-US" sz="6200"/>
              <a:t>Evolution and Overview of The Canadian Legal System</a:t>
            </a:r>
          </a:p>
        </p:txBody>
      </p:sp>
      <p:sp>
        <p:nvSpPr>
          <p:cNvPr id="3" name="Subtitle 2">
            <a:extLst>
              <a:ext uri="{FF2B5EF4-FFF2-40B4-BE49-F238E27FC236}">
                <a16:creationId xmlns:a16="http://schemas.microsoft.com/office/drawing/2014/main" id="{D5B04568-C6BD-F441-BBC1-12729DADC6B4}"/>
              </a:ext>
            </a:extLst>
          </p:cNvPr>
          <p:cNvSpPr>
            <a:spLocks noGrp="1"/>
          </p:cNvSpPr>
          <p:nvPr>
            <p:ph type="subTitle" idx="1"/>
          </p:nvPr>
        </p:nvSpPr>
        <p:spPr>
          <a:xfrm>
            <a:off x="1769532" y="4623127"/>
            <a:ext cx="8655200" cy="457201"/>
          </a:xfrm>
        </p:spPr>
        <p:txBody>
          <a:bodyPr>
            <a:normAutofit/>
          </a:bodyPr>
          <a:lstStyle/>
          <a:p>
            <a:r>
              <a:rPr lang="en-US"/>
              <a:t>A Lot of New Learning…</a:t>
            </a:r>
          </a:p>
        </p:txBody>
      </p:sp>
      <p:sp>
        <p:nvSpPr>
          <p:cNvPr id="21" name="Rectangle 20">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9614180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CA4CF5-C208-1441-A6F5-3DDF29051AA5}"/>
              </a:ext>
            </a:extLst>
          </p:cNvPr>
          <p:cNvSpPr>
            <a:spLocks noGrp="1"/>
          </p:cNvSpPr>
          <p:nvPr>
            <p:ph type="title"/>
          </p:nvPr>
        </p:nvSpPr>
        <p:spPr>
          <a:xfrm>
            <a:off x="127322" y="397496"/>
            <a:ext cx="3136739" cy="1135737"/>
          </a:xfrm>
        </p:spPr>
        <p:txBody>
          <a:bodyPr>
            <a:normAutofit/>
          </a:bodyPr>
          <a:lstStyle/>
          <a:p>
            <a:pPr algn="ctr"/>
            <a:r>
              <a:rPr lang="en-US" sz="3600" dirty="0"/>
              <a:t>Elements of a Case Citation</a:t>
            </a:r>
          </a:p>
        </p:txBody>
      </p:sp>
      <p:sp>
        <p:nvSpPr>
          <p:cNvPr id="26" name="Content Placeholder 12">
            <a:extLst>
              <a:ext uri="{FF2B5EF4-FFF2-40B4-BE49-F238E27FC236}">
                <a16:creationId xmlns:a16="http://schemas.microsoft.com/office/drawing/2014/main" id="{C92BFD93-FB37-4A57-B5D4-EE3A656E5FDE}"/>
              </a:ext>
            </a:extLst>
          </p:cNvPr>
          <p:cNvSpPr>
            <a:spLocks noGrp="1"/>
          </p:cNvSpPr>
          <p:nvPr>
            <p:ph idx="1"/>
          </p:nvPr>
        </p:nvSpPr>
        <p:spPr>
          <a:xfrm>
            <a:off x="0" y="1625881"/>
            <a:ext cx="3571345" cy="3606237"/>
          </a:xfrm>
        </p:spPr>
        <p:txBody>
          <a:bodyPr>
            <a:normAutofit fontScale="92500"/>
          </a:bodyPr>
          <a:lstStyle/>
          <a:p>
            <a:pPr marL="0" indent="0">
              <a:buNone/>
            </a:pPr>
            <a:r>
              <a:rPr lang="en-US" sz="2400" dirty="0"/>
              <a:t>Each recorded case is given a title or citation. Its basic information. Who is involved in the case, whether the case is public or private and the year the court decision was reached. It also identifies which court heard the case and the name of the published book where the court decision appears.</a:t>
            </a:r>
          </a:p>
        </p:txBody>
      </p:sp>
      <p:pic>
        <p:nvPicPr>
          <p:cNvPr id="5" name="Content Placeholder 4" descr="Diagram&#10;&#10;Description automatically generated">
            <a:extLst>
              <a:ext uri="{FF2B5EF4-FFF2-40B4-BE49-F238E27FC236}">
                <a16:creationId xmlns:a16="http://schemas.microsoft.com/office/drawing/2014/main" id="{13AB1B2A-905D-414E-9C11-32ED491B071B}"/>
              </a:ext>
            </a:extLst>
          </p:cNvPr>
          <p:cNvPicPr>
            <a:picLocks noChangeAspect="1"/>
          </p:cNvPicPr>
          <p:nvPr/>
        </p:nvPicPr>
        <p:blipFill>
          <a:blip r:embed="rId2"/>
          <a:stretch>
            <a:fillRect/>
          </a:stretch>
        </p:blipFill>
        <p:spPr>
          <a:xfrm>
            <a:off x="7186663" y="2596782"/>
            <a:ext cx="5005335" cy="2756532"/>
          </a:xfrm>
          <a:prstGeom prst="rect">
            <a:avLst/>
          </a:prstGeom>
        </p:spPr>
      </p:pic>
      <p:grpSp>
        <p:nvGrpSpPr>
          <p:cNvPr id="27"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FFB27D2F-3076-5E47-98B4-FE1C5770293A}"/>
              </a:ext>
            </a:extLst>
          </p:cNvPr>
          <p:cNvPicPr>
            <a:picLocks noChangeAspect="1"/>
          </p:cNvPicPr>
          <p:nvPr/>
        </p:nvPicPr>
        <p:blipFill>
          <a:blip r:embed="rId3"/>
          <a:stretch>
            <a:fillRect/>
          </a:stretch>
        </p:blipFill>
        <p:spPr>
          <a:xfrm>
            <a:off x="2683611" y="4178914"/>
            <a:ext cx="5129299" cy="265424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2F7C4B50-AE7C-2543-9229-2B1A5E4EEBC0}"/>
              </a:ext>
            </a:extLst>
          </p:cNvPr>
          <p:cNvPicPr>
            <a:picLocks noChangeAspect="1"/>
          </p:cNvPicPr>
          <p:nvPr/>
        </p:nvPicPr>
        <p:blipFill>
          <a:blip r:embed="rId4"/>
          <a:stretch>
            <a:fillRect/>
          </a:stretch>
        </p:blipFill>
        <p:spPr>
          <a:xfrm>
            <a:off x="3615318" y="34725"/>
            <a:ext cx="5040493" cy="2839753"/>
          </a:xfrm>
          <a:prstGeom prst="rect">
            <a:avLst/>
          </a:prstGeom>
        </p:spPr>
      </p:pic>
    </p:spTree>
    <p:extLst>
      <p:ext uri="{BB962C8B-B14F-4D97-AF65-F5344CB8AC3E}">
        <p14:creationId xmlns:p14="http://schemas.microsoft.com/office/powerpoint/2010/main" val="168266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20F146C3-D22B-F34F-98D6-6E6FA417AD7F}"/>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kern="1200" dirty="0">
                <a:solidFill>
                  <a:srgbClr val="080808"/>
                </a:solidFill>
                <a:latin typeface="+mn-lt"/>
                <a:ea typeface="+mn-ea"/>
                <a:cs typeface="+mn-cs"/>
              </a:rPr>
              <a:t>Go to our website and view the case there and answer the questions .</a:t>
            </a:r>
          </a:p>
        </p:txBody>
      </p:sp>
      <p:sp>
        <p:nvSpPr>
          <p:cNvPr id="2" name="Title 1">
            <a:extLst>
              <a:ext uri="{FF2B5EF4-FFF2-40B4-BE49-F238E27FC236}">
                <a16:creationId xmlns:a16="http://schemas.microsoft.com/office/drawing/2014/main" id="{C175B670-78CF-EA49-B7F4-45516FE0713A}"/>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chemeClr val="accent5"/>
                </a:solidFill>
                <a:latin typeface="+mj-lt"/>
                <a:ea typeface="+mj-ea"/>
                <a:cs typeface="+mj-cs"/>
              </a:rPr>
              <a:t>Case 1: Grant v. Dempsey.</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083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9E5EB98-DC48-4C4D-A0D6-5EEB99C88461}"/>
              </a:ext>
            </a:extLst>
          </p:cNvPr>
          <p:cNvSpPr>
            <a:spLocks noGrp="1"/>
          </p:cNvSpPr>
          <p:nvPr>
            <p:ph type="ctrTitle"/>
          </p:nvPr>
        </p:nvSpPr>
        <p:spPr>
          <a:xfrm>
            <a:off x="1524000" y="1293338"/>
            <a:ext cx="9144000" cy="3274592"/>
          </a:xfrm>
        </p:spPr>
        <p:txBody>
          <a:bodyPr anchor="ctr">
            <a:normAutofit/>
          </a:bodyPr>
          <a:lstStyle/>
          <a:p>
            <a:r>
              <a:rPr lang="en-US" sz="7200"/>
              <a:t>Part 3: Development of Law in Canada</a:t>
            </a:r>
          </a:p>
        </p:txBody>
      </p:sp>
      <p:sp>
        <p:nvSpPr>
          <p:cNvPr id="5" name="Subtitle 4">
            <a:extLst>
              <a:ext uri="{FF2B5EF4-FFF2-40B4-BE49-F238E27FC236}">
                <a16:creationId xmlns:a16="http://schemas.microsoft.com/office/drawing/2014/main" id="{533CEFDD-54EE-1F40-A428-EA1A03CCC897}"/>
              </a:ext>
            </a:extLst>
          </p:cNvPr>
          <p:cNvSpPr>
            <a:spLocks noGrp="1"/>
          </p:cNvSpPr>
          <p:nvPr>
            <p:ph type="subTitle" idx="1"/>
          </p:nvPr>
        </p:nvSpPr>
        <p:spPr>
          <a:xfrm>
            <a:off x="1524000" y="5514052"/>
            <a:ext cx="9144000" cy="651910"/>
          </a:xfrm>
        </p:spPr>
        <p:txBody>
          <a:bodyPr anchor="ctr">
            <a:normAutofit/>
          </a:bodyPr>
          <a:lstStyle/>
          <a:p>
            <a:endParaRPr lang="en-US" dirty="0"/>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92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C2397-CDDF-2142-834C-37F1370D1DEC}"/>
              </a:ext>
            </a:extLst>
          </p:cNvPr>
          <p:cNvSpPr>
            <a:spLocks noGrp="1"/>
          </p:cNvSpPr>
          <p:nvPr>
            <p:ph type="title"/>
          </p:nvPr>
        </p:nvSpPr>
        <p:spPr>
          <a:xfrm>
            <a:off x="808638" y="386930"/>
            <a:ext cx="9236700" cy="1188950"/>
          </a:xfrm>
        </p:spPr>
        <p:txBody>
          <a:bodyPr anchor="b">
            <a:normAutofit/>
          </a:bodyPr>
          <a:lstStyle/>
          <a:p>
            <a:r>
              <a:rPr lang="en-US" sz="5400"/>
              <a:t>Statutes &amp; Parliament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DCCCBA-FBF1-7B40-B8B5-C83054F93C58}"/>
              </a:ext>
            </a:extLst>
          </p:cNvPr>
          <p:cNvSpPr>
            <a:spLocks noGrp="1"/>
          </p:cNvSpPr>
          <p:nvPr>
            <p:ph idx="1"/>
          </p:nvPr>
        </p:nvSpPr>
        <p:spPr>
          <a:xfrm>
            <a:off x="793660" y="2599509"/>
            <a:ext cx="10143668" cy="3435531"/>
          </a:xfrm>
        </p:spPr>
        <p:txBody>
          <a:bodyPr anchor="ctr">
            <a:normAutofit/>
          </a:bodyPr>
          <a:lstStyle/>
          <a:p>
            <a:r>
              <a:rPr lang="en-US" dirty="0"/>
              <a:t>A statute is a law passed by a legislative body. Parliament fills gaps made by new laws and deals with new situations (changing culture and social norms for instance). </a:t>
            </a:r>
          </a:p>
          <a:p>
            <a:r>
              <a:rPr lang="en-US" dirty="0">
                <a:hlinkClick r:id="rId2"/>
              </a:rPr>
              <a:t>Here</a:t>
            </a:r>
            <a:r>
              <a:rPr lang="en-US" dirty="0"/>
              <a:t> is an example of a legislative change made in early January. </a:t>
            </a:r>
          </a:p>
          <a:p>
            <a:r>
              <a:rPr lang="en-US" dirty="0"/>
              <a:t>When courts make decisions they must consider both </a:t>
            </a:r>
            <a:r>
              <a:rPr lang="en-US" b="1" dirty="0">
                <a:solidFill>
                  <a:schemeClr val="accent4"/>
                </a:solidFill>
              </a:rPr>
              <a:t>Case Law </a:t>
            </a:r>
            <a:r>
              <a:rPr lang="en-US" dirty="0"/>
              <a:t>and </a:t>
            </a:r>
            <a:r>
              <a:rPr lang="en-US" b="1" dirty="0">
                <a:solidFill>
                  <a:schemeClr val="accent4"/>
                </a:solidFill>
              </a:rPr>
              <a:t>Statute Law</a:t>
            </a:r>
            <a:r>
              <a:rPr lang="en-US" dirty="0"/>
              <a:t>.</a:t>
            </a:r>
          </a:p>
        </p:txBody>
      </p:sp>
    </p:spTree>
    <p:extLst>
      <p:ext uri="{BB962C8B-B14F-4D97-AF65-F5344CB8AC3E}">
        <p14:creationId xmlns:p14="http://schemas.microsoft.com/office/powerpoint/2010/main" val="418312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EA2114-05BD-BD45-AAE6-9269442B4392}"/>
              </a:ext>
            </a:extLst>
          </p:cNvPr>
          <p:cNvSpPr>
            <a:spLocks noGrp="1"/>
          </p:cNvSpPr>
          <p:nvPr>
            <p:ph type="title"/>
          </p:nvPr>
        </p:nvSpPr>
        <p:spPr>
          <a:xfrm>
            <a:off x="841247" y="978619"/>
            <a:ext cx="3410712" cy="1106424"/>
          </a:xfrm>
        </p:spPr>
        <p:txBody>
          <a:bodyPr>
            <a:normAutofit/>
          </a:bodyPr>
          <a:lstStyle/>
          <a:p>
            <a:pPr algn="ctr"/>
            <a:r>
              <a:rPr lang="en-US" sz="2800" dirty="0"/>
              <a:t>Freedom in Canada</a:t>
            </a:r>
          </a:p>
        </p:txBody>
      </p:sp>
      <p:sp>
        <p:nvSpPr>
          <p:cNvPr id="17"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E3EF3B0-0008-A94C-91DA-72574AAA8146}"/>
              </a:ext>
            </a:extLst>
          </p:cNvPr>
          <p:cNvSpPr>
            <a:spLocks noGrp="1"/>
          </p:cNvSpPr>
          <p:nvPr>
            <p:ph idx="1"/>
          </p:nvPr>
        </p:nvSpPr>
        <p:spPr>
          <a:xfrm>
            <a:off x="590310" y="2252870"/>
            <a:ext cx="3900668" cy="3752539"/>
          </a:xfrm>
        </p:spPr>
        <p:txBody>
          <a:bodyPr>
            <a:normAutofit lnSpcReduction="10000"/>
          </a:bodyPr>
          <a:lstStyle/>
          <a:p>
            <a:r>
              <a:rPr lang="en-CA" sz="1800" i="1" dirty="0"/>
              <a:t>Freedom House rates people’s access to political rights and civil liberties in 210 countries and territories through its annual Freedom in the World report. Individual freedoms—ranging from the right to vote to freedom of expression and equality before the law—can be affected by state or nonstate actors. Click on a country name below to access the full country narrative report. (Freedom House - </a:t>
            </a:r>
            <a:r>
              <a:rPr lang="en-CA" sz="1800" i="1" dirty="0">
                <a:hlinkClick r:id="rId2"/>
              </a:rPr>
              <a:t>https://freedomhouse.org/countries/freedom-world/scores?sort=desc&amp;order=Total%20Score%20and%20Status</a:t>
            </a:r>
            <a:r>
              <a:rPr lang="en-CA" sz="1800" i="1" dirty="0"/>
              <a:t>)</a:t>
            </a:r>
            <a:endParaRPr lang="en-US" sz="1800" dirty="0"/>
          </a:p>
        </p:txBody>
      </p:sp>
      <p:pic>
        <p:nvPicPr>
          <p:cNvPr id="5" name="Picture 4" descr="Table&#10;&#10;Description automatically generated">
            <a:extLst>
              <a:ext uri="{FF2B5EF4-FFF2-40B4-BE49-F238E27FC236}">
                <a16:creationId xmlns:a16="http://schemas.microsoft.com/office/drawing/2014/main" id="{104DF72E-C74D-5143-9AE5-2343295A5156}"/>
              </a:ext>
            </a:extLst>
          </p:cNvPr>
          <p:cNvPicPr>
            <a:picLocks noChangeAspect="1"/>
          </p:cNvPicPr>
          <p:nvPr/>
        </p:nvPicPr>
        <p:blipFill>
          <a:blip r:embed="rId3"/>
          <a:stretch>
            <a:fillRect/>
          </a:stretch>
        </p:blipFill>
        <p:spPr>
          <a:xfrm>
            <a:off x="5120640" y="1065459"/>
            <a:ext cx="6656832" cy="4626498"/>
          </a:xfrm>
          <a:prstGeom prst="rect">
            <a:avLst/>
          </a:prstGeom>
        </p:spPr>
      </p:pic>
    </p:spTree>
    <p:extLst>
      <p:ext uri="{BB962C8B-B14F-4D97-AF65-F5344CB8AC3E}">
        <p14:creationId xmlns:p14="http://schemas.microsoft.com/office/powerpoint/2010/main" val="158606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2C617-8C96-1A49-A3DB-16B164DD6148}"/>
              </a:ext>
            </a:extLst>
          </p:cNvPr>
          <p:cNvSpPr>
            <a:spLocks noGrp="1"/>
          </p:cNvSpPr>
          <p:nvPr>
            <p:ph type="title"/>
          </p:nvPr>
        </p:nvSpPr>
        <p:spPr>
          <a:xfrm>
            <a:off x="808638" y="386930"/>
            <a:ext cx="9236700" cy="1188950"/>
          </a:xfrm>
        </p:spPr>
        <p:txBody>
          <a:bodyPr anchor="b">
            <a:normAutofit/>
          </a:bodyPr>
          <a:lstStyle/>
          <a:p>
            <a:r>
              <a:rPr lang="en-US" sz="5400"/>
              <a:t>Why The High Ranking?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68F1B4-E213-284D-AE41-F93D1586EA50}"/>
              </a:ext>
            </a:extLst>
          </p:cNvPr>
          <p:cNvSpPr>
            <a:spLocks noGrp="1"/>
          </p:cNvSpPr>
          <p:nvPr>
            <p:ph idx="1"/>
          </p:nvPr>
        </p:nvSpPr>
        <p:spPr>
          <a:xfrm>
            <a:off x="793660" y="2599509"/>
            <a:ext cx="10143668" cy="3435531"/>
          </a:xfrm>
        </p:spPr>
        <p:txBody>
          <a:bodyPr anchor="ctr">
            <a:normAutofit/>
          </a:bodyPr>
          <a:lstStyle/>
          <a:p>
            <a:r>
              <a:rPr lang="en-US" b="1" dirty="0">
                <a:solidFill>
                  <a:schemeClr val="accent4"/>
                </a:solidFill>
              </a:rPr>
              <a:t>Civil Rights </a:t>
            </a:r>
            <a:r>
              <a:rPr lang="en-US" dirty="0"/>
              <a:t>– the rights of citizens that limit the power the government has over citizens.</a:t>
            </a:r>
          </a:p>
          <a:p>
            <a:r>
              <a:rPr lang="en-US" dirty="0"/>
              <a:t>Canada also respects human rights (banning conversion therapy for example).</a:t>
            </a:r>
          </a:p>
          <a:p>
            <a:r>
              <a:rPr lang="en-US" dirty="0"/>
              <a:t>While Canada has a long way to go with </a:t>
            </a:r>
            <a:r>
              <a:rPr lang="en-US" b="1" dirty="0">
                <a:solidFill>
                  <a:schemeClr val="accent4"/>
                </a:solidFill>
              </a:rPr>
              <a:t>Truth and Reconciliation</a:t>
            </a:r>
            <a:r>
              <a:rPr lang="en-US" dirty="0"/>
              <a:t>, </a:t>
            </a:r>
            <a:r>
              <a:rPr lang="en-US" b="1" dirty="0">
                <a:solidFill>
                  <a:schemeClr val="accent4"/>
                </a:solidFill>
              </a:rPr>
              <a:t>Systemic Racism </a:t>
            </a:r>
            <a:r>
              <a:rPr lang="en-US" dirty="0"/>
              <a:t>and </a:t>
            </a:r>
            <a:r>
              <a:rPr lang="en-US" b="1" dirty="0">
                <a:solidFill>
                  <a:schemeClr val="accent4"/>
                </a:solidFill>
              </a:rPr>
              <a:t>Gender Equality</a:t>
            </a:r>
            <a:r>
              <a:rPr lang="en-US" dirty="0">
                <a:solidFill>
                  <a:schemeClr val="accent4"/>
                </a:solidFill>
              </a:rPr>
              <a:t>, </a:t>
            </a:r>
            <a:r>
              <a:rPr lang="en-US" dirty="0"/>
              <a:t>it is on its way to dealing with these issues, even if slowly at times. These fundamental freedoms are outlined in the Charter of Rights and Freedoms.</a:t>
            </a:r>
          </a:p>
        </p:txBody>
      </p:sp>
    </p:spTree>
    <p:extLst>
      <p:ext uri="{BB962C8B-B14F-4D97-AF65-F5344CB8AC3E}">
        <p14:creationId xmlns:p14="http://schemas.microsoft.com/office/powerpoint/2010/main" val="331609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131C3-5CF8-314B-8EF2-0B6FF9C892A2}"/>
              </a:ext>
            </a:extLst>
          </p:cNvPr>
          <p:cNvPicPr>
            <a:picLocks noChangeAspect="1"/>
          </p:cNvPicPr>
          <p:nvPr/>
        </p:nvPicPr>
        <p:blipFill rotWithShape="1">
          <a:blip r:embed="rId2"/>
          <a:srcRect t="13280" r="-1" b="19538"/>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49ABE9-2D93-4D40-A1C1-23622998E6F9}"/>
              </a:ext>
            </a:extLst>
          </p:cNvPr>
          <p:cNvSpPr>
            <a:spLocks noGrp="1"/>
          </p:cNvSpPr>
          <p:nvPr>
            <p:ph type="title"/>
          </p:nvPr>
        </p:nvSpPr>
        <p:spPr>
          <a:xfrm>
            <a:off x="618062" y="4185749"/>
            <a:ext cx="9265771" cy="622836"/>
          </a:xfrm>
        </p:spPr>
        <p:txBody>
          <a:bodyPr>
            <a:normAutofit/>
          </a:bodyPr>
          <a:lstStyle/>
          <a:p>
            <a:r>
              <a:rPr lang="en-US" sz="3600"/>
              <a:t>The Charter</a:t>
            </a:r>
          </a:p>
        </p:txBody>
      </p:sp>
      <p:sp>
        <p:nvSpPr>
          <p:cNvPr id="3" name="Content Placeholder 2">
            <a:extLst>
              <a:ext uri="{FF2B5EF4-FFF2-40B4-BE49-F238E27FC236}">
                <a16:creationId xmlns:a16="http://schemas.microsoft.com/office/drawing/2014/main" id="{B4CE4334-DCB7-B049-B93B-0EC00E773F7C}"/>
              </a:ext>
            </a:extLst>
          </p:cNvPr>
          <p:cNvSpPr>
            <a:spLocks noGrp="1"/>
          </p:cNvSpPr>
          <p:nvPr>
            <p:ph idx="1"/>
          </p:nvPr>
        </p:nvSpPr>
        <p:spPr>
          <a:xfrm>
            <a:off x="618063" y="4856921"/>
            <a:ext cx="9565028" cy="1249240"/>
          </a:xfrm>
        </p:spPr>
        <p:txBody>
          <a:bodyPr>
            <a:normAutofit/>
          </a:bodyPr>
          <a:lstStyle/>
          <a:p>
            <a:r>
              <a:rPr lang="en-US" sz="1800"/>
              <a:t>The Charter of Rights and freedoms outlines how all Canadians should be treated and we will spend a great deal of time on this in the next unit.</a:t>
            </a:r>
          </a:p>
        </p:txBody>
      </p:sp>
    </p:spTree>
    <p:extLst>
      <p:ext uri="{BB962C8B-B14F-4D97-AF65-F5344CB8AC3E}">
        <p14:creationId xmlns:p14="http://schemas.microsoft.com/office/powerpoint/2010/main" val="8367536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C6A0DFB0-6A37-D94A-B103-9F0754833679}"/>
              </a:ext>
            </a:extLst>
          </p:cNvPr>
          <p:cNvPicPr>
            <a:picLocks noChangeAspect="1"/>
          </p:cNvPicPr>
          <p:nvPr/>
        </p:nvPicPr>
        <p:blipFill>
          <a:blip r:embed="rId2"/>
          <a:stretch>
            <a:fillRect/>
          </a:stretch>
        </p:blipFill>
        <p:spPr>
          <a:xfrm>
            <a:off x="0" y="29144"/>
            <a:ext cx="12192000" cy="6799711"/>
          </a:xfrm>
          <a:prstGeom prst="rect">
            <a:avLst/>
          </a:prstGeom>
        </p:spPr>
      </p:pic>
      <p:sp>
        <p:nvSpPr>
          <p:cNvPr id="6" name="TextBox 5">
            <a:extLst>
              <a:ext uri="{FF2B5EF4-FFF2-40B4-BE49-F238E27FC236}">
                <a16:creationId xmlns:a16="http://schemas.microsoft.com/office/drawing/2014/main" id="{001AB0CF-9C3E-8F41-AEB5-69158A5FE1DC}"/>
              </a:ext>
            </a:extLst>
          </p:cNvPr>
          <p:cNvSpPr txBox="1"/>
          <p:nvPr/>
        </p:nvSpPr>
        <p:spPr>
          <a:xfrm>
            <a:off x="1944546" y="4537276"/>
            <a:ext cx="3715473" cy="1815882"/>
          </a:xfrm>
          <a:prstGeom prst="rect">
            <a:avLst/>
          </a:prstGeom>
          <a:noFill/>
        </p:spPr>
        <p:txBody>
          <a:bodyPr wrap="square" rtlCol="0">
            <a:spAutoFit/>
          </a:bodyPr>
          <a:lstStyle/>
          <a:p>
            <a:pPr algn="ctr"/>
            <a:r>
              <a:rPr lang="en-US" sz="4400" dirty="0">
                <a:solidFill>
                  <a:schemeClr val="bg1"/>
                </a:solidFill>
              </a:rPr>
              <a:t>How We Got To </a:t>
            </a:r>
            <a:r>
              <a:rPr lang="en-US" sz="4400" dirty="0">
                <a:solidFill>
                  <a:schemeClr val="bg1"/>
                </a:solidFill>
                <a:hlinkClick r:id="rId3"/>
              </a:rPr>
              <a:t>The Charter</a:t>
            </a:r>
            <a:endParaRPr lang="en-US" sz="4400" dirty="0">
              <a:solidFill>
                <a:schemeClr val="bg1"/>
              </a:solidFill>
            </a:endParaRPr>
          </a:p>
          <a:p>
            <a:pPr algn="ctr"/>
            <a:r>
              <a:rPr lang="en-US" sz="2000" b="1" i="1" dirty="0">
                <a:solidFill>
                  <a:schemeClr val="bg1"/>
                </a:solidFill>
              </a:rPr>
              <a:t>We will Watch 9 minutes</a:t>
            </a:r>
          </a:p>
        </p:txBody>
      </p:sp>
    </p:spTree>
    <p:extLst>
      <p:ext uri="{BB962C8B-B14F-4D97-AF65-F5344CB8AC3E}">
        <p14:creationId xmlns:p14="http://schemas.microsoft.com/office/powerpoint/2010/main" val="79740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A6AAB-29CE-5D42-8A1A-3C066B5D5D15}"/>
              </a:ext>
            </a:extLst>
          </p:cNvPr>
          <p:cNvSpPr>
            <a:spLocks noGrp="1"/>
          </p:cNvSpPr>
          <p:nvPr>
            <p:ph type="title"/>
          </p:nvPr>
        </p:nvSpPr>
        <p:spPr>
          <a:xfrm>
            <a:off x="808638" y="386930"/>
            <a:ext cx="9236700" cy="1188950"/>
          </a:xfrm>
        </p:spPr>
        <p:txBody>
          <a:bodyPr anchor="b">
            <a:normAutofit/>
          </a:bodyPr>
          <a:lstStyle/>
          <a:p>
            <a:r>
              <a:rPr lang="en-US" sz="3800"/>
              <a:t>Universal Declaration of Human Rights (Dec. 10, 1948)</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1A466E-5199-D741-BDFC-27D8CB4223EC}"/>
              </a:ext>
            </a:extLst>
          </p:cNvPr>
          <p:cNvSpPr>
            <a:spLocks noGrp="1"/>
          </p:cNvSpPr>
          <p:nvPr>
            <p:ph idx="1"/>
          </p:nvPr>
        </p:nvSpPr>
        <p:spPr>
          <a:xfrm>
            <a:off x="793660" y="2599509"/>
            <a:ext cx="10143668" cy="3435531"/>
          </a:xfrm>
        </p:spPr>
        <p:txBody>
          <a:bodyPr anchor="ctr">
            <a:normAutofit/>
          </a:bodyPr>
          <a:lstStyle/>
          <a:p>
            <a:r>
              <a:rPr lang="en-US" dirty="0"/>
              <a:t>The United Nations was formed after World War II to resolve disputes around the world and address the many crimes committed in World War 2 against Jews, Gypsies, political enemies, gays and disabled people.</a:t>
            </a:r>
          </a:p>
          <a:p>
            <a:r>
              <a:rPr lang="en-US" dirty="0"/>
              <a:t>Visit the UN Declaration of Human Rights linked on our website. Choose 1 human right you think is important and be prepared to explain why you think so.</a:t>
            </a:r>
          </a:p>
        </p:txBody>
      </p:sp>
    </p:spTree>
    <p:extLst>
      <p:ext uri="{BB962C8B-B14F-4D97-AF65-F5344CB8AC3E}">
        <p14:creationId xmlns:p14="http://schemas.microsoft.com/office/powerpoint/2010/main" val="419999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47678-1573-3046-B689-53B09CAC938A}"/>
              </a:ext>
            </a:extLst>
          </p:cNvPr>
          <p:cNvSpPr>
            <a:spLocks noGrp="1"/>
          </p:cNvSpPr>
          <p:nvPr>
            <p:ph type="title"/>
          </p:nvPr>
        </p:nvSpPr>
        <p:spPr>
          <a:xfrm>
            <a:off x="808638" y="386930"/>
            <a:ext cx="9236700" cy="1188950"/>
          </a:xfrm>
        </p:spPr>
        <p:txBody>
          <a:bodyPr anchor="b">
            <a:normAutofit/>
          </a:bodyPr>
          <a:lstStyle/>
          <a:p>
            <a:r>
              <a:rPr lang="en-US" sz="4200"/>
              <a:t>Canadian Bill of Rights (August 10, 1960)</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D8A201-6ED8-6F4C-B726-2014C4DDACBF}"/>
              </a:ext>
            </a:extLst>
          </p:cNvPr>
          <p:cNvSpPr>
            <a:spLocks noGrp="1"/>
          </p:cNvSpPr>
          <p:nvPr>
            <p:ph idx="1"/>
          </p:nvPr>
        </p:nvSpPr>
        <p:spPr>
          <a:xfrm>
            <a:off x="793660" y="2599509"/>
            <a:ext cx="10143668" cy="3435531"/>
          </a:xfrm>
        </p:spPr>
        <p:txBody>
          <a:bodyPr anchor="ctr">
            <a:normAutofit/>
          </a:bodyPr>
          <a:lstStyle/>
          <a:p>
            <a:r>
              <a:rPr lang="en-US" sz="3200" i="1" dirty="0">
                <a:solidFill>
                  <a:schemeClr val="accent4"/>
                </a:solidFill>
              </a:rPr>
              <a:t>On our website, review the Bill of Rights. How does it differ from the Declaration of Human Rights? </a:t>
            </a:r>
          </a:p>
        </p:txBody>
      </p:sp>
    </p:spTree>
    <p:extLst>
      <p:ext uri="{BB962C8B-B14F-4D97-AF65-F5344CB8AC3E}">
        <p14:creationId xmlns:p14="http://schemas.microsoft.com/office/powerpoint/2010/main" val="166505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vintage weighing scales">
            <a:extLst>
              <a:ext uri="{FF2B5EF4-FFF2-40B4-BE49-F238E27FC236}">
                <a16:creationId xmlns:a16="http://schemas.microsoft.com/office/drawing/2014/main" id="{537EBAC3-ED64-4823-9931-40E2E1B59763}"/>
              </a:ext>
            </a:extLst>
          </p:cNvPr>
          <p:cNvPicPr>
            <a:picLocks noChangeAspect="1"/>
          </p:cNvPicPr>
          <p:nvPr/>
        </p:nvPicPr>
        <p:blipFill rotWithShape="1">
          <a:blip r:embed="rId2"/>
          <a:srcRect r="-1" b="1406"/>
          <a:stretch/>
        </p:blipFill>
        <p:spPr>
          <a:xfrm>
            <a:off x="20" y="10"/>
            <a:ext cx="4637226" cy="6857990"/>
          </a:xfrm>
          <a:prstGeom prst="rect">
            <a:avLst/>
          </a:prstGeom>
        </p:spPr>
      </p:pic>
      <p:sp>
        <p:nvSpPr>
          <p:cNvPr id="19" name="Rectangle 1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04583-9745-7B44-BB86-E11C4E2430C5}"/>
              </a:ext>
            </a:extLst>
          </p:cNvPr>
          <p:cNvSpPr>
            <a:spLocks noGrp="1"/>
          </p:cNvSpPr>
          <p:nvPr>
            <p:ph type="ctrTitle"/>
          </p:nvPr>
        </p:nvSpPr>
        <p:spPr>
          <a:xfrm>
            <a:off x="5277328" y="640082"/>
            <a:ext cx="6274591" cy="3351602"/>
          </a:xfrm>
        </p:spPr>
        <p:txBody>
          <a:bodyPr>
            <a:normAutofit/>
          </a:bodyPr>
          <a:lstStyle/>
          <a:p>
            <a:pPr algn="l"/>
            <a:r>
              <a:rPr lang="en-US" dirty="0">
                <a:solidFill>
                  <a:schemeClr val="bg1"/>
                </a:solidFill>
              </a:rPr>
              <a:t>Part 1: Divisions of Law</a:t>
            </a:r>
          </a:p>
        </p:txBody>
      </p:sp>
      <p:sp>
        <p:nvSpPr>
          <p:cNvPr id="4" name="Subtitle 3">
            <a:extLst>
              <a:ext uri="{FF2B5EF4-FFF2-40B4-BE49-F238E27FC236}">
                <a16:creationId xmlns:a16="http://schemas.microsoft.com/office/drawing/2014/main" id="{78771FF2-4ECB-1043-A75E-D494511F0C4A}"/>
              </a:ext>
            </a:extLst>
          </p:cNvPr>
          <p:cNvSpPr>
            <a:spLocks noGrp="1"/>
          </p:cNvSpPr>
          <p:nvPr>
            <p:ph type="subTitle" idx="1"/>
          </p:nvPr>
        </p:nvSpPr>
        <p:spPr>
          <a:xfrm>
            <a:off x="5277327" y="4156276"/>
            <a:ext cx="6274592" cy="2061645"/>
          </a:xfrm>
        </p:spPr>
        <p:txBody>
          <a:bodyPr>
            <a:normAutofit/>
          </a:bodyPr>
          <a:lstStyle/>
          <a:p>
            <a:pPr algn="l"/>
            <a:endParaRPr lang="en-US">
              <a:solidFill>
                <a:schemeClr val="bg1"/>
              </a:solidFill>
            </a:endParaRPr>
          </a:p>
        </p:txBody>
      </p:sp>
    </p:spTree>
    <p:extLst>
      <p:ext uri="{BB962C8B-B14F-4D97-AF65-F5344CB8AC3E}">
        <p14:creationId xmlns:p14="http://schemas.microsoft.com/office/powerpoint/2010/main" val="353322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84AFC-FE21-4E4F-9823-E92EFCCD285D}"/>
              </a:ext>
            </a:extLst>
          </p:cNvPr>
          <p:cNvSpPr>
            <a:spLocks noGrp="1"/>
          </p:cNvSpPr>
          <p:nvPr>
            <p:ph type="title"/>
          </p:nvPr>
        </p:nvSpPr>
        <p:spPr>
          <a:xfrm>
            <a:off x="838201" y="365125"/>
            <a:ext cx="5251316" cy="1807305"/>
          </a:xfrm>
        </p:spPr>
        <p:txBody>
          <a:bodyPr>
            <a:normAutofit/>
          </a:bodyPr>
          <a:lstStyle/>
          <a:p>
            <a:r>
              <a:rPr lang="en-US" dirty="0"/>
              <a:t>Pierre Elliott Trudeau</a:t>
            </a:r>
          </a:p>
        </p:txBody>
      </p:sp>
      <p:sp>
        <p:nvSpPr>
          <p:cNvPr id="3" name="Content Placeholder 2">
            <a:extLst>
              <a:ext uri="{FF2B5EF4-FFF2-40B4-BE49-F238E27FC236}">
                <a16:creationId xmlns:a16="http://schemas.microsoft.com/office/drawing/2014/main" id="{6CAF614F-4B2E-D448-B8C3-93CB52F312EC}"/>
              </a:ext>
            </a:extLst>
          </p:cNvPr>
          <p:cNvSpPr>
            <a:spLocks noGrp="1"/>
          </p:cNvSpPr>
          <p:nvPr>
            <p:ph idx="1"/>
          </p:nvPr>
        </p:nvSpPr>
        <p:spPr>
          <a:xfrm>
            <a:off x="838200" y="2333297"/>
            <a:ext cx="4619621" cy="3843666"/>
          </a:xfrm>
        </p:spPr>
        <p:txBody>
          <a:bodyPr>
            <a:normAutofit fontScale="92500" lnSpcReduction="10000"/>
          </a:bodyPr>
          <a:lstStyle/>
          <a:p>
            <a:r>
              <a:rPr lang="en-US" sz="2000" dirty="0"/>
              <a:t>Passed the Constitution Act of 1982 which included the Canadian Charter of Rights and Freedoms. It lists civil rights and freedoms of all Canadians and guarantees them at ever level of government. </a:t>
            </a:r>
          </a:p>
          <a:p>
            <a:r>
              <a:rPr lang="en-US" sz="2000" dirty="0"/>
              <a:t>The Charter is Constitutional Law and therefore Parliament cannot vote to change it unless the federal government and at least 2/3</a:t>
            </a:r>
            <a:r>
              <a:rPr lang="en-US" sz="2000" baseline="30000" dirty="0"/>
              <a:t>rds. </a:t>
            </a:r>
            <a:r>
              <a:rPr lang="en-US" sz="2000" dirty="0"/>
              <a:t>of all provinces as well as 50% of the population agree to make any change.</a:t>
            </a:r>
          </a:p>
          <a:p>
            <a:r>
              <a:rPr lang="en-US" sz="2000" dirty="0"/>
              <a:t>Section 24 allows anyone to go to court to ‘seek remedy’ if their Charter Rights are violated.</a:t>
            </a:r>
          </a:p>
        </p:txBody>
      </p:sp>
      <p:pic>
        <p:nvPicPr>
          <p:cNvPr id="5" name="Picture 4" descr="A person in a suit and tie&#10;&#10;Description automatically generated with medium confidence">
            <a:extLst>
              <a:ext uri="{FF2B5EF4-FFF2-40B4-BE49-F238E27FC236}">
                <a16:creationId xmlns:a16="http://schemas.microsoft.com/office/drawing/2014/main" id="{91AB6FD5-A8B4-E64E-8C7B-46D9FD02CE43}"/>
              </a:ext>
            </a:extLst>
          </p:cNvPr>
          <p:cNvPicPr>
            <a:picLocks noChangeAspect="1"/>
          </p:cNvPicPr>
          <p:nvPr/>
        </p:nvPicPr>
        <p:blipFill rotWithShape="1">
          <a:blip r:embed="rId2"/>
          <a:srcRect b="85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2554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B6B0-28D5-9049-8B68-E6135204DE45}"/>
              </a:ext>
            </a:extLst>
          </p:cNvPr>
          <p:cNvSpPr>
            <a:spLocks noGrp="1"/>
          </p:cNvSpPr>
          <p:nvPr>
            <p:ph type="title"/>
          </p:nvPr>
        </p:nvSpPr>
        <p:spPr/>
        <p:txBody>
          <a:bodyPr/>
          <a:lstStyle/>
          <a:p>
            <a:r>
              <a:rPr lang="en-US" dirty="0"/>
              <a:t>Division Of Power</a:t>
            </a:r>
          </a:p>
        </p:txBody>
      </p:sp>
      <p:graphicFrame>
        <p:nvGraphicFramePr>
          <p:cNvPr id="4" name="Table 4">
            <a:extLst>
              <a:ext uri="{FF2B5EF4-FFF2-40B4-BE49-F238E27FC236}">
                <a16:creationId xmlns:a16="http://schemas.microsoft.com/office/drawing/2014/main" id="{AB964517-F463-064D-BE41-715F208342E6}"/>
              </a:ext>
            </a:extLst>
          </p:cNvPr>
          <p:cNvGraphicFramePr>
            <a:graphicFrameLocks noGrp="1"/>
          </p:cNvGraphicFramePr>
          <p:nvPr>
            <p:ph idx="1"/>
            <p:extLst>
              <p:ext uri="{D42A27DB-BD31-4B8C-83A1-F6EECF244321}">
                <p14:modId xmlns:p14="http://schemas.microsoft.com/office/powerpoint/2010/main" val="1946280852"/>
              </p:ext>
            </p:extLst>
          </p:nvPr>
        </p:nvGraphicFramePr>
        <p:xfrm>
          <a:off x="838200" y="2529009"/>
          <a:ext cx="10515600" cy="3322320"/>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287670040"/>
                    </a:ext>
                  </a:extLst>
                </a:gridCol>
                <a:gridCol w="5257800">
                  <a:extLst>
                    <a:ext uri="{9D8B030D-6E8A-4147-A177-3AD203B41FA5}">
                      <a16:colId xmlns:a16="http://schemas.microsoft.com/office/drawing/2014/main" val="3655036842"/>
                    </a:ext>
                  </a:extLst>
                </a:gridCol>
              </a:tblGrid>
              <a:tr h="370840">
                <a:tc gridSpan="2">
                  <a:txBody>
                    <a:bodyPr/>
                    <a:lstStyle/>
                    <a:p>
                      <a:pPr algn="ctr"/>
                      <a:r>
                        <a:rPr lang="en-US" sz="2000" dirty="0"/>
                        <a:t>Federal and Provincial Government Powers</a:t>
                      </a:r>
                    </a:p>
                  </a:txBody>
                  <a:tcPr/>
                </a:tc>
                <a:tc hMerge="1">
                  <a:txBody>
                    <a:bodyPr/>
                    <a:lstStyle/>
                    <a:p>
                      <a:endParaRPr lang="en-US"/>
                    </a:p>
                  </a:txBody>
                  <a:tcPr/>
                </a:tc>
                <a:extLst>
                  <a:ext uri="{0D108BD9-81ED-4DB2-BD59-A6C34878D82A}">
                    <a16:rowId xmlns:a16="http://schemas.microsoft.com/office/drawing/2014/main" val="1572423185"/>
                  </a:ext>
                </a:extLst>
              </a:tr>
              <a:tr h="370840">
                <a:tc>
                  <a:txBody>
                    <a:bodyPr/>
                    <a:lstStyle/>
                    <a:p>
                      <a:r>
                        <a:rPr lang="en-US" sz="2000" dirty="0"/>
                        <a:t>Federal Government Powers (Section 91)</a:t>
                      </a:r>
                    </a:p>
                  </a:txBody>
                  <a:tcPr/>
                </a:tc>
                <a:tc>
                  <a:txBody>
                    <a:bodyPr/>
                    <a:lstStyle/>
                    <a:p>
                      <a:r>
                        <a:rPr lang="en-US" sz="2000" dirty="0"/>
                        <a:t>Provincial Government Powers (Section 92)</a:t>
                      </a:r>
                    </a:p>
                  </a:txBody>
                  <a:tcPr/>
                </a:tc>
                <a:extLst>
                  <a:ext uri="{0D108BD9-81ED-4DB2-BD59-A6C34878D82A}">
                    <a16:rowId xmlns:a16="http://schemas.microsoft.com/office/drawing/2014/main" val="784587792"/>
                  </a:ext>
                </a:extLst>
              </a:tr>
              <a:tr h="370840">
                <a:tc>
                  <a:txBody>
                    <a:bodyPr/>
                    <a:lstStyle/>
                    <a:p>
                      <a:pPr marL="285750" indent="-285750">
                        <a:buFont typeface="Arial" panose="020B0604020202020204" pitchFamily="34" charset="0"/>
                        <a:buChar char="•"/>
                      </a:pPr>
                      <a:r>
                        <a:rPr lang="en-US" sz="2000" dirty="0"/>
                        <a:t>peace, order, and good government</a:t>
                      </a:r>
                    </a:p>
                    <a:p>
                      <a:pPr marL="285750" indent="-285750">
                        <a:buFont typeface="Arial" panose="020B0604020202020204" pitchFamily="34" charset="0"/>
                        <a:buChar char="•"/>
                      </a:pPr>
                      <a:r>
                        <a:rPr lang="en-US" sz="2000" dirty="0"/>
                        <a:t>Criminal Law</a:t>
                      </a:r>
                    </a:p>
                    <a:p>
                      <a:pPr marL="285750" indent="-285750">
                        <a:buFont typeface="Arial" panose="020B0604020202020204" pitchFamily="34" charset="0"/>
                        <a:buChar char="•"/>
                      </a:pPr>
                      <a:r>
                        <a:rPr lang="en-US" sz="2000" dirty="0"/>
                        <a:t>Unemployment insurance</a:t>
                      </a:r>
                    </a:p>
                    <a:p>
                      <a:pPr marL="285750" indent="-285750">
                        <a:buFont typeface="Arial" panose="020B0604020202020204" pitchFamily="34" charset="0"/>
                        <a:buChar char="•"/>
                      </a:pPr>
                      <a:r>
                        <a:rPr lang="en-US" sz="2000" dirty="0"/>
                        <a:t>Banking, currency, and coinage</a:t>
                      </a:r>
                    </a:p>
                    <a:p>
                      <a:pPr marL="285750" indent="-285750">
                        <a:buFont typeface="Arial" panose="020B0604020202020204" pitchFamily="34" charset="0"/>
                        <a:buChar char="•"/>
                      </a:pPr>
                      <a:r>
                        <a:rPr lang="en-US" sz="2000" dirty="0"/>
                        <a:t>Federal penitentiaries</a:t>
                      </a:r>
                    </a:p>
                    <a:p>
                      <a:pPr marL="285750" indent="-285750">
                        <a:buFont typeface="Arial" panose="020B0604020202020204" pitchFamily="34" charset="0"/>
                        <a:buChar char="•"/>
                      </a:pPr>
                      <a:r>
                        <a:rPr lang="en-US" sz="2000" dirty="0"/>
                        <a:t>Marriage and divorce</a:t>
                      </a:r>
                    </a:p>
                    <a:p>
                      <a:pPr marL="285750" indent="-285750">
                        <a:buFont typeface="Arial" panose="020B0604020202020204" pitchFamily="34" charset="0"/>
                        <a:buChar char="•"/>
                      </a:pPr>
                      <a:r>
                        <a:rPr lang="en-US" sz="2000" dirty="0"/>
                        <a:t>Postal services</a:t>
                      </a:r>
                    </a:p>
                    <a:p>
                      <a:pPr marL="285750" indent="-285750">
                        <a:buFont typeface="Arial" panose="020B0604020202020204" pitchFamily="34" charset="0"/>
                        <a:buChar char="•"/>
                      </a:pPr>
                      <a:r>
                        <a:rPr lang="en-US" sz="2000" dirty="0"/>
                        <a:t>Indigenous Peoples and their lands</a:t>
                      </a:r>
                    </a:p>
                  </a:txBody>
                  <a:tcPr/>
                </a:tc>
                <a:tc>
                  <a:txBody>
                    <a:bodyPr/>
                    <a:lstStyle/>
                    <a:p>
                      <a:pPr marL="285750" indent="-285750">
                        <a:buFont typeface="Arial" panose="020B0604020202020204" pitchFamily="34" charset="0"/>
                        <a:buChar char="•"/>
                      </a:pPr>
                      <a:r>
                        <a:rPr lang="en-US" sz="2000" dirty="0"/>
                        <a:t>Property and civil rights</a:t>
                      </a:r>
                    </a:p>
                    <a:p>
                      <a:pPr marL="285750" indent="-285750">
                        <a:buFont typeface="Arial" panose="020B0604020202020204" pitchFamily="34" charset="0"/>
                        <a:buChar char="•"/>
                      </a:pPr>
                      <a:r>
                        <a:rPr lang="en-US" sz="2000" dirty="0"/>
                        <a:t>Marriage ceremonies</a:t>
                      </a:r>
                    </a:p>
                    <a:p>
                      <a:pPr marL="285750" indent="-285750">
                        <a:buFont typeface="Arial" panose="020B0604020202020204" pitchFamily="34" charset="0"/>
                        <a:buChar char="•"/>
                      </a:pPr>
                      <a:r>
                        <a:rPr lang="en-US" sz="2000" dirty="0"/>
                        <a:t>Police forces and provincial courts</a:t>
                      </a:r>
                    </a:p>
                    <a:p>
                      <a:pPr marL="285750" indent="-285750">
                        <a:buFont typeface="Arial" panose="020B0604020202020204" pitchFamily="34" charset="0"/>
                        <a:buChar char="•"/>
                      </a:pPr>
                      <a:r>
                        <a:rPr lang="en-US" sz="2000" dirty="0"/>
                        <a:t>Highways and roads</a:t>
                      </a:r>
                    </a:p>
                    <a:p>
                      <a:pPr marL="285750" indent="-285750">
                        <a:buFont typeface="Arial" panose="020B0604020202020204" pitchFamily="34" charset="0"/>
                        <a:buChar char="•"/>
                      </a:pPr>
                      <a:r>
                        <a:rPr lang="en-US" sz="2000" dirty="0"/>
                        <a:t>Provincial jails</a:t>
                      </a:r>
                    </a:p>
                    <a:p>
                      <a:pPr marL="285750" indent="-285750">
                        <a:buFont typeface="Arial" panose="020B0604020202020204" pitchFamily="34" charset="0"/>
                        <a:buChar char="•"/>
                      </a:pPr>
                      <a:r>
                        <a:rPr lang="en-US" sz="2000" dirty="0"/>
                        <a:t>Hospitals </a:t>
                      </a:r>
                    </a:p>
                  </a:txBody>
                  <a:tcPr/>
                </a:tc>
                <a:extLst>
                  <a:ext uri="{0D108BD9-81ED-4DB2-BD59-A6C34878D82A}">
                    <a16:rowId xmlns:a16="http://schemas.microsoft.com/office/drawing/2014/main" val="1649216685"/>
                  </a:ext>
                </a:extLst>
              </a:tr>
            </a:tbl>
          </a:graphicData>
        </a:graphic>
      </p:graphicFrame>
      <p:sp>
        <p:nvSpPr>
          <p:cNvPr id="5" name="TextBox 4">
            <a:extLst>
              <a:ext uri="{FF2B5EF4-FFF2-40B4-BE49-F238E27FC236}">
                <a16:creationId xmlns:a16="http://schemas.microsoft.com/office/drawing/2014/main" id="{F2699C6C-4B4A-7B46-B713-1E1DDFC0963D}"/>
              </a:ext>
            </a:extLst>
          </p:cNvPr>
          <p:cNvSpPr txBox="1"/>
          <p:nvPr/>
        </p:nvSpPr>
        <p:spPr>
          <a:xfrm>
            <a:off x="838200" y="1690688"/>
            <a:ext cx="10515600" cy="707886"/>
          </a:xfrm>
          <a:prstGeom prst="rect">
            <a:avLst/>
          </a:prstGeom>
          <a:noFill/>
        </p:spPr>
        <p:txBody>
          <a:bodyPr wrap="square" rtlCol="0">
            <a:spAutoFit/>
          </a:bodyPr>
          <a:lstStyle/>
          <a:p>
            <a:pPr algn="ctr"/>
            <a:r>
              <a:rPr lang="en-US" sz="2000" dirty="0"/>
              <a:t>The Constitution Act of 1867 divides federal, provincial and territorial government powers and outlines what has jurisdiction or authority to make laws in different areas.</a:t>
            </a:r>
          </a:p>
        </p:txBody>
      </p:sp>
      <p:sp>
        <p:nvSpPr>
          <p:cNvPr id="6" name="TextBox 5">
            <a:extLst>
              <a:ext uri="{FF2B5EF4-FFF2-40B4-BE49-F238E27FC236}">
                <a16:creationId xmlns:a16="http://schemas.microsoft.com/office/drawing/2014/main" id="{F4EAC19C-02FA-C546-A04E-76E024B4D430}"/>
              </a:ext>
            </a:extLst>
          </p:cNvPr>
          <p:cNvSpPr txBox="1"/>
          <p:nvPr/>
        </p:nvSpPr>
        <p:spPr>
          <a:xfrm>
            <a:off x="838200" y="6084277"/>
            <a:ext cx="10515600" cy="984885"/>
          </a:xfrm>
          <a:prstGeom prst="rect">
            <a:avLst/>
          </a:prstGeom>
          <a:noFill/>
        </p:spPr>
        <p:txBody>
          <a:bodyPr wrap="square" rtlCol="0">
            <a:spAutoFit/>
          </a:bodyPr>
          <a:lstStyle/>
          <a:p>
            <a:pPr algn="ctr"/>
            <a:r>
              <a:rPr lang="en-US" sz="2000" b="1" i="1" dirty="0"/>
              <a:t>Note: Laws that govern local municipalities include cities, towns, townships, villages and counties. They include: </a:t>
            </a:r>
            <a:r>
              <a:rPr lang="en-CA" sz="2000" b="1" i="1" dirty="0"/>
              <a:t>smoking in public places, zoning, parking by-laws, and property taxes</a:t>
            </a:r>
          </a:p>
          <a:p>
            <a:endParaRPr lang="en-US" dirty="0"/>
          </a:p>
        </p:txBody>
      </p:sp>
    </p:spTree>
    <p:extLst>
      <p:ext uri="{BB962C8B-B14F-4D97-AF65-F5344CB8AC3E}">
        <p14:creationId xmlns:p14="http://schemas.microsoft.com/office/powerpoint/2010/main" val="274204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A95A5-7F07-9444-8AF7-665807CAF098}"/>
              </a:ext>
            </a:extLst>
          </p:cNvPr>
          <p:cNvSpPr>
            <a:spLocks noGrp="1"/>
          </p:cNvSpPr>
          <p:nvPr>
            <p:ph type="title"/>
          </p:nvPr>
        </p:nvSpPr>
        <p:spPr>
          <a:xfrm>
            <a:off x="808638" y="386930"/>
            <a:ext cx="9236700" cy="1188950"/>
          </a:xfrm>
        </p:spPr>
        <p:txBody>
          <a:bodyPr anchor="b">
            <a:normAutofit/>
          </a:bodyPr>
          <a:lstStyle/>
          <a:p>
            <a:r>
              <a:rPr lang="en-US" sz="5400"/>
              <a:t>How Laws are Made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4723B9-C63F-A443-8350-B27AB5F95A24}"/>
              </a:ext>
            </a:extLst>
          </p:cNvPr>
          <p:cNvSpPr>
            <a:spLocks noGrp="1"/>
          </p:cNvSpPr>
          <p:nvPr>
            <p:ph idx="1"/>
          </p:nvPr>
        </p:nvSpPr>
        <p:spPr>
          <a:xfrm>
            <a:off x="793660" y="2599509"/>
            <a:ext cx="10143668" cy="3435531"/>
          </a:xfrm>
        </p:spPr>
        <p:txBody>
          <a:bodyPr anchor="ctr">
            <a:normAutofit fontScale="92500"/>
          </a:bodyPr>
          <a:lstStyle/>
          <a:p>
            <a:r>
              <a:rPr lang="en-US" dirty="0"/>
              <a:t>Bills are proposed laws to the government</a:t>
            </a:r>
          </a:p>
          <a:p>
            <a:pPr marL="0" indent="0">
              <a:buNone/>
            </a:pPr>
            <a:r>
              <a:rPr lang="en-US" i="1" dirty="0"/>
              <a:t>Go to our website and view the </a:t>
            </a:r>
            <a:r>
              <a:rPr lang="en-US" b="1" i="1" dirty="0"/>
              <a:t>PDF file </a:t>
            </a:r>
            <a:r>
              <a:rPr lang="en-US" i="1" dirty="0"/>
              <a:t>on how Federal laws are passed. What do you think of the process? What are some benefits and what are some drawbacks?</a:t>
            </a:r>
          </a:p>
          <a:p>
            <a:pPr marL="0" indent="0">
              <a:buNone/>
            </a:pPr>
            <a:endParaRPr lang="en-US" i="1" dirty="0">
              <a:solidFill>
                <a:schemeClr val="accent4"/>
              </a:solidFill>
            </a:endParaRPr>
          </a:p>
          <a:p>
            <a:r>
              <a:rPr lang="en-US" dirty="0">
                <a:solidFill>
                  <a:schemeClr val="accent4"/>
                </a:solidFill>
              </a:rPr>
              <a:t>Provincial &amp; Territorial Laws are passed in a similar fashion, however they do not have Senates. Once bills pass through 3 readings, they go to the lieutenant – governor, the Queen’s representative, for signature.</a:t>
            </a:r>
          </a:p>
          <a:p>
            <a:endParaRPr lang="en-US" sz="2400" dirty="0"/>
          </a:p>
        </p:txBody>
      </p:sp>
    </p:spTree>
    <p:extLst>
      <p:ext uri="{BB962C8B-B14F-4D97-AF65-F5344CB8AC3E}">
        <p14:creationId xmlns:p14="http://schemas.microsoft.com/office/powerpoint/2010/main" val="262673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B8ECFC-2185-3E45-8F9E-E4567B34057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Two Divisions</a:t>
            </a:r>
          </a:p>
        </p:txBody>
      </p:sp>
      <p:sp>
        <p:nvSpPr>
          <p:cNvPr id="4" name="Content Placeholder 3">
            <a:extLst>
              <a:ext uri="{FF2B5EF4-FFF2-40B4-BE49-F238E27FC236}">
                <a16:creationId xmlns:a16="http://schemas.microsoft.com/office/drawing/2014/main" id="{192935BB-092F-854B-8D7C-FA07637D23C3}"/>
              </a:ext>
            </a:extLst>
          </p:cNvPr>
          <p:cNvSpPr>
            <a:spLocks noGrp="1"/>
          </p:cNvSpPr>
          <p:nvPr>
            <p:ph sz="half" idx="1"/>
          </p:nvPr>
        </p:nvSpPr>
        <p:spPr>
          <a:xfrm>
            <a:off x="4380855" y="1412489"/>
            <a:ext cx="3427283" cy="4363844"/>
          </a:xfrm>
        </p:spPr>
        <p:txBody>
          <a:bodyPr>
            <a:normAutofit/>
          </a:bodyPr>
          <a:lstStyle/>
          <a:p>
            <a:r>
              <a:rPr lang="en-US" sz="2400" dirty="0">
                <a:solidFill>
                  <a:schemeClr val="accent1"/>
                </a:solidFill>
              </a:rPr>
              <a:t>Substantive: </a:t>
            </a:r>
            <a:r>
              <a:rPr lang="en-US" sz="2400" dirty="0"/>
              <a:t>Rules that outline your rights and obligations in society. In the Criminal Code outline activities or actions that are considering crimes in society.</a:t>
            </a:r>
          </a:p>
          <a:p>
            <a:pPr marL="0" indent="0">
              <a:buNone/>
            </a:pPr>
            <a:r>
              <a:rPr lang="en-US" sz="2400" dirty="0"/>
              <a:t>Ex: Different types of assault in the Criminal Code.</a:t>
            </a:r>
          </a:p>
        </p:txBody>
      </p:sp>
      <p:cxnSp>
        <p:nvCxnSpPr>
          <p:cNvPr id="19" name="Straight Connector 1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6F77066-3E51-B949-A261-28F1E1DD0233}"/>
              </a:ext>
            </a:extLst>
          </p:cNvPr>
          <p:cNvSpPr>
            <a:spLocks noGrp="1"/>
          </p:cNvSpPr>
          <p:nvPr>
            <p:ph sz="half" idx="2"/>
          </p:nvPr>
        </p:nvSpPr>
        <p:spPr>
          <a:xfrm>
            <a:off x="8451604" y="1412489"/>
            <a:ext cx="3197701" cy="4363844"/>
          </a:xfrm>
        </p:spPr>
        <p:txBody>
          <a:bodyPr>
            <a:normAutofit/>
          </a:bodyPr>
          <a:lstStyle/>
          <a:p>
            <a:r>
              <a:rPr lang="en-US" sz="2400" dirty="0">
                <a:solidFill>
                  <a:schemeClr val="accent1"/>
                </a:solidFill>
              </a:rPr>
              <a:t>Procedural: </a:t>
            </a:r>
            <a:r>
              <a:rPr lang="en-US" sz="2400" dirty="0"/>
              <a:t>Outlines the steps involved in protecting our rights. Ex: The formal legal process that police must follow</a:t>
            </a:r>
          </a:p>
        </p:txBody>
      </p:sp>
    </p:spTree>
    <p:extLst>
      <p:ext uri="{BB962C8B-B14F-4D97-AF65-F5344CB8AC3E}">
        <p14:creationId xmlns:p14="http://schemas.microsoft.com/office/powerpoint/2010/main" val="157818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B0664B-5A08-0F41-BC07-5EFB1F6EC180}"/>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Public &amp; Private Law</a:t>
            </a:r>
          </a:p>
        </p:txBody>
      </p:sp>
      <p:sp>
        <p:nvSpPr>
          <p:cNvPr id="3" name="Content Placeholder 2">
            <a:extLst>
              <a:ext uri="{FF2B5EF4-FFF2-40B4-BE49-F238E27FC236}">
                <a16:creationId xmlns:a16="http://schemas.microsoft.com/office/drawing/2014/main" id="{6E00D6D7-F8B2-0E4F-A0AF-A830DEB2C106}"/>
              </a:ext>
            </a:extLst>
          </p:cNvPr>
          <p:cNvSpPr>
            <a:spLocks noGrp="1"/>
          </p:cNvSpPr>
          <p:nvPr>
            <p:ph sz="half" idx="1"/>
          </p:nvPr>
        </p:nvSpPr>
        <p:spPr>
          <a:xfrm>
            <a:off x="1476915" y="2888250"/>
            <a:ext cx="4297351" cy="2959777"/>
          </a:xfrm>
        </p:spPr>
        <p:txBody>
          <a:bodyPr anchor="t">
            <a:normAutofit lnSpcReduction="10000"/>
          </a:bodyPr>
          <a:lstStyle/>
          <a:p>
            <a:pPr marL="0" indent="0">
              <a:buNone/>
            </a:pPr>
            <a:r>
              <a:rPr lang="en-US" sz="2400" b="1" dirty="0"/>
              <a:t>Public: </a:t>
            </a:r>
            <a:r>
              <a:rPr lang="en-US" sz="2400" dirty="0"/>
              <a:t>Controls the relationships between governments and the people who live in society. </a:t>
            </a:r>
          </a:p>
          <a:p>
            <a:r>
              <a:rPr lang="en-US" sz="2400" dirty="0"/>
              <a:t>Laws that apply to all individuals.</a:t>
            </a:r>
          </a:p>
          <a:p>
            <a:r>
              <a:rPr lang="en-US" sz="2400" dirty="0"/>
              <a:t>Main Types: Criminal, Constitutional and Administrative</a:t>
            </a:r>
          </a:p>
        </p:txBody>
      </p:sp>
      <p:cxnSp>
        <p:nvCxnSpPr>
          <p:cNvPr id="16"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0402ABD-0707-CA44-82B9-060924029B08}"/>
              </a:ext>
            </a:extLst>
          </p:cNvPr>
          <p:cNvSpPr>
            <a:spLocks noGrp="1"/>
          </p:cNvSpPr>
          <p:nvPr>
            <p:ph sz="half" idx="2"/>
          </p:nvPr>
        </p:nvSpPr>
        <p:spPr>
          <a:xfrm>
            <a:off x="6417731" y="2888250"/>
            <a:ext cx="4292594" cy="2959778"/>
          </a:xfrm>
        </p:spPr>
        <p:txBody>
          <a:bodyPr anchor="t">
            <a:normAutofit lnSpcReduction="10000"/>
          </a:bodyPr>
          <a:lstStyle/>
          <a:p>
            <a:pPr marL="0" indent="0">
              <a:buNone/>
            </a:pPr>
            <a:r>
              <a:rPr lang="en-US" sz="2400" b="1" dirty="0"/>
              <a:t>Private: </a:t>
            </a:r>
            <a:r>
              <a:rPr lang="en-US" sz="2400" dirty="0"/>
              <a:t>The legal relationships between private citizens and between citizens and organizations.</a:t>
            </a:r>
          </a:p>
          <a:p>
            <a:r>
              <a:rPr lang="en-US" sz="2400" dirty="0"/>
              <a:t>Purpose to manage behavior of persons and organizations in conflict with one another.</a:t>
            </a:r>
          </a:p>
          <a:p>
            <a:r>
              <a:rPr lang="en-US" sz="2400" dirty="0"/>
              <a:t>Also known as Civil Law</a:t>
            </a:r>
          </a:p>
        </p:txBody>
      </p:sp>
    </p:spTree>
    <p:extLst>
      <p:ext uri="{BB962C8B-B14F-4D97-AF65-F5344CB8AC3E}">
        <p14:creationId xmlns:p14="http://schemas.microsoft.com/office/powerpoint/2010/main" val="11934088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A93E34C-883C-4FB0-A7DC-B0F3CD65722D}"/>
              </a:ext>
            </a:extLst>
          </p:cNvPr>
          <p:cNvPicPr>
            <a:picLocks noChangeAspect="1"/>
          </p:cNvPicPr>
          <p:nvPr/>
        </p:nvPicPr>
        <p:blipFill rotWithShape="1">
          <a:blip r:embed="rId2">
            <a:alphaModFix amt="35000"/>
          </a:blip>
          <a:srcRect t="11232" b="6351"/>
          <a:stretch/>
        </p:blipFill>
        <p:spPr>
          <a:xfrm>
            <a:off x="20" y="1"/>
            <a:ext cx="12191980" cy="6857999"/>
          </a:xfrm>
          <a:prstGeom prst="rect">
            <a:avLst/>
          </a:prstGeom>
        </p:spPr>
      </p:pic>
      <p:sp>
        <p:nvSpPr>
          <p:cNvPr id="5" name="Title 4">
            <a:extLst>
              <a:ext uri="{FF2B5EF4-FFF2-40B4-BE49-F238E27FC236}">
                <a16:creationId xmlns:a16="http://schemas.microsoft.com/office/drawing/2014/main" id="{88EF7411-FB9D-DB4A-BA1F-B9A0140C3164}"/>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The 9 Divisions of Public and Private Law</a:t>
            </a: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D7B95C97-4696-487F-A90B-F1CEBE528E8F}"/>
              </a:ext>
            </a:extLst>
          </p:cNvPr>
          <p:cNvGraphicFramePr>
            <a:graphicFrameLocks noGrp="1"/>
          </p:cNvGraphicFramePr>
          <p:nvPr>
            <p:ph idx="1"/>
            <p:extLst>
              <p:ext uri="{D42A27DB-BD31-4B8C-83A1-F6EECF244321}">
                <p14:modId xmlns:p14="http://schemas.microsoft.com/office/powerpoint/2010/main" val="1461106292"/>
              </p:ext>
            </p:extLst>
          </p:nvPr>
        </p:nvGraphicFramePr>
        <p:xfrm>
          <a:off x="5155379" y="1065862"/>
          <a:ext cx="6731814"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FE5D7AA-0D58-B040-8CE8-F5DE4A3D4628}"/>
              </a:ext>
            </a:extLst>
          </p:cNvPr>
          <p:cNvSpPr txBox="1"/>
          <p:nvPr/>
        </p:nvSpPr>
        <p:spPr>
          <a:xfrm>
            <a:off x="0" y="5143500"/>
            <a:ext cx="12192000" cy="1354217"/>
          </a:xfrm>
          <a:prstGeom prst="rect">
            <a:avLst/>
          </a:prstGeom>
          <a:noFill/>
        </p:spPr>
        <p:txBody>
          <a:bodyPr wrap="square" rtlCol="0">
            <a:spAutoFit/>
          </a:bodyPr>
          <a:lstStyle/>
          <a:p>
            <a:pPr algn="ctr"/>
            <a:r>
              <a:rPr lang="en-US" sz="3200" b="1" i="1" dirty="0"/>
              <a:t>Go to </a:t>
            </a:r>
            <a:r>
              <a:rPr lang="en-US" sz="3200" b="1" i="1" u="sng" dirty="0"/>
              <a:t>our website </a:t>
            </a:r>
            <a:r>
              <a:rPr lang="en-US" sz="3200" b="1" i="1" dirty="0"/>
              <a:t>and </a:t>
            </a:r>
            <a:r>
              <a:rPr lang="en-US" sz="3200" b="1" i="1" u="sng" dirty="0"/>
              <a:t>choose a division of law</a:t>
            </a:r>
            <a:r>
              <a:rPr lang="en-US" sz="3200" b="1" i="1" dirty="0"/>
              <a:t>. Each student can only do one and follow the instructions.</a:t>
            </a:r>
            <a:endParaRPr lang="en-US" sz="3200" b="1" dirty="0"/>
          </a:p>
          <a:p>
            <a:pPr algn="ctr"/>
            <a:endParaRPr lang="en-US" dirty="0"/>
          </a:p>
        </p:txBody>
      </p:sp>
    </p:spTree>
    <p:extLst>
      <p:ext uri="{BB962C8B-B14F-4D97-AF65-F5344CB8AC3E}">
        <p14:creationId xmlns:p14="http://schemas.microsoft.com/office/powerpoint/2010/main" val="3305039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Subtitle 4">
            <a:extLst>
              <a:ext uri="{FF2B5EF4-FFF2-40B4-BE49-F238E27FC236}">
                <a16:creationId xmlns:a16="http://schemas.microsoft.com/office/drawing/2014/main" id="{B5805C3C-CDD5-A043-9F7A-BD9446B0ED25}"/>
              </a:ext>
            </a:extLst>
          </p:cNvPr>
          <p:cNvSpPr>
            <a:spLocks noGrp="1"/>
          </p:cNvSpPr>
          <p:nvPr>
            <p:ph type="subTitle" idx="1"/>
          </p:nvPr>
        </p:nvSpPr>
        <p:spPr>
          <a:xfrm>
            <a:off x="4439633" y="4518923"/>
            <a:ext cx="3312734" cy="1141851"/>
          </a:xfrm>
          <a:noFill/>
        </p:spPr>
        <p:txBody>
          <a:bodyPr>
            <a:normAutofit/>
          </a:bodyPr>
          <a:lstStyle/>
          <a:p>
            <a:endParaRPr lang="en-US" sz="2000">
              <a:solidFill>
                <a:srgbClr val="080808"/>
              </a:solidFill>
            </a:endParaRPr>
          </a:p>
        </p:txBody>
      </p:sp>
      <p:sp>
        <p:nvSpPr>
          <p:cNvPr id="4" name="Title 3">
            <a:extLst>
              <a:ext uri="{FF2B5EF4-FFF2-40B4-BE49-F238E27FC236}">
                <a16:creationId xmlns:a16="http://schemas.microsoft.com/office/drawing/2014/main" id="{78B16D3F-3680-1548-A7E4-28864825D433}"/>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Part 2: Common Law</a:t>
            </a: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319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0DDEEB-EDBB-F848-8775-EA3F66161497}"/>
              </a:ext>
            </a:extLst>
          </p:cNvPr>
          <p:cNvSpPr>
            <a:spLocks noGrp="1"/>
          </p:cNvSpPr>
          <p:nvPr>
            <p:ph type="title"/>
          </p:nvPr>
        </p:nvSpPr>
        <p:spPr>
          <a:xfrm>
            <a:off x="643468" y="621792"/>
            <a:ext cx="4989890" cy="5413248"/>
          </a:xfrm>
        </p:spPr>
        <p:txBody>
          <a:bodyPr>
            <a:normAutofit/>
          </a:bodyPr>
          <a:lstStyle/>
          <a:p>
            <a:r>
              <a:rPr lang="en-US" sz="3600"/>
              <a:t>Common Law</a:t>
            </a:r>
          </a:p>
        </p:txBody>
      </p:sp>
      <p:sp>
        <p:nvSpPr>
          <p:cNvPr id="23"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6065E9-0EA5-4F43-808D-181643D9312D}"/>
              </a:ext>
            </a:extLst>
          </p:cNvPr>
          <p:cNvSpPr>
            <a:spLocks noGrp="1"/>
          </p:cNvSpPr>
          <p:nvPr>
            <p:ph idx="1"/>
          </p:nvPr>
        </p:nvSpPr>
        <p:spPr>
          <a:xfrm>
            <a:off x="3857625" y="643466"/>
            <a:ext cx="7690907" cy="5571065"/>
          </a:xfrm>
          <a:noFill/>
        </p:spPr>
        <p:txBody>
          <a:bodyPr anchor="ctr">
            <a:normAutofit/>
          </a:bodyPr>
          <a:lstStyle/>
          <a:p>
            <a:r>
              <a:rPr lang="en-US" dirty="0"/>
              <a:t>A system of law based on past legal decisions; also known as </a:t>
            </a:r>
            <a:r>
              <a:rPr lang="en-US" b="1" dirty="0">
                <a:solidFill>
                  <a:schemeClr val="accent5"/>
                </a:solidFill>
              </a:rPr>
              <a:t>Case Law.</a:t>
            </a:r>
          </a:p>
          <a:p>
            <a:r>
              <a:rPr lang="en-US" dirty="0"/>
              <a:t>Based on </a:t>
            </a:r>
            <a:r>
              <a:rPr lang="en-US" b="1" dirty="0">
                <a:solidFill>
                  <a:schemeClr val="accent5"/>
                </a:solidFill>
              </a:rPr>
              <a:t>Precedent</a:t>
            </a:r>
            <a:r>
              <a:rPr lang="en-US" dirty="0"/>
              <a:t>. </a:t>
            </a:r>
            <a:r>
              <a:rPr lang="en-US" i="1" dirty="0"/>
              <a:t>A precedent is something that happened before and we rely on whatever decision was made in the past to influence our decisions for the future.</a:t>
            </a:r>
          </a:p>
        </p:txBody>
      </p:sp>
    </p:spTree>
    <p:extLst>
      <p:ext uri="{BB962C8B-B14F-4D97-AF65-F5344CB8AC3E}">
        <p14:creationId xmlns:p14="http://schemas.microsoft.com/office/powerpoint/2010/main" val="51693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241E67-01F4-424F-933E-A53E62A973F9}"/>
              </a:ext>
            </a:extLst>
          </p:cNvPr>
          <p:cNvSpPr>
            <a:spLocks noGrp="1"/>
          </p:cNvSpPr>
          <p:nvPr>
            <p:ph type="title"/>
          </p:nvPr>
        </p:nvSpPr>
        <p:spPr>
          <a:xfrm>
            <a:off x="643467" y="321734"/>
            <a:ext cx="10905066" cy="1135737"/>
          </a:xfrm>
        </p:spPr>
        <p:txBody>
          <a:bodyPr>
            <a:normAutofit/>
          </a:bodyPr>
          <a:lstStyle/>
          <a:p>
            <a:r>
              <a:rPr lang="en-US" sz="3600"/>
              <a:t>Appeals</a:t>
            </a:r>
          </a:p>
        </p:txBody>
      </p:sp>
      <p:sp>
        <p:nvSpPr>
          <p:cNvPr id="3" name="Content Placeholder 2">
            <a:extLst>
              <a:ext uri="{FF2B5EF4-FFF2-40B4-BE49-F238E27FC236}">
                <a16:creationId xmlns:a16="http://schemas.microsoft.com/office/drawing/2014/main" id="{243D974C-F36B-F24E-90E9-96F601F2B64E}"/>
              </a:ext>
            </a:extLst>
          </p:cNvPr>
          <p:cNvSpPr>
            <a:spLocks noGrp="1"/>
          </p:cNvSpPr>
          <p:nvPr>
            <p:ph idx="1"/>
          </p:nvPr>
        </p:nvSpPr>
        <p:spPr>
          <a:xfrm>
            <a:off x="643469" y="1782981"/>
            <a:ext cx="4008384" cy="4393982"/>
          </a:xfrm>
        </p:spPr>
        <p:txBody>
          <a:bodyPr>
            <a:normAutofit/>
          </a:bodyPr>
          <a:lstStyle/>
          <a:p>
            <a:r>
              <a:rPr lang="en-US" sz="2400" i="1" dirty="0">
                <a:solidFill>
                  <a:schemeClr val="accent5"/>
                </a:solidFill>
              </a:rPr>
              <a:t>Referring a case to a higher court to reconsider the lower court’s decision.</a:t>
            </a:r>
          </a:p>
          <a:p>
            <a:r>
              <a:rPr lang="en-US" sz="2400" dirty="0"/>
              <a:t>In Canada you can appeal to a higher court to review a decision of a lower court. Each province has a court of appeal and the highest court is the Supreme Court of Canada.</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AB8DC2A1-8AA2-F24B-9684-4247760EDB08}"/>
              </a:ext>
            </a:extLst>
          </p:cNvPr>
          <p:cNvPicPr>
            <a:picLocks noChangeAspect="1"/>
          </p:cNvPicPr>
          <p:nvPr/>
        </p:nvPicPr>
        <p:blipFill>
          <a:blip r:embed="rId2"/>
          <a:stretch>
            <a:fillRect/>
          </a:stretch>
        </p:blipFill>
        <p:spPr>
          <a:xfrm>
            <a:off x="4967973" y="1157287"/>
            <a:ext cx="7104965" cy="4872037"/>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982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635BE8-6E39-AD4E-AB2B-4801901B1EA1}"/>
              </a:ext>
            </a:extLst>
          </p:cNvPr>
          <p:cNvSpPr>
            <a:spLocks noGrp="1"/>
          </p:cNvSpPr>
          <p:nvPr>
            <p:ph type="title"/>
          </p:nvPr>
        </p:nvSpPr>
        <p:spPr>
          <a:xfrm>
            <a:off x="643468" y="621792"/>
            <a:ext cx="4989890" cy="5413248"/>
          </a:xfrm>
        </p:spPr>
        <p:txBody>
          <a:bodyPr>
            <a:normAutofit/>
          </a:bodyPr>
          <a:lstStyle/>
          <a:p>
            <a:r>
              <a:rPr lang="en-US" sz="3600"/>
              <a:t>Precedents</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877807B-D281-2946-8DB5-2016647887CF}"/>
              </a:ext>
            </a:extLst>
          </p:cNvPr>
          <p:cNvSpPr>
            <a:spLocks noGrp="1"/>
          </p:cNvSpPr>
          <p:nvPr>
            <p:ph idx="1"/>
          </p:nvPr>
        </p:nvSpPr>
        <p:spPr>
          <a:xfrm>
            <a:off x="3186113" y="643466"/>
            <a:ext cx="8362419" cy="5571065"/>
          </a:xfrm>
          <a:noFill/>
        </p:spPr>
        <p:txBody>
          <a:bodyPr anchor="ctr">
            <a:normAutofit/>
          </a:bodyPr>
          <a:lstStyle/>
          <a:p>
            <a:r>
              <a:rPr lang="en-US" dirty="0"/>
              <a:t>Are still used today and are considered examples that should be followed. They are often brought up in cases and referred to during trials where they are often brought up to influence the persuade the judge to read a similar decisions.</a:t>
            </a:r>
          </a:p>
          <a:p>
            <a:r>
              <a:rPr lang="en-US" dirty="0"/>
              <a:t>It allows everyone including the accused to examine what the standard was. </a:t>
            </a:r>
          </a:p>
        </p:txBody>
      </p:sp>
    </p:spTree>
    <p:extLst>
      <p:ext uri="{BB962C8B-B14F-4D97-AF65-F5344CB8AC3E}">
        <p14:creationId xmlns:p14="http://schemas.microsoft.com/office/powerpoint/2010/main" val="1166100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1160</Words>
  <Application>Microsoft Macintosh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Evolution and Overview of The Canadian Legal System</vt:lpstr>
      <vt:lpstr>Part 1: Divisions of Law</vt:lpstr>
      <vt:lpstr>Two Divisions</vt:lpstr>
      <vt:lpstr>Public &amp; Private Law</vt:lpstr>
      <vt:lpstr>The 9 Divisions of Public and Private Law</vt:lpstr>
      <vt:lpstr>Part 2: Common Law</vt:lpstr>
      <vt:lpstr>Common Law</vt:lpstr>
      <vt:lpstr>Appeals</vt:lpstr>
      <vt:lpstr>Precedents</vt:lpstr>
      <vt:lpstr>Elements of a Case Citation</vt:lpstr>
      <vt:lpstr>Case 1: Grant v. Dempsey.</vt:lpstr>
      <vt:lpstr>Part 3: Development of Law in Canada</vt:lpstr>
      <vt:lpstr>Statutes &amp; Parliament</vt:lpstr>
      <vt:lpstr>Freedom in Canada</vt:lpstr>
      <vt:lpstr>Why The High Ranking?</vt:lpstr>
      <vt:lpstr>The Charter</vt:lpstr>
      <vt:lpstr>PowerPoint Presentation</vt:lpstr>
      <vt:lpstr>Universal Declaration of Human Rights (Dec. 10, 1948)</vt:lpstr>
      <vt:lpstr>Canadian Bill of Rights (August 10, 1960)</vt:lpstr>
      <vt:lpstr>Pierre Elliott Trudeau</vt:lpstr>
      <vt:lpstr>Division Of Power</vt:lpstr>
      <vt:lpstr>How Laws are Made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Overview of The Canadian Legal System</dc:title>
  <dc:creator>Gord Gord</dc:creator>
  <cp:lastModifiedBy>Gord Gord</cp:lastModifiedBy>
  <cp:revision>16</cp:revision>
  <dcterms:created xsi:type="dcterms:W3CDTF">2022-01-07T14:16:35Z</dcterms:created>
  <dcterms:modified xsi:type="dcterms:W3CDTF">2022-01-11T16:23:12Z</dcterms:modified>
</cp:coreProperties>
</file>