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95"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1"/>
    <p:restoredTop sz="95781"/>
  </p:normalViewPr>
  <p:slideViewPr>
    <p:cSldViewPr snapToGrid="0" snapToObjects="1">
      <p:cViewPr varScale="1">
        <p:scale>
          <a:sx n="90" d="100"/>
          <a:sy n="90" d="100"/>
        </p:scale>
        <p:origin x="232" y="5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501EA72-FA59-49EB-BEDD-7BFF6D2F5D2E}" type="doc">
      <dgm:prSet loTypeId="urn:microsoft.com/office/officeart/2005/8/layout/list1" loCatId="list" qsTypeId="urn:microsoft.com/office/officeart/2005/8/quickstyle/simple5" qsCatId="simple" csTypeId="urn:microsoft.com/office/officeart/2005/8/colors/colorful1" csCatId="colorful"/>
      <dgm:spPr/>
      <dgm:t>
        <a:bodyPr/>
        <a:lstStyle/>
        <a:p>
          <a:endParaRPr lang="en-US"/>
        </a:p>
      </dgm:t>
    </dgm:pt>
    <dgm:pt modelId="{0FBADB70-E75D-410A-A0EC-92BE59EE9C64}">
      <dgm:prSet/>
      <dgm:spPr/>
      <dgm:t>
        <a:bodyPr/>
        <a:lstStyle/>
        <a:p>
          <a:r>
            <a:rPr lang="en-US"/>
            <a:t>Offer and Acceptance</a:t>
          </a:r>
        </a:p>
      </dgm:t>
    </dgm:pt>
    <dgm:pt modelId="{60EF1B93-5D56-4781-B6A2-D03B17273C15}" type="parTrans" cxnId="{1BF1E87D-99F3-40EE-A9FC-ECAA7782EA07}">
      <dgm:prSet/>
      <dgm:spPr/>
      <dgm:t>
        <a:bodyPr/>
        <a:lstStyle/>
        <a:p>
          <a:endParaRPr lang="en-US"/>
        </a:p>
      </dgm:t>
    </dgm:pt>
    <dgm:pt modelId="{BC6FE3FF-8107-4438-8436-EE5ED21ECDC0}" type="sibTrans" cxnId="{1BF1E87D-99F3-40EE-A9FC-ECAA7782EA07}">
      <dgm:prSet/>
      <dgm:spPr/>
      <dgm:t>
        <a:bodyPr/>
        <a:lstStyle/>
        <a:p>
          <a:endParaRPr lang="en-US"/>
        </a:p>
      </dgm:t>
    </dgm:pt>
    <dgm:pt modelId="{7824708C-2D81-4480-B26B-87752351FD97}">
      <dgm:prSet/>
      <dgm:spPr/>
      <dgm:t>
        <a:bodyPr/>
        <a:lstStyle/>
        <a:p>
          <a:r>
            <a:rPr lang="en-US"/>
            <a:t>Consideration</a:t>
          </a:r>
        </a:p>
      </dgm:t>
    </dgm:pt>
    <dgm:pt modelId="{5D1B2736-DFE9-4D95-A1F5-8300CF27BBBE}" type="parTrans" cxnId="{C1480392-BA66-493B-A7DA-CB31A2A8624B}">
      <dgm:prSet/>
      <dgm:spPr/>
      <dgm:t>
        <a:bodyPr/>
        <a:lstStyle/>
        <a:p>
          <a:endParaRPr lang="en-US"/>
        </a:p>
      </dgm:t>
    </dgm:pt>
    <dgm:pt modelId="{C0F8C296-5991-47BE-BCCD-C54B337071B7}" type="sibTrans" cxnId="{C1480392-BA66-493B-A7DA-CB31A2A8624B}">
      <dgm:prSet/>
      <dgm:spPr/>
      <dgm:t>
        <a:bodyPr/>
        <a:lstStyle/>
        <a:p>
          <a:endParaRPr lang="en-US"/>
        </a:p>
      </dgm:t>
    </dgm:pt>
    <dgm:pt modelId="{0739E279-35C2-4D00-BA0C-1E2F89AAAEC7}">
      <dgm:prSet/>
      <dgm:spPr/>
      <dgm:t>
        <a:bodyPr/>
        <a:lstStyle/>
        <a:p>
          <a:r>
            <a:rPr lang="en-US"/>
            <a:t>Capacity</a:t>
          </a:r>
        </a:p>
      </dgm:t>
    </dgm:pt>
    <dgm:pt modelId="{F1190C63-28A8-4252-A4CE-26BFE90D68C3}" type="parTrans" cxnId="{7F4E0D02-6060-4FED-A74B-66DF33C80664}">
      <dgm:prSet/>
      <dgm:spPr/>
      <dgm:t>
        <a:bodyPr/>
        <a:lstStyle/>
        <a:p>
          <a:endParaRPr lang="en-US"/>
        </a:p>
      </dgm:t>
    </dgm:pt>
    <dgm:pt modelId="{8C92FB2B-7391-450B-BAE5-B50467265DC5}" type="sibTrans" cxnId="{7F4E0D02-6060-4FED-A74B-66DF33C80664}">
      <dgm:prSet/>
      <dgm:spPr/>
      <dgm:t>
        <a:bodyPr/>
        <a:lstStyle/>
        <a:p>
          <a:endParaRPr lang="en-US"/>
        </a:p>
      </dgm:t>
    </dgm:pt>
    <dgm:pt modelId="{2D140984-B3CF-43DD-8091-E9B9E87C9053}">
      <dgm:prSet/>
      <dgm:spPr/>
      <dgm:t>
        <a:bodyPr/>
        <a:lstStyle/>
        <a:p>
          <a:r>
            <a:rPr lang="en-US"/>
            <a:t>Consent</a:t>
          </a:r>
        </a:p>
      </dgm:t>
    </dgm:pt>
    <dgm:pt modelId="{D2BC12D8-74F9-4C90-8517-35D62283469A}" type="parTrans" cxnId="{8BB47DB5-0C96-4881-A682-AEACB46DA1CC}">
      <dgm:prSet/>
      <dgm:spPr/>
      <dgm:t>
        <a:bodyPr/>
        <a:lstStyle/>
        <a:p>
          <a:endParaRPr lang="en-US"/>
        </a:p>
      </dgm:t>
    </dgm:pt>
    <dgm:pt modelId="{66084916-AC5B-4514-BB8F-46AB234CDEF9}" type="sibTrans" cxnId="{8BB47DB5-0C96-4881-A682-AEACB46DA1CC}">
      <dgm:prSet/>
      <dgm:spPr/>
      <dgm:t>
        <a:bodyPr/>
        <a:lstStyle/>
        <a:p>
          <a:endParaRPr lang="en-US"/>
        </a:p>
      </dgm:t>
    </dgm:pt>
    <dgm:pt modelId="{823E6028-DE82-40A9-9875-36F49FB4F3D7}">
      <dgm:prSet/>
      <dgm:spPr/>
      <dgm:t>
        <a:bodyPr/>
        <a:lstStyle/>
        <a:p>
          <a:r>
            <a:rPr lang="en-US"/>
            <a:t>Lawful Purpose</a:t>
          </a:r>
        </a:p>
      </dgm:t>
    </dgm:pt>
    <dgm:pt modelId="{5DB8673F-242C-46A1-B279-318F66F0F223}" type="parTrans" cxnId="{86D93672-6698-48EB-864E-A3255E315840}">
      <dgm:prSet/>
      <dgm:spPr/>
      <dgm:t>
        <a:bodyPr/>
        <a:lstStyle/>
        <a:p>
          <a:endParaRPr lang="en-US"/>
        </a:p>
      </dgm:t>
    </dgm:pt>
    <dgm:pt modelId="{FE6DB3C1-8818-4FE5-95EB-A36692B1E031}" type="sibTrans" cxnId="{86D93672-6698-48EB-864E-A3255E315840}">
      <dgm:prSet/>
      <dgm:spPr/>
      <dgm:t>
        <a:bodyPr/>
        <a:lstStyle/>
        <a:p>
          <a:endParaRPr lang="en-US"/>
        </a:p>
      </dgm:t>
    </dgm:pt>
    <dgm:pt modelId="{B79810EE-EA3E-694A-8C78-61AC8E87B309}" type="pres">
      <dgm:prSet presAssocID="{D501EA72-FA59-49EB-BEDD-7BFF6D2F5D2E}" presName="linear" presStyleCnt="0">
        <dgm:presLayoutVars>
          <dgm:dir/>
          <dgm:animLvl val="lvl"/>
          <dgm:resizeHandles val="exact"/>
        </dgm:presLayoutVars>
      </dgm:prSet>
      <dgm:spPr/>
    </dgm:pt>
    <dgm:pt modelId="{713F81C5-B24F-ED4C-98EA-7EF0B70D8370}" type="pres">
      <dgm:prSet presAssocID="{0FBADB70-E75D-410A-A0EC-92BE59EE9C64}" presName="parentLin" presStyleCnt="0"/>
      <dgm:spPr/>
    </dgm:pt>
    <dgm:pt modelId="{B7356A0A-1138-D840-B267-1A7AFA720EBB}" type="pres">
      <dgm:prSet presAssocID="{0FBADB70-E75D-410A-A0EC-92BE59EE9C64}" presName="parentLeftMargin" presStyleLbl="node1" presStyleIdx="0" presStyleCnt="5"/>
      <dgm:spPr/>
    </dgm:pt>
    <dgm:pt modelId="{E560CAE6-1B44-0E48-9CEC-3E723CD43197}" type="pres">
      <dgm:prSet presAssocID="{0FBADB70-E75D-410A-A0EC-92BE59EE9C64}" presName="parentText" presStyleLbl="node1" presStyleIdx="0" presStyleCnt="5">
        <dgm:presLayoutVars>
          <dgm:chMax val="0"/>
          <dgm:bulletEnabled val="1"/>
        </dgm:presLayoutVars>
      </dgm:prSet>
      <dgm:spPr/>
    </dgm:pt>
    <dgm:pt modelId="{F42C5D6F-0E4A-AA46-9C0C-47962099E6DA}" type="pres">
      <dgm:prSet presAssocID="{0FBADB70-E75D-410A-A0EC-92BE59EE9C64}" presName="negativeSpace" presStyleCnt="0"/>
      <dgm:spPr/>
    </dgm:pt>
    <dgm:pt modelId="{E3BD08E6-CC1C-3142-822C-B4507C78E240}" type="pres">
      <dgm:prSet presAssocID="{0FBADB70-E75D-410A-A0EC-92BE59EE9C64}" presName="childText" presStyleLbl="conFgAcc1" presStyleIdx="0" presStyleCnt="5">
        <dgm:presLayoutVars>
          <dgm:bulletEnabled val="1"/>
        </dgm:presLayoutVars>
      </dgm:prSet>
      <dgm:spPr/>
    </dgm:pt>
    <dgm:pt modelId="{367C179A-0E35-D645-81B9-AEC5BBD11F0E}" type="pres">
      <dgm:prSet presAssocID="{BC6FE3FF-8107-4438-8436-EE5ED21ECDC0}" presName="spaceBetweenRectangles" presStyleCnt="0"/>
      <dgm:spPr/>
    </dgm:pt>
    <dgm:pt modelId="{A9D468EF-B447-8F4F-99BF-ADA90B45801C}" type="pres">
      <dgm:prSet presAssocID="{7824708C-2D81-4480-B26B-87752351FD97}" presName="parentLin" presStyleCnt="0"/>
      <dgm:spPr/>
    </dgm:pt>
    <dgm:pt modelId="{BB93BF78-BB89-5F4A-A8F2-A461FBBB8997}" type="pres">
      <dgm:prSet presAssocID="{7824708C-2D81-4480-B26B-87752351FD97}" presName="parentLeftMargin" presStyleLbl="node1" presStyleIdx="0" presStyleCnt="5"/>
      <dgm:spPr/>
    </dgm:pt>
    <dgm:pt modelId="{1CF5592C-55A2-CC4F-9DF2-AFBA3CE331CE}" type="pres">
      <dgm:prSet presAssocID="{7824708C-2D81-4480-B26B-87752351FD97}" presName="parentText" presStyleLbl="node1" presStyleIdx="1" presStyleCnt="5">
        <dgm:presLayoutVars>
          <dgm:chMax val="0"/>
          <dgm:bulletEnabled val="1"/>
        </dgm:presLayoutVars>
      </dgm:prSet>
      <dgm:spPr/>
    </dgm:pt>
    <dgm:pt modelId="{C4481BFF-EA17-AD45-AF1C-21E028AC3EAF}" type="pres">
      <dgm:prSet presAssocID="{7824708C-2D81-4480-B26B-87752351FD97}" presName="negativeSpace" presStyleCnt="0"/>
      <dgm:spPr/>
    </dgm:pt>
    <dgm:pt modelId="{D6393358-6CB5-E74F-9295-D58A91429720}" type="pres">
      <dgm:prSet presAssocID="{7824708C-2D81-4480-B26B-87752351FD97}" presName="childText" presStyleLbl="conFgAcc1" presStyleIdx="1" presStyleCnt="5">
        <dgm:presLayoutVars>
          <dgm:bulletEnabled val="1"/>
        </dgm:presLayoutVars>
      </dgm:prSet>
      <dgm:spPr/>
    </dgm:pt>
    <dgm:pt modelId="{864D9D63-DB3B-6446-9F9C-D28A8C1EA6AD}" type="pres">
      <dgm:prSet presAssocID="{C0F8C296-5991-47BE-BCCD-C54B337071B7}" presName="spaceBetweenRectangles" presStyleCnt="0"/>
      <dgm:spPr/>
    </dgm:pt>
    <dgm:pt modelId="{A05CA5E4-5D7F-FD4D-8F1F-D5B62E57CADD}" type="pres">
      <dgm:prSet presAssocID="{0739E279-35C2-4D00-BA0C-1E2F89AAAEC7}" presName="parentLin" presStyleCnt="0"/>
      <dgm:spPr/>
    </dgm:pt>
    <dgm:pt modelId="{583DCE71-8850-2B4D-92AA-6EE5F0B569E7}" type="pres">
      <dgm:prSet presAssocID="{0739E279-35C2-4D00-BA0C-1E2F89AAAEC7}" presName="parentLeftMargin" presStyleLbl="node1" presStyleIdx="1" presStyleCnt="5"/>
      <dgm:spPr/>
    </dgm:pt>
    <dgm:pt modelId="{3DA5A2A4-7138-FF47-800C-FB8259643327}" type="pres">
      <dgm:prSet presAssocID="{0739E279-35C2-4D00-BA0C-1E2F89AAAEC7}" presName="parentText" presStyleLbl="node1" presStyleIdx="2" presStyleCnt="5">
        <dgm:presLayoutVars>
          <dgm:chMax val="0"/>
          <dgm:bulletEnabled val="1"/>
        </dgm:presLayoutVars>
      </dgm:prSet>
      <dgm:spPr/>
    </dgm:pt>
    <dgm:pt modelId="{0A624739-99DC-B44C-BA9E-D2ADF276EEAE}" type="pres">
      <dgm:prSet presAssocID="{0739E279-35C2-4D00-BA0C-1E2F89AAAEC7}" presName="negativeSpace" presStyleCnt="0"/>
      <dgm:spPr/>
    </dgm:pt>
    <dgm:pt modelId="{8BC406A3-7162-4F46-91B4-6B9FCFCD159E}" type="pres">
      <dgm:prSet presAssocID="{0739E279-35C2-4D00-BA0C-1E2F89AAAEC7}" presName="childText" presStyleLbl="conFgAcc1" presStyleIdx="2" presStyleCnt="5">
        <dgm:presLayoutVars>
          <dgm:bulletEnabled val="1"/>
        </dgm:presLayoutVars>
      </dgm:prSet>
      <dgm:spPr/>
    </dgm:pt>
    <dgm:pt modelId="{DE4D59B6-E03F-8F4D-90A9-3D50E4AFEA91}" type="pres">
      <dgm:prSet presAssocID="{8C92FB2B-7391-450B-BAE5-B50467265DC5}" presName="spaceBetweenRectangles" presStyleCnt="0"/>
      <dgm:spPr/>
    </dgm:pt>
    <dgm:pt modelId="{C759B940-833C-A940-8351-77B31F3567B3}" type="pres">
      <dgm:prSet presAssocID="{2D140984-B3CF-43DD-8091-E9B9E87C9053}" presName="parentLin" presStyleCnt="0"/>
      <dgm:spPr/>
    </dgm:pt>
    <dgm:pt modelId="{B256919C-38AE-174A-AB46-BC6F1651E1B7}" type="pres">
      <dgm:prSet presAssocID="{2D140984-B3CF-43DD-8091-E9B9E87C9053}" presName="parentLeftMargin" presStyleLbl="node1" presStyleIdx="2" presStyleCnt="5"/>
      <dgm:spPr/>
    </dgm:pt>
    <dgm:pt modelId="{424F2F00-C209-AC4E-B41D-2F36596F63C6}" type="pres">
      <dgm:prSet presAssocID="{2D140984-B3CF-43DD-8091-E9B9E87C9053}" presName="parentText" presStyleLbl="node1" presStyleIdx="3" presStyleCnt="5">
        <dgm:presLayoutVars>
          <dgm:chMax val="0"/>
          <dgm:bulletEnabled val="1"/>
        </dgm:presLayoutVars>
      </dgm:prSet>
      <dgm:spPr/>
    </dgm:pt>
    <dgm:pt modelId="{DEBC4370-6A23-0D49-96E2-E53FBFB47E89}" type="pres">
      <dgm:prSet presAssocID="{2D140984-B3CF-43DD-8091-E9B9E87C9053}" presName="negativeSpace" presStyleCnt="0"/>
      <dgm:spPr/>
    </dgm:pt>
    <dgm:pt modelId="{43C7619E-4414-F942-90C5-F85B3C8FB511}" type="pres">
      <dgm:prSet presAssocID="{2D140984-B3CF-43DD-8091-E9B9E87C9053}" presName="childText" presStyleLbl="conFgAcc1" presStyleIdx="3" presStyleCnt="5">
        <dgm:presLayoutVars>
          <dgm:bulletEnabled val="1"/>
        </dgm:presLayoutVars>
      </dgm:prSet>
      <dgm:spPr/>
    </dgm:pt>
    <dgm:pt modelId="{F5F057D9-ECE9-844C-B163-747B6C37AA58}" type="pres">
      <dgm:prSet presAssocID="{66084916-AC5B-4514-BB8F-46AB234CDEF9}" presName="spaceBetweenRectangles" presStyleCnt="0"/>
      <dgm:spPr/>
    </dgm:pt>
    <dgm:pt modelId="{413DF55F-66B4-5446-A5D6-4D0C1F4A43E5}" type="pres">
      <dgm:prSet presAssocID="{823E6028-DE82-40A9-9875-36F49FB4F3D7}" presName="parentLin" presStyleCnt="0"/>
      <dgm:spPr/>
    </dgm:pt>
    <dgm:pt modelId="{30CFE44F-5686-B44E-92B5-151A469E8166}" type="pres">
      <dgm:prSet presAssocID="{823E6028-DE82-40A9-9875-36F49FB4F3D7}" presName="parentLeftMargin" presStyleLbl="node1" presStyleIdx="3" presStyleCnt="5"/>
      <dgm:spPr/>
    </dgm:pt>
    <dgm:pt modelId="{817F745C-90C2-9545-BA94-2EFB495BDB8D}" type="pres">
      <dgm:prSet presAssocID="{823E6028-DE82-40A9-9875-36F49FB4F3D7}" presName="parentText" presStyleLbl="node1" presStyleIdx="4" presStyleCnt="5">
        <dgm:presLayoutVars>
          <dgm:chMax val="0"/>
          <dgm:bulletEnabled val="1"/>
        </dgm:presLayoutVars>
      </dgm:prSet>
      <dgm:spPr/>
    </dgm:pt>
    <dgm:pt modelId="{A1633F4F-BFA1-D042-BA3B-8CD969B9B660}" type="pres">
      <dgm:prSet presAssocID="{823E6028-DE82-40A9-9875-36F49FB4F3D7}" presName="negativeSpace" presStyleCnt="0"/>
      <dgm:spPr/>
    </dgm:pt>
    <dgm:pt modelId="{B9067342-22D8-CD41-B3B9-2267F7057FE0}" type="pres">
      <dgm:prSet presAssocID="{823E6028-DE82-40A9-9875-36F49FB4F3D7}" presName="childText" presStyleLbl="conFgAcc1" presStyleIdx="4" presStyleCnt="5">
        <dgm:presLayoutVars>
          <dgm:bulletEnabled val="1"/>
        </dgm:presLayoutVars>
      </dgm:prSet>
      <dgm:spPr/>
    </dgm:pt>
  </dgm:ptLst>
  <dgm:cxnLst>
    <dgm:cxn modelId="{CD61AD00-9C3B-1245-808E-09492A0126C0}" type="presOf" srcId="{823E6028-DE82-40A9-9875-36F49FB4F3D7}" destId="{30CFE44F-5686-B44E-92B5-151A469E8166}" srcOrd="0" destOrd="0" presId="urn:microsoft.com/office/officeart/2005/8/layout/list1"/>
    <dgm:cxn modelId="{7F4E0D02-6060-4FED-A74B-66DF33C80664}" srcId="{D501EA72-FA59-49EB-BEDD-7BFF6D2F5D2E}" destId="{0739E279-35C2-4D00-BA0C-1E2F89AAAEC7}" srcOrd="2" destOrd="0" parTransId="{F1190C63-28A8-4252-A4CE-26BFE90D68C3}" sibTransId="{8C92FB2B-7391-450B-BAE5-B50467265DC5}"/>
    <dgm:cxn modelId="{4EC4BD16-3F2B-F841-8261-91F5ACAB4F2C}" type="presOf" srcId="{D501EA72-FA59-49EB-BEDD-7BFF6D2F5D2E}" destId="{B79810EE-EA3E-694A-8C78-61AC8E87B309}" srcOrd="0" destOrd="0" presId="urn:microsoft.com/office/officeart/2005/8/layout/list1"/>
    <dgm:cxn modelId="{2D44E62A-C80E-F440-AC4F-75DAA0BD9D51}" type="presOf" srcId="{823E6028-DE82-40A9-9875-36F49FB4F3D7}" destId="{817F745C-90C2-9545-BA94-2EFB495BDB8D}" srcOrd="1" destOrd="0" presId="urn:microsoft.com/office/officeart/2005/8/layout/list1"/>
    <dgm:cxn modelId="{5DAC2B3C-C7FF-474B-996F-D60B027BC9E1}" type="presOf" srcId="{0FBADB70-E75D-410A-A0EC-92BE59EE9C64}" destId="{B7356A0A-1138-D840-B267-1A7AFA720EBB}" srcOrd="0" destOrd="0" presId="urn:microsoft.com/office/officeart/2005/8/layout/list1"/>
    <dgm:cxn modelId="{2209104A-BFCD-CA4E-B5D3-E46E9DC7177B}" type="presOf" srcId="{2D140984-B3CF-43DD-8091-E9B9E87C9053}" destId="{424F2F00-C209-AC4E-B41D-2F36596F63C6}" srcOrd="1" destOrd="0" presId="urn:microsoft.com/office/officeart/2005/8/layout/list1"/>
    <dgm:cxn modelId="{68C12065-AB1C-3E43-ACDD-8716A6B267A7}" type="presOf" srcId="{2D140984-B3CF-43DD-8091-E9B9E87C9053}" destId="{B256919C-38AE-174A-AB46-BC6F1651E1B7}" srcOrd="0" destOrd="0" presId="urn:microsoft.com/office/officeart/2005/8/layout/list1"/>
    <dgm:cxn modelId="{86D93672-6698-48EB-864E-A3255E315840}" srcId="{D501EA72-FA59-49EB-BEDD-7BFF6D2F5D2E}" destId="{823E6028-DE82-40A9-9875-36F49FB4F3D7}" srcOrd="4" destOrd="0" parTransId="{5DB8673F-242C-46A1-B279-318F66F0F223}" sibTransId="{FE6DB3C1-8818-4FE5-95EB-A36692B1E031}"/>
    <dgm:cxn modelId="{1BF1E87D-99F3-40EE-A9FC-ECAA7782EA07}" srcId="{D501EA72-FA59-49EB-BEDD-7BFF6D2F5D2E}" destId="{0FBADB70-E75D-410A-A0EC-92BE59EE9C64}" srcOrd="0" destOrd="0" parTransId="{60EF1B93-5D56-4781-B6A2-D03B17273C15}" sibTransId="{BC6FE3FF-8107-4438-8436-EE5ED21ECDC0}"/>
    <dgm:cxn modelId="{512EBE89-7AA2-5C42-B85E-72342349A279}" type="presOf" srcId="{0739E279-35C2-4D00-BA0C-1E2F89AAAEC7}" destId="{583DCE71-8850-2B4D-92AA-6EE5F0B569E7}" srcOrd="0" destOrd="0" presId="urn:microsoft.com/office/officeart/2005/8/layout/list1"/>
    <dgm:cxn modelId="{C1480392-BA66-493B-A7DA-CB31A2A8624B}" srcId="{D501EA72-FA59-49EB-BEDD-7BFF6D2F5D2E}" destId="{7824708C-2D81-4480-B26B-87752351FD97}" srcOrd="1" destOrd="0" parTransId="{5D1B2736-DFE9-4D95-A1F5-8300CF27BBBE}" sibTransId="{C0F8C296-5991-47BE-BCCD-C54B337071B7}"/>
    <dgm:cxn modelId="{8BB47DB5-0C96-4881-A682-AEACB46DA1CC}" srcId="{D501EA72-FA59-49EB-BEDD-7BFF6D2F5D2E}" destId="{2D140984-B3CF-43DD-8091-E9B9E87C9053}" srcOrd="3" destOrd="0" parTransId="{D2BC12D8-74F9-4C90-8517-35D62283469A}" sibTransId="{66084916-AC5B-4514-BB8F-46AB234CDEF9}"/>
    <dgm:cxn modelId="{E8AA89B7-2FE3-E74D-BB2C-2FD7F83DEA8D}" type="presOf" srcId="{0739E279-35C2-4D00-BA0C-1E2F89AAAEC7}" destId="{3DA5A2A4-7138-FF47-800C-FB8259643327}" srcOrd="1" destOrd="0" presId="urn:microsoft.com/office/officeart/2005/8/layout/list1"/>
    <dgm:cxn modelId="{D99BDEB7-5246-E04B-B917-7496A8BDF0F1}" type="presOf" srcId="{7824708C-2D81-4480-B26B-87752351FD97}" destId="{1CF5592C-55A2-CC4F-9DF2-AFBA3CE331CE}" srcOrd="1" destOrd="0" presId="urn:microsoft.com/office/officeart/2005/8/layout/list1"/>
    <dgm:cxn modelId="{7969D6D2-7EE3-DB4C-905A-A4F91FEC24F4}" type="presOf" srcId="{0FBADB70-E75D-410A-A0EC-92BE59EE9C64}" destId="{E560CAE6-1B44-0E48-9CEC-3E723CD43197}" srcOrd="1" destOrd="0" presId="urn:microsoft.com/office/officeart/2005/8/layout/list1"/>
    <dgm:cxn modelId="{010F2ED3-61CE-D04E-9626-A55CA57E6606}" type="presOf" srcId="{7824708C-2D81-4480-B26B-87752351FD97}" destId="{BB93BF78-BB89-5F4A-A8F2-A461FBBB8997}" srcOrd="0" destOrd="0" presId="urn:microsoft.com/office/officeart/2005/8/layout/list1"/>
    <dgm:cxn modelId="{9DEE83D1-0F95-E043-B727-25E868EE61D3}" type="presParOf" srcId="{B79810EE-EA3E-694A-8C78-61AC8E87B309}" destId="{713F81C5-B24F-ED4C-98EA-7EF0B70D8370}" srcOrd="0" destOrd="0" presId="urn:microsoft.com/office/officeart/2005/8/layout/list1"/>
    <dgm:cxn modelId="{7F8A64BA-9FAF-6E4E-86D8-73CAA6C967AC}" type="presParOf" srcId="{713F81C5-B24F-ED4C-98EA-7EF0B70D8370}" destId="{B7356A0A-1138-D840-B267-1A7AFA720EBB}" srcOrd="0" destOrd="0" presId="urn:microsoft.com/office/officeart/2005/8/layout/list1"/>
    <dgm:cxn modelId="{BD34DC73-E0A8-AE41-A8A9-330856FEBD8B}" type="presParOf" srcId="{713F81C5-B24F-ED4C-98EA-7EF0B70D8370}" destId="{E560CAE6-1B44-0E48-9CEC-3E723CD43197}" srcOrd="1" destOrd="0" presId="urn:microsoft.com/office/officeart/2005/8/layout/list1"/>
    <dgm:cxn modelId="{859BCFA9-22B2-BB48-8B1A-6F79B5C6F9DB}" type="presParOf" srcId="{B79810EE-EA3E-694A-8C78-61AC8E87B309}" destId="{F42C5D6F-0E4A-AA46-9C0C-47962099E6DA}" srcOrd="1" destOrd="0" presId="urn:microsoft.com/office/officeart/2005/8/layout/list1"/>
    <dgm:cxn modelId="{58EEECD2-1DD5-F349-8F2B-484F934EFDD1}" type="presParOf" srcId="{B79810EE-EA3E-694A-8C78-61AC8E87B309}" destId="{E3BD08E6-CC1C-3142-822C-B4507C78E240}" srcOrd="2" destOrd="0" presId="urn:microsoft.com/office/officeart/2005/8/layout/list1"/>
    <dgm:cxn modelId="{998E6DFA-BB2F-444F-B472-1BEBA65C8724}" type="presParOf" srcId="{B79810EE-EA3E-694A-8C78-61AC8E87B309}" destId="{367C179A-0E35-D645-81B9-AEC5BBD11F0E}" srcOrd="3" destOrd="0" presId="urn:microsoft.com/office/officeart/2005/8/layout/list1"/>
    <dgm:cxn modelId="{0B12DA60-4137-E943-9307-02A1E2E013F2}" type="presParOf" srcId="{B79810EE-EA3E-694A-8C78-61AC8E87B309}" destId="{A9D468EF-B447-8F4F-99BF-ADA90B45801C}" srcOrd="4" destOrd="0" presId="urn:microsoft.com/office/officeart/2005/8/layout/list1"/>
    <dgm:cxn modelId="{1DA125CB-7183-F243-86FE-0B72BE6EA42E}" type="presParOf" srcId="{A9D468EF-B447-8F4F-99BF-ADA90B45801C}" destId="{BB93BF78-BB89-5F4A-A8F2-A461FBBB8997}" srcOrd="0" destOrd="0" presId="urn:microsoft.com/office/officeart/2005/8/layout/list1"/>
    <dgm:cxn modelId="{7CF122AB-3B63-DB40-BC4E-2837770ACDCD}" type="presParOf" srcId="{A9D468EF-B447-8F4F-99BF-ADA90B45801C}" destId="{1CF5592C-55A2-CC4F-9DF2-AFBA3CE331CE}" srcOrd="1" destOrd="0" presId="urn:microsoft.com/office/officeart/2005/8/layout/list1"/>
    <dgm:cxn modelId="{7128E9C9-0753-FD48-B65C-E28F5166701F}" type="presParOf" srcId="{B79810EE-EA3E-694A-8C78-61AC8E87B309}" destId="{C4481BFF-EA17-AD45-AF1C-21E028AC3EAF}" srcOrd="5" destOrd="0" presId="urn:microsoft.com/office/officeart/2005/8/layout/list1"/>
    <dgm:cxn modelId="{1DBFE40A-9640-FB4D-85F8-5E67A7056162}" type="presParOf" srcId="{B79810EE-EA3E-694A-8C78-61AC8E87B309}" destId="{D6393358-6CB5-E74F-9295-D58A91429720}" srcOrd="6" destOrd="0" presId="urn:microsoft.com/office/officeart/2005/8/layout/list1"/>
    <dgm:cxn modelId="{E5E621B2-C408-5A4F-A9E6-B1E67EF46E0D}" type="presParOf" srcId="{B79810EE-EA3E-694A-8C78-61AC8E87B309}" destId="{864D9D63-DB3B-6446-9F9C-D28A8C1EA6AD}" srcOrd="7" destOrd="0" presId="urn:microsoft.com/office/officeart/2005/8/layout/list1"/>
    <dgm:cxn modelId="{8ACF4415-39E6-1344-92B2-A494978DD047}" type="presParOf" srcId="{B79810EE-EA3E-694A-8C78-61AC8E87B309}" destId="{A05CA5E4-5D7F-FD4D-8F1F-D5B62E57CADD}" srcOrd="8" destOrd="0" presId="urn:microsoft.com/office/officeart/2005/8/layout/list1"/>
    <dgm:cxn modelId="{2FA0A71B-88F8-164A-9E22-2BB3584B442B}" type="presParOf" srcId="{A05CA5E4-5D7F-FD4D-8F1F-D5B62E57CADD}" destId="{583DCE71-8850-2B4D-92AA-6EE5F0B569E7}" srcOrd="0" destOrd="0" presId="urn:microsoft.com/office/officeart/2005/8/layout/list1"/>
    <dgm:cxn modelId="{1C0159E2-F97F-6441-AC0C-B6953D0D46D0}" type="presParOf" srcId="{A05CA5E4-5D7F-FD4D-8F1F-D5B62E57CADD}" destId="{3DA5A2A4-7138-FF47-800C-FB8259643327}" srcOrd="1" destOrd="0" presId="urn:microsoft.com/office/officeart/2005/8/layout/list1"/>
    <dgm:cxn modelId="{5B181F25-A949-3645-93C7-02B0F58BFF78}" type="presParOf" srcId="{B79810EE-EA3E-694A-8C78-61AC8E87B309}" destId="{0A624739-99DC-B44C-BA9E-D2ADF276EEAE}" srcOrd="9" destOrd="0" presId="urn:microsoft.com/office/officeart/2005/8/layout/list1"/>
    <dgm:cxn modelId="{87AA1259-6EA2-C64A-9EAF-C0C745E44E88}" type="presParOf" srcId="{B79810EE-EA3E-694A-8C78-61AC8E87B309}" destId="{8BC406A3-7162-4F46-91B4-6B9FCFCD159E}" srcOrd="10" destOrd="0" presId="urn:microsoft.com/office/officeart/2005/8/layout/list1"/>
    <dgm:cxn modelId="{85676B8B-DBEA-4840-8A3B-3D569FAE22C2}" type="presParOf" srcId="{B79810EE-EA3E-694A-8C78-61AC8E87B309}" destId="{DE4D59B6-E03F-8F4D-90A9-3D50E4AFEA91}" srcOrd="11" destOrd="0" presId="urn:microsoft.com/office/officeart/2005/8/layout/list1"/>
    <dgm:cxn modelId="{96351DCE-D40B-7849-9898-F1A76D6C0114}" type="presParOf" srcId="{B79810EE-EA3E-694A-8C78-61AC8E87B309}" destId="{C759B940-833C-A940-8351-77B31F3567B3}" srcOrd="12" destOrd="0" presId="urn:microsoft.com/office/officeart/2005/8/layout/list1"/>
    <dgm:cxn modelId="{EE2EB9BA-42AD-0244-B2C0-82512FFA32E8}" type="presParOf" srcId="{C759B940-833C-A940-8351-77B31F3567B3}" destId="{B256919C-38AE-174A-AB46-BC6F1651E1B7}" srcOrd="0" destOrd="0" presId="urn:microsoft.com/office/officeart/2005/8/layout/list1"/>
    <dgm:cxn modelId="{066A75D1-9D81-DA40-BBF2-9271226407B7}" type="presParOf" srcId="{C759B940-833C-A940-8351-77B31F3567B3}" destId="{424F2F00-C209-AC4E-B41D-2F36596F63C6}" srcOrd="1" destOrd="0" presId="urn:microsoft.com/office/officeart/2005/8/layout/list1"/>
    <dgm:cxn modelId="{D8E63784-4E2D-2040-8E15-13C283C3B572}" type="presParOf" srcId="{B79810EE-EA3E-694A-8C78-61AC8E87B309}" destId="{DEBC4370-6A23-0D49-96E2-E53FBFB47E89}" srcOrd="13" destOrd="0" presId="urn:microsoft.com/office/officeart/2005/8/layout/list1"/>
    <dgm:cxn modelId="{00ECCF56-A0DB-A447-911A-31857CBB8FFB}" type="presParOf" srcId="{B79810EE-EA3E-694A-8C78-61AC8E87B309}" destId="{43C7619E-4414-F942-90C5-F85B3C8FB511}" srcOrd="14" destOrd="0" presId="urn:microsoft.com/office/officeart/2005/8/layout/list1"/>
    <dgm:cxn modelId="{98A0AFAD-BB46-0F46-BF37-0C4707C39B93}" type="presParOf" srcId="{B79810EE-EA3E-694A-8C78-61AC8E87B309}" destId="{F5F057D9-ECE9-844C-B163-747B6C37AA58}" srcOrd="15" destOrd="0" presId="urn:microsoft.com/office/officeart/2005/8/layout/list1"/>
    <dgm:cxn modelId="{41C12A44-443B-054A-ADFB-8F7D13A1B75E}" type="presParOf" srcId="{B79810EE-EA3E-694A-8C78-61AC8E87B309}" destId="{413DF55F-66B4-5446-A5D6-4D0C1F4A43E5}" srcOrd="16" destOrd="0" presId="urn:microsoft.com/office/officeart/2005/8/layout/list1"/>
    <dgm:cxn modelId="{A25F5A94-ADC1-454C-97B9-DF811617598A}" type="presParOf" srcId="{413DF55F-66B4-5446-A5D6-4D0C1F4A43E5}" destId="{30CFE44F-5686-B44E-92B5-151A469E8166}" srcOrd="0" destOrd="0" presId="urn:microsoft.com/office/officeart/2005/8/layout/list1"/>
    <dgm:cxn modelId="{90BBF44C-4687-7447-85D2-FD5CC94E997E}" type="presParOf" srcId="{413DF55F-66B4-5446-A5D6-4D0C1F4A43E5}" destId="{817F745C-90C2-9545-BA94-2EFB495BDB8D}" srcOrd="1" destOrd="0" presId="urn:microsoft.com/office/officeart/2005/8/layout/list1"/>
    <dgm:cxn modelId="{83D2C22D-2C7A-0442-9747-082731FBFB46}" type="presParOf" srcId="{B79810EE-EA3E-694A-8C78-61AC8E87B309}" destId="{A1633F4F-BFA1-D042-BA3B-8CD969B9B660}" srcOrd="17" destOrd="0" presId="urn:microsoft.com/office/officeart/2005/8/layout/list1"/>
    <dgm:cxn modelId="{23603C0C-A465-084A-AE21-9AC71255B7C4}" type="presParOf" srcId="{B79810EE-EA3E-694A-8C78-61AC8E87B309}" destId="{B9067342-22D8-CD41-B3B9-2267F7057FE0}" srcOrd="18"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31F3F70-4D91-4BD5-A6BA-A92FAF98FCF5}"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58B6EFB2-40D9-4503-ACBC-08EC6C7D2C18}">
      <dgm:prSet/>
      <dgm:spPr/>
      <dgm:t>
        <a:bodyPr/>
        <a:lstStyle/>
        <a:p>
          <a:r>
            <a:rPr lang="en-US"/>
            <a:t>Damages: compensation for the injured party. Mean to place the injured party in the same position had the contract been fulfilled.</a:t>
          </a:r>
        </a:p>
      </dgm:t>
    </dgm:pt>
    <dgm:pt modelId="{48BC4F7A-56B9-4A53-9FD5-D6ABA256083F}" type="parTrans" cxnId="{18BB0A0B-D29E-4B8E-BBC6-4B4EB151789D}">
      <dgm:prSet/>
      <dgm:spPr/>
      <dgm:t>
        <a:bodyPr/>
        <a:lstStyle/>
        <a:p>
          <a:endParaRPr lang="en-US"/>
        </a:p>
      </dgm:t>
    </dgm:pt>
    <dgm:pt modelId="{29BB6AF0-77D8-4A10-8811-46C67029E569}" type="sibTrans" cxnId="{18BB0A0B-D29E-4B8E-BBC6-4B4EB151789D}">
      <dgm:prSet/>
      <dgm:spPr/>
      <dgm:t>
        <a:bodyPr/>
        <a:lstStyle/>
        <a:p>
          <a:endParaRPr lang="en-US"/>
        </a:p>
      </dgm:t>
    </dgm:pt>
    <dgm:pt modelId="{7D5549BB-B2AA-40A1-A755-E2E849AB1719}">
      <dgm:prSet/>
      <dgm:spPr/>
      <dgm:t>
        <a:bodyPr/>
        <a:lstStyle/>
        <a:p>
          <a:r>
            <a:rPr lang="en-US"/>
            <a:t>Mitigation of loss: the expectation that a person injured by a breach will take reasonable steps to reduce any losses that the breach caused.</a:t>
          </a:r>
        </a:p>
      </dgm:t>
    </dgm:pt>
    <dgm:pt modelId="{A0DA2565-5F32-4D6C-BB3E-7FFE0653A9C1}" type="parTrans" cxnId="{04DC7E1B-F9B1-4626-83E6-60963D7FC0F9}">
      <dgm:prSet/>
      <dgm:spPr/>
      <dgm:t>
        <a:bodyPr/>
        <a:lstStyle/>
        <a:p>
          <a:endParaRPr lang="en-US"/>
        </a:p>
      </dgm:t>
    </dgm:pt>
    <dgm:pt modelId="{77A684F3-0C01-474C-A36C-7BE4AC7B93C1}" type="sibTrans" cxnId="{04DC7E1B-F9B1-4626-83E6-60963D7FC0F9}">
      <dgm:prSet/>
      <dgm:spPr/>
      <dgm:t>
        <a:bodyPr/>
        <a:lstStyle/>
        <a:p>
          <a:endParaRPr lang="en-US"/>
        </a:p>
      </dgm:t>
    </dgm:pt>
    <dgm:pt modelId="{63447258-2FCE-4908-9A65-F16581130C7D}">
      <dgm:prSet/>
      <dgm:spPr/>
      <dgm:t>
        <a:bodyPr/>
        <a:lstStyle/>
        <a:p>
          <a:r>
            <a:rPr lang="en-US"/>
            <a:t>Liquidated Damages: the sum of money stipulated in a contract to settle a potential breach.</a:t>
          </a:r>
        </a:p>
      </dgm:t>
    </dgm:pt>
    <dgm:pt modelId="{C6F734DB-9202-46D0-9E93-5150120EC877}" type="parTrans" cxnId="{67D061EA-BBE3-4469-A11D-9B77357B4137}">
      <dgm:prSet/>
      <dgm:spPr/>
      <dgm:t>
        <a:bodyPr/>
        <a:lstStyle/>
        <a:p>
          <a:endParaRPr lang="en-US"/>
        </a:p>
      </dgm:t>
    </dgm:pt>
    <dgm:pt modelId="{D2DF3D7E-85E8-426C-B529-31DF52CFEF69}" type="sibTrans" cxnId="{67D061EA-BBE3-4469-A11D-9B77357B4137}">
      <dgm:prSet/>
      <dgm:spPr/>
      <dgm:t>
        <a:bodyPr/>
        <a:lstStyle/>
        <a:p>
          <a:endParaRPr lang="en-US"/>
        </a:p>
      </dgm:t>
    </dgm:pt>
    <dgm:pt modelId="{4129047F-018C-412C-979F-9DEE2D28ABC1}">
      <dgm:prSet/>
      <dgm:spPr/>
      <dgm:t>
        <a:bodyPr/>
        <a:lstStyle/>
        <a:p>
          <a:r>
            <a:rPr lang="en-US"/>
            <a:t>Specific performance: a court orders a person to fufill the terms of a contract.</a:t>
          </a:r>
        </a:p>
      </dgm:t>
    </dgm:pt>
    <dgm:pt modelId="{DF834B17-C1D5-4722-B7FF-8917D703705D}" type="parTrans" cxnId="{D2C37EB1-11C8-469A-9DCB-65763C193202}">
      <dgm:prSet/>
      <dgm:spPr/>
      <dgm:t>
        <a:bodyPr/>
        <a:lstStyle/>
        <a:p>
          <a:endParaRPr lang="en-US"/>
        </a:p>
      </dgm:t>
    </dgm:pt>
    <dgm:pt modelId="{A8778B87-C810-4E39-87B1-71D6551E9664}" type="sibTrans" cxnId="{D2C37EB1-11C8-469A-9DCB-65763C193202}">
      <dgm:prSet/>
      <dgm:spPr/>
      <dgm:t>
        <a:bodyPr/>
        <a:lstStyle/>
        <a:p>
          <a:endParaRPr lang="en-US"/>
        </a:p>
      </dgm:t>
    </dgm:pt>
    <dgm:pt modelId="{E68CBA92-9B2B-4CFF-B472-3FA9A4763989}">
      <dgm:prSet/>
      <dgm:spPr/>
      <dgm:t>
        <a:bodyPr/>
        <a:lstStyle/>
        <a:p>
          <a:r>
            <a:rPr lang="en-US"/>
            <a:t>Injunctions: Stopping one party in the contract from doing something.</a:t>
          </a:r>
        </a:p>
      </dgm:t>
    </dgm:pt>
    <dgm:pt modelId="{C1319538-D7EA-419B-AD60-8ACE26B3C4B0}" type="parTrans" cxnId="{EBC54763-E83B-4E14-A8D6-7BA9F617470E}">
      <dgm:prSet/>
      <dgm:spPr/>
      <dgm:t>
        <a:bodyPr/>
        <a:lstStyle/>
        <a:p>
          <a:endParaRPr lang="en-US"/>
        </a:p>
      </dgm:t>
    </dgm:pt>
    <dgm:pt modelId="{09DE88BA-8FAD-4BD4-B0DD-48F81F8C6438}" type="sibTrans" cxnId="{EBC54763-E83B-4E14-A8D6-7BA9F617470E}">
      <dgm:prSet/>
      <dgm:spPr/>
      <dgm:t>
        <a:bodyPr/>
        <a:lstStyle/>
        <a:p>
          <a:endParaRPr lang="en-US"/>
        </a:p>
      </dgm:t>
    </dgm:pt>
    <dgm:pt modelId="{4822B63C-BEA9-4F1E-A9F5-02AA831966E7}">
      <dgm:prSet/>
      <dgm:spPr/>
      <dgm:t>
        <a:bodyPr/>
        <a:lstStyle/>
        <a:p>
          <a:r>
            <a:rPr lang="en-US"/>
            <a:t>Rescission: Cancelling the contract.</a:t>
          </a:r>
        </a:p>
      </dgm:t>
    </dgm:pt>
    <dgm:pt modelId="{9B9B077D-69E7-4376-8B9B-938C543BF980}" type="parTrans" cxnId="{13E2883E-95F2-427A-B365-7F9BFE26B4A1}">
      <dgm:prSet/>
      <dgm:spPr/>
      <dgm:t>
        <a:bodyPr/>
        <a:lstStyle/>
        <a:p>
          <a:endParaRPr lang="en-US"/>
        </a:p>
      </dgm:t>
    </dgm:pt>
    <dgm:pt modelId="{10363DA8-A7CA-4536-A6AC-E6484F8BE17E}" type="sibTrans" cxnId="{13E2883E-95F2-427A-B365-7F9BFE26B4A1}">
      <dgm:prSet/>
      <dgm:spPr/>
      <dgm:t>
        <a:bodyPr/>
        <a:lstStyle/>
        <a:p>
          <a:endParaRPr lang="en-US"/>
        </a:p>
      </dgm:t>
    </dgm:pt>
    <dgm:pt modelId="{3E06FFE0-0D1A-9C4C-84B4-80AF7853F40B}" type="pres">
      <dgm:prSet presAssocID="{231F3F70-4D91-4BD5-A6BA-A92FAF98FCF5}" presName="diagram" presStyleCnt="0">
        <dgm:presLayoutVars>
          <dgm:dir/>
          <dgm:resizeHandles val="exact"/>
        </dgm:presLayoutVars>
      </dgm:prSet>
      <dgm:spPr/>
    </dgm:pt>
    <dgm:pt modelId="{6769CBDF-502D-D34C-B20A-8C73384439E2}" type="pres">
      <dgm:prSet presAssocID="{58B6EFB2-40D9-4503-ACBC-08EC6C7D2C18}" presName="node" presStyleLbl="node1" presStyleIdx="0" presStyleCnt="6">
        <dgm:presLayoutVars>
          <dgm:bulletEnabled val="1"/>
        </dgm:presLayoutVars>
      </dgm:prSet>
      <dgm:spPr/>
    </dgm:pt>
    <dgm:pt modelId="{B9231B20-5EF6-A94F-8734-D99DC7337BCC}" type="pres">
      <dgm:prSet presAssocID="{29BB6AF0-77D8-4A10-8811-46C67029E569}" presName="sibTrans" presStyleCnt="0"/>
      <dgm:spPr/>
    </dgm:pt>
    <dgm:pt modelId="{3008CCA1-5D00-3041-BA3F-46269E779E85}" type="pres">
      <dgm:prSet presAssocID="{7D5549BB-B2AA-40A1-A755-E2E849AB1719}" presName="node" presStyleLbl="node1" presStyleIdx="1" presStyleCnt="6">
        <dgm:presLayoutVars>
          <dgm:bulletEnabled val="1"/>
        </dgm:presLayoutVars>
      </dgm:prSet>
      <dgm:spPr/>
    </dgm:pt>
    <dgm:pt modelId="{6C102606-4770-BC4F-BCF9-BAF935A5AB83}" type="pres">
      <dgm:prSet presAssocID="{77A684F3-0C01-474C-A36C-7BE4AC7B93C1}" presName="sibTrans" presStyleCnt="0"/>
      <dgm:spPr/>
    </dgm:pt>
    <dgm:pt modelId="{499802B7-BC72-4B46-B3D1-4289A4C708A6}" type="pres">
      <dgm:prSet presAssocID="{63447258-2FCE-4908-9A65-F16581130C7D}" presName="node" presStyleLbl="node1" presStyleIdx="2" presStyleCnt="6">
        <dgm:presLayoutVars>
          <dgm:bulletEnabled val="1"/>
        </dgm:presLayoutVars>
      </dgm:prSet>
      <dgm:spPr/>
    </dgm:pt>
    <dgm:pt modelId="{CED251D9-21A9-174D-BD4B-44AA3CD8A857}" type="pres">
      <dgm:prSet presAssocID="{D2DF3D7E-85E8-426C-B529-31DF52CFEF69}" presName="sibTrans" presStyleCnt="0"/>
      <dgm:spPr/>
    </dgm:pt>
    <dgm:pt modelId="{8CF82718-1E80-004D-81FE-E9FBE81DC376}" type="pres">
      <dgm:prSet presAssocID="{4129047F-018C-412C-979F-9DEE2D28ABC1}" presName="node" presStyleLbl="node1" presStyleIdx="3" presStyleCnt="6">
        <dgm:presLayoutVars>
          <dgm:bulletEnabled val="1"/>
        </dgm:presLayoutVars>
      </dgm:prSet>
      <dgm:spPr/>
    </dgm:pt>
    <dgm:pt modelId="{492DEF50-C90B-5143-9BE2-C1E2B82AAEC4}" type="pres">
      <dgm:prSet presAssocID="{A8778B87-C810-4E39-87B1-71D6551E9664}" presName="sibTrans" presStyleCnt="0"/>
      <dgm:spPr/>
    </dgm:pt>
    <dgm:pt modelId="{6BA2BD37-5D09-7E4A-81F4-6F1326B11370}" type="pres">
      <dgm:prSet presAssocID="{E68CBA92-9B2B-4CFF-B472-3FA9A4763989}" presName="node" presStyleLbl="node1" presStyleIdx="4" presStyleCnt="6">
        <dgm:presLayoutVars>
          <dgm:bulletEnabled val="1"/>
        </dgm:presLayoutVars>
      </dgm:prSet>
      <dgm:spPr/>
    </dgm:pt>
    <dgm:pt modelId="{007D2E70-DF39-314F-8376-9CCD9942A45B}" type="pres">
      <dgm:prSet presAssocID="{09DE88BA-8FAD-4BD4-B0DD-48F81F8C6438}" presName="sibTrans" presStyleCnt="0"/>
      <dgm:spPr/>
    </dgm:pt>
    <dgm:pt modelId="{F0821A9F-3779-8044-A2F9-4CAE8F872814}" type="pres">
      <dgm:prSet presAssocID="{4822B63C-BEA9-4F1E-A9F5-02AA831966E7}" presName="node" presStyleLbl="node1" presStyleIdx="5" presStyleCnt="6">
        <dgm:presLayoutVars>
          <dgm:bulletEnabled val="1"/>
        </dgm:presLayoutVars>
      </dgm:prSet>
      <dgm:spPr/>
    </dgm:pt>
  </dgm:ptLst>
  <dgm:cxnLst>
    <dgm:cxn modelId="{18BB0A0B-D29E-4B8E-BBC6-4B4EB151789D}" srcId="{231F3F70-4D91-4BD5-A6BA-A92FAF98FCF5}" destId="{58B6EFB2-40D9-4503-ACBC-08EC6C7D2C18}" srcOrd="0" destOrd="0" parTransId="{48BC4F7A-56B9-4A53-9FD5-D6ABA256083F}" sibTransId="{29BB6AF0-77D8-4A10-8811-46C67029E569}"/>
    <dgm:cxn modelId="{04DC7E1B-F9B1-4626-83E6-60963D7FC0F9}" srcId="{231F3F70-4D91-4BD5-A6BA-A92FAF98FCF5}" destId="{7D5549BB-B2AA-40A1-A755-E2E849AB1719}" srcOrd="1" destOrd="0" parTransId="{A0DA2565-5F32-4D6C-BB3E-7FFE0653A9C1}" sibTransId="{77A684F3-0C01-474C-A36C-7BE4AC7B93C1}"/>
    <dgm:cxn modelId="{13E2883E-95F2-427A-B365-7F9BFE26B4A1}" srcId="{231F3F70-4D91-4BD5-A6BA-A92FAF98FCF5}" destId="{4822B63C-BEA9-4F1E-A9F5-02AA831966E7}" srcOrd="5" destOrd="0" parTransId="{9B9B077D-69E7-4376-8B9B-938C543BF980}" sibTransId="{10363DA8-A7CA-4536-A6AC-E6484F8BE17E}"/>
    <dgm:cxn modelId="{EBC54763-E83B-4E14-A8D6-7BA9F617470E}" srcId="{231F3F70-4D91-4BD5-A6BA-A92FAF98FCF5}" destId="{E68CBA92-9B2B-4CFF-B472-3FA9A4763989}" srcOrd="4" destOrd="0" parTransId="{C1319538-D7EA-419B-AD60-8ACE26B3C4B0}" sibTransId="{09DE88BA-8FAD-4BD4-B0DD-48F81F8C6438}"/>
    <dgm:cxn modelId="{07706D75-51FD-CF4F-8ED8-2A68A6F142D9}" type="presOf" srcId="{63447258-2FCE-4908-9A65-F16581130C7D}" destId="{499802B7-BC72-4B46-B3D1-4289A4C708A6}" srcOrd="0" destOrd="0" presId="urn:microsoft.com/office/officeart/2005/8/layout/default"/>
    <dgm:cxn modelId="{E6D33D7E-3413-D049-8EDB-3E563D249846}" type="presOf" srcId="{58B6EFB2-40D9-4503-ACBC-08EC6C7D2C18}" destId="{6769CBDF-502D-D34C-B20A-8C73384439E2}" srcOrd="0" destOrd="0" presId="urn:microsoft.com/office/officeart/2005/8/layout/default"/>
    <dgm:cxn modelId="{D2C37EB1-11C8-469A-9DCB-65763C193202}" srcId="{231F3F70-4D91-4BD5-A6BA-A92FAF98FCF5}" destId="{4129047F-018C-412C-979F-9DEE2D28ABC1}" srcOrd="3" destOrd="0" parTransId="{DF834B17-C1D5-4722-B7FF-8917D703705D}" sibTransId="{A8778B87-C810-4E39-87B1-71D6551E9664}"/>
    <dgm:cxn modelId="{4FA16FD5-8F61-A241-A96D-8B97CF4B85A8}" type="presOf" srcId="{4129047F-018C-412C-979F-9DEE2D28ABC1}" destId="{8CF82718-1E80-004D-81FE-E9FBE81DC376}" srcOrd="0" destOrd="0" presId="urn:microsoft.com/office/officeart/2005/8/layout/default"/>
    <dgm:cxn modelId="{B8EC37DD-D786-A942-9C41-FBB8F0339045}" type="presOf" srcId="{231F3F70-4D91-4BD5-A6BA-A92FAF98FCF5}" destId="{3E06FFE0-0D1A-9C4C-84B4-80AF7853F40B}" srcOrd="0" destOrd="0" presId="urn:microsoft.com/office/officeart/2005/8/layout/default"/>
    <dgm:cxn modelId="{67D061EA-BBE3-4469-A11D-9B77357B4137}" srcId="{231F3F70-4D91-4BD5-A6BA-A92FAF98FCF5}" destId="{63447258-2FCE-4908-9A65-F16581130C7D}" srcOrd="2" destOrd="0" parTransId="{C6F734DB-9202-46D0-9E93-5150120EC877}" sibTransId="{D2DF3D7E-85E8-426C-B529-31DF52CFEF69}"/>
    <dgm:cxn modelId="{68E36CEB-6089-C544-AE81-7E3E1AF3D98C}" type="presOf" srcId="{7D5549BB-B2AA-40A1-A755-E2E849AB1719}" destId="{3008CCA1-5D00-3041-BA3F-46269E779E85}" srcOrd="0" destOrd="0" presId="urn:microsoft.com/office/officeart/2005/8/layout/default"/>
    <dgm:cxn modelId="{F74DABEE-8E13-AF40-9E6D-1B14456997C7}" type="presOf" srcId="{E68CBA92-9B2B-4CFF-B472-3FA9A4763989}" destId="{6BA2BD37-5D09-7E4A-81F4-6F1326B11370}" srcOrd="0" destOrd="0" presId="urn:microsoft.com/office/officeart/2005/8/layout/default"/>
    <dgm:cxn modelId="{3E301AF2-E150-7B4D-8FD9-6854D2B17037}" type="presOf" srcId="{4822B63C-BEA9-4F1E-A9F5-02AA831966E7}" destId="{F0821A9F-3779-8044-A2F9-4CAE8F872814}" srcOrd="0" destOrd="0" presId="urn:microsoft.com/office/officeart/2005/8/layout/default"/>
    <dgm:cxn modelId="{98A51B97-7A78-464A-9CD0-2859FFE62834}" type="presParOf" srcId="{3E06FFE0-0D1A-9C4C-84B4-80AF7853F40B}" destId="{6769CBDF-502D-D34C-B20A-8C73384439E2}" srcOrd="0" destOrd="0" presId="urn:microsoft.com/office/officeart/2005/8/layout/default"/>
    <dgm:cxn modelId="{277769B9-DDB8-2442-98AF-83424CF3A5A2}" type="presParOf" srcId="{3E06FFE0-0D1A-9C4C-84B4-80AF7853F40B}" destId="{B9231B20-5EF6-A94F-8734-D99DC7337BCC}" srcOrd="1" destOrd="0" presId="urn:microsoft.com/office/officeart/2005/8/layout/default"/>
    <dgm:cxn modelId="{DAB313D7-C007-3642-92CD-F2BB234DB84B}" type="presParOf" srcId="{3E06FFE0-0D1A-9C4C-84B4-80AF7853F40B}" destId="{3008CCA1-5D00-3041-BA3F-46269E779E85}" srcOrd="2" destOrd="0" presId="urn:microsoft.com/office/officeart/2005/8/layout/default"/>
    <dgm:cxn modelId="{781C415A-F398-5848-A621-4658117F89BC}" type="presParOf" srcId="{3E06FFE0-0D1A-9C4C-84B4-80AF7853F40B}" destId="{6C102606-4770-BC4F-BCF9-BAF935A5AB83}" srcOrd="3" destOrd="0" presId="urn:microsoft.com/office/officeart/2005/8/layout/default"/>
    <dgm:cxn modelId="{2C651022-8C54-CB44-A397-E94402AA655C}" type="presParOf" srcId="{3E06FFE0-0D1A-9C4C-84B4-80AF7853F40B}" destId="{499802B7-BC72-4B46-B3D1-4289A4C708A6}" srcOrd="4" destOrd="0" presId="urn:microsoft.com/office/officeart/2005/8/layout/default"/>
    <dgm:cxn modelId="{1D4E6981-2849-2F48-B2FA-4A75DA8C11E0}" type="presParOf" srcId="{3E06FFE0-0D1A-9C4C-84B4-80AF7853F40B}" destId="{CED251D9-21A9-174D-BD4B-44AA3CD8A857}" srcOrd="5" destOrd="0" presId="urn:microsoft.com/office/officeart/2005/8/layout/default"/>
    <dgm:cxn modelId="{A2D460D6-0B73-2247-B60B-731510F0F3A5}" type="presParOf" srcId="{3E06FFE0-0D1A-9C4C-84B4-80AF7853F40B}" destId="{8CF82718-1E80-004D-81FE-E9FBE81DC376}" srcOrd="6" destOrd="0" presId="urn:microsoft.com/office/officeart/2005/8/layout/default"/>
    <dgm:cxn modelId="{EABD8BD4-C9A4-F34C-9F69-9689764B9D99}" type="presParOf" srcId="{3E06FFE0-0D1A-9C4C-84B4-80AF7853F40B}" destId="{492DEF50-C90B-5143-9BE2-C1E2B82AAEC4}" srcOrd="7" destOrd="0" presId="urn:microsoft.com/office/officeart/2005/8/layout/default"/>
    <dgm:cxn modelId="{C86F9E82-CC0A-FF4A-8DE7-01D544044BDF}" type="presParOf" srcId="{3E06FFE0-0D1A-9C4C-84B4-80AF7853F40B}" destId="{6BA2BD37-5D09-7E4A-81F4-6F1326B11370}" srcOrd="8" destOrd="0" presId="urn:microsoft.com/office/officeart/2005/8/layout/default"/>
    <dgm:cxn modelId="{B3A48261-30FB-7244-9BF5-37EA2B475CE8}" type="presParOf" srcId="{3E06FFE0-0D1A-9C4C-84B4-80AF7853F40B}" destId="{007D2E70-DF39-314F-8376-9CCD9942A45B}" srcOrd="9" destOrd="0" presId="urn:microsoft.com/office/officeart/2005/8/layout/default"/>
    <dgm:cxn modelId="{2F4EAF86-9BD4-074D-8F8D-7C8E6EC8A6CF}" type="presParOf" srcId="{3E06FFE0-0D1A-9C4C-84B4-80AF7853F40B}" destId="{F0821A9F-3779-8044-A2F9-4CAE8F872814}"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BD08E6-CC1C-3142-822C-B4507C78E240}">
      <dsp:nvSpPr>
        <dsp:cNvPr id="0" name=""/>
        <dsp:cNvSpPr/>
      </dsp:nvSpPr>
      <dsp:spPr>
        <a:xfrm>
          <a:off x="0" y="390737"/>
          <a:ext cx="6261100" cy="630000"/>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2">
          <a:scrgbClr r="0" g="0" b="0"/>
        </a:effectRef>
        <a:fontRef idx="minor"/>
      </dsp:style>
    </dsp:sp>
    <dsp:sp modelId="{E560CAE6-1B44-0E48-9CEC-3E723CD43197}">
      <dsp:nvSpPr>
        <dsp:cNvPr id="0" name=""/>
        <dsp:cNvSpPr/>
      </dsp:nvSpPr>
      <dsp:spPr>
        <a:xfrm>
          <a:off x="313055" y="21737"/>
          <a:ext cx="4382770" cy="738000"/>
        </a:xfrm>
        <a:prstGeom prst="roundRect">
          <a:avLst/>
        </a:prstGeom>
        <a:gradFill rotWithShape="0">
          <a:gsLst>
            <a:gs pos="0">
              <a:schemeClr val="accent2">
                <a:hueOff val="0"/>
                <a:satOff val="0"/>
                <a:lumOff val="0"/>
                <a:alphaOff val="0"/>
                <a:tint val="94000"/>
                <a:satMod val="103000"/>
                <a:lumMod val="102000"/>
              </a:schemeClr>
            </a:gs>
            <a:gs pos="50000">
              <a:schemeClr val="accent2">
                <a:hueOff val="0"/>
                <a:satOff val="0"/>
                <a:lumOff val="0"/>
                <a:alphaOff val="0"/>
                <a:shade val="100000"/>
                <a:satMod val="110000"/>
                <a:lumMod val="100000"/>
              </a:schemeClr>
            </a:gs>
            <a:gs pos="100000">
              <a:schemeClr val="accent2">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65658" tIns="0" rIns="165658" bIns="0" numCol="1" spcCol="1270" anchor="ctr" anchorCtr="0">
          <a:noAutofit/>
        </a:bodyPr>
        <a:lstStyle/>
        <a:p>
          <a:pPr marL="0" lvl="0" indent="0" algn="l" defTabSz="1111250">
            <a:lnSpc>
              <a:spcPct val="90000"/>
            </a:lnSpc>
            <a:spcBef>
              <a:spcPct val="0"/>
            </a:spcBef>
            <a:spcAft>
              <a:spcPct val="35000"/>
            </a:spcAft>
            <a:buNone/>
          </a:pPr>
          <a:r>
            <a:rPr lang="en-US" sz="2500" kern="1200"/>
            <a:t>Offer and Acceptance</a:t>
          </a:r>
        </a:p>
      </dsp:txBody>
      <dsp:txXfrm>
        <a:off x="349081" y="57763"/>
        <a:ext cx="4310718" cy="665948"/>
      </dsp:txXfrm>
    </dsp:sp>
    <dsp:sp modelId="{D6393358-6CB5-E74F-9295-D58A91429720}">
      <dsp:nvSpPr>
        <dsp:cNvPr id="0" name=""/>
        <dsp:cNvSpPr/>
      </dsp:nvSpPr>
      <dsp:spPr>
        <a:xfrm>
          <a:off x="0" y="1524737"/>
          <a:ext cx="6261100" cy="630000"/>
        </a:xfrm>
        <a:prstGeom prst="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2">
          <a:scrgbClr r="0" g="0" b="0"/>
        </a:effectRef>
        <a:fontRef idx="minor"/>
      </dsp:style>
    </dsp:sp>
    <dsp:sp modelId="{1CF5592C-55A2-CC4F-9DF2-AFBA3CE331CE}">
      <dsp:nvSpPr>
        <dsp:cNvPr id="0" name=""/>
        <dsp:cNvSpPr/>
      </dsp:nvSpPr>
      <dsp:spPr>
        <a:xfrm>
          <a:off x="313055" y="1155737"/>
          <a:ext cx="4382770" cy="738000"/>
        </a:xfrm>
        <a:prstGeom prst="roundRect">
          <a:avLst/>
        </a:prstGeom>
        <a:gradFill rotWithShape="0">
          <a:gsLst>
            <a:gs pos="0">
              <a:schemeClr val="accent3">
                <a:hueOff val="0"/>
                <a:satOff val="0"/>
                <a:lumOff val="0"/>
                <a:alphaOff val="0"/>
                <a:tint val="94000"/>
                <a:satMod val="103000"/>
                <a:lumMod val="102000"/>
              </a:schemeClr>
            </a:gs>
            <a:gs pos="50000">
              <a:schemeClr val="accent3">
                <a:hueOff val="0"/>
                <a:satOff val="0"/>
                <a:lumOff val="0"/>
                <a:alphaOff val="0"/>
                <a:shade val="100000"/>
                <a:satMod val="110000"/>
                <a:lumMod val="100000"/>
              </a:schemeClr>
            </a:gs>
            <a:gs pos="100000">
              <a:schemeClr val="accent3">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65658" tIns="0" rIns="165658" bIns="0" numCol="1" spcCol="1270" anchor="ctr" anchorCtr="0">
          <a:noAutofit/>
        </a:bodyPr>
        <a:lstStyle/>
        <a:p>
          <a:pPr marL="0" lvl="0" indent="0" algn="l" defTabSz="1111250">
            <a:lnSpc>
              <a:spcPct val="90000"/>
            </a:lnSpc>
            <a:spcBef>
              <a:spcPct val="0"/>
            </a:spcBef>
            <a:spcAft>
              <a:spcPct val="35000"/>
            </a:spcAft>
            <a:buNone/>
          </a:pPr>
          <a:r>
            <a:rPr lang="en-US" sz="2500" kern="1200"/>
            <a:t>Consideration</a:t>
          </a:r>
        </a:p>
      </dsp:txBody>
      <dsp:txXfrm>
        <a:off x="349081" y="1191763"/>
        <a:ext cx="4310718" cy="665948"/>
      </dsp:txXfrm>
    </dsp:sp>
    <dsp:sp modelId="{8BC406A3-7162-4F46-91B4-6B9FCFCD159E}">
      <dsp:nvSpPr>
        <dsp:cNvPr id="0" name=""/>
        <dsp:cNvSpPr/>
      </dsp:nvSpPr>
      <dsp:spPr>
        <a:xfrm>
          <a:off x="0" y="2658737"/>
          <a:ext cx="6261100" cy="630000"/>
        </a:xfrm>
        <a:prstGeom prst="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2">
          <a:scrgbClr r="0" g="0" b="0"/>
        </a:effectRef>
        <a:fontRef idx="minor"/>
      </dsp:style>
    </dsp:sp>
    <dsp:sp modelId="{3DA5A2A4-7138-FF47-800C-FB8259643327}">
      <dsp:nvSpPr>
        <dsp:cNvPr id="0" name=""/>
        <dsp:cNvSpPr/>
      </dsp:nvSpPr>
      <dsp:spPr>
        <a:xfrm>
          <a:off x="313055" y="2289737"/>
          <a:ext cx="4382770" cy="738000"/>
        </a:xfrm>
        <a:prstGeom prst="roundRect">
          <a:avLst/>
        </a:prstGeom>
        <a:gradFill rotWithShape="0">
          <a:gsLst>
            <a:gs pos="0">
              <a:schemeClr val="accent4">
                <a:hueOff val="0"/>
                <a:satOff val="0"/>
                <a:lumOff val="0"/>
                <a:alphaOff val="0"/>
                <a:tint val="94000"/>
                <a:satMod val="103000"/>
                <a:lumMod val="102000"/>
              </a:schemeClr>
            </a:gs>
            <a:gs pos="50000">
              <a:schemeClr val="accent4">
                <a:hueOff val="0"/>
                <a:satOff val="0"/>
                <a:lumOff val="0"/>
                <a:alphaOff val="0"/>
                <a:shade val="100000"/>
                <a:satMod val="110000"/>
                <a:lumMod val="100000"/>
              </a:schemeClr>
            </a:gs>
            <a:gs pos="100000">
              <a:schemeClr val="accent4">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65658" tIns="0" rIns="165658" bIns="0" numCol="1" spcCol="1270" anchor="ctr" anchorCtr="0">
          <a:noAutofit/>
        </a:bodyPr>
        <a:lstStyle/>
        <a:p>
          <a:pPr marL="0" lvl="0" indent="0" algn="l" defTabSz="1111250">
            <a:lnSpc>
              <a:spcPct val="90000"/>
            </a:lnSpc>
            <a:spcBef>
              <a:spcPct val="0"/>
            </a:spcBef>
            <a:spcAft>
              <a:spcPct val="35000"/>
            </a:spcAft>
            <a:buNone/>
          </a:pPr>
          <a:r>
            <a:rPr lang="en-US" sz="2500" kern="1200"/>
            <a:t>Capacity</a:t>
          </a:r>
        </a:p>
      </dsp:txBody>
      <dsp:txXfrm>
        <a:off x="349081" y="2325763"/>
        <a:ext cx="4310718" cy="665948"/>
      </dsp:txXfrm>
    </dsp:sp>
    <dsp:sp modelId="{43C7619E-4414-F942-90C5-F85B3C8FB511}">
      <dsp:nvSpPr>
        <dsp:cNvPr id="0" name=""/>
        <dsp:cNvSpPr/>
      </dsp:nvSpPr>
      <dsp:spPr>
        <a:xfrm>
          <a:off x="0" y="3792737"/>
          <a:ext cx="6261100" cy="630000"/>
        </a:xfrm>
        <a:prstGeom prst="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2">
          <a:scrgbClr r="0" g="0" b="0"/>
        </a:effectRef>
        <a:fontRef idx="minor"/>
      </dsp:style>
    </dsp:sp>
    <dsp:sp modelId="{424F2F00-C209-AC4E-B41D-2F36596F63C6}">
      <dsp:nvSpPr>
        <dsp:cNvPr id="0" name=""/>
        <dsp:cNvSpPr/>
      </dsp:nvSpPr>
      <dsp:spPr>
        <a:xfrm>
          <a:off x="313055" y="3423737"/>
          <a:ext cx="4382770" cy="738000"/>
        </a:xfrm>
        <a:prstGeom prst="roundRect">
          <a:avLst/>
        </a:prstGeom>
        <a:gradFill rotWithShape="0">
          <a:gsLst>
            <a:gs pos="0">
              <a:schemeClr val="accent5">
                <a:hueOff val="0"/>
                <a:satOff val="0"/>
                <a:lumOff val="0"/>
                <a:alphaOff val="0"/>
                <a:tint val="94000"/>
                <a:satMod val="103000"/>
                <a:lumMod val="102000"/>
              </a:schemeClr>
            </a:gs>
            <a:gs pos="50000">
              <a:schemeClr val="accent5">
                <a:hueOff val="0"/>
                <a:satOff val="0"/>
                <a:lumOff val="0"/>
                <a:alphaOff val="0"/>
                <a:shade val="100000"/>
                <a:satMod val="110000"/>
                <a:lumMod val="100000"/>
              </a:schemeClr>
            </a:gs>
            <a:gs pos="100000">
              <a:schemeClr val="accent5">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65658" tIns="0" rIns="165658" bIns="0" numCol="1" spcCol="1270" anchor="ctr" anchorCtr="0">
          <a:noAutofit/>
        </a:bodyPr>
        <a:lstStyle/>
        <a:p>
          <a:pPr marL="0" lvl="0" indent="0" algn="l" defTabSz="1111250">
            <a:lnSpc>
              <a:spcPct val="90000"/>
            </a:lnSpc>
            <a:spcBef>
              <a:spcPct val="0"/>
            </a:spcBef>
            <a:spcAft>
              <a:spcPct val="35000"/>
            </a:spcAft>
            <a:buNone/>
          </a:pPr>
          <a:r>
            <a:rPr lang="en-US" sz="2500" kern="1200"/>
            <a:t>Consent</a:t>
          </a:r>
        </a:p>
      </dsp:txBody>
      <dsp:txXfrm>
        <a:off x="349081" y="3459763"/>
        <a:ext cx="4310718" cy="665948"/>
      </dsp:txXfrm>
    </dsp:sp>
    <dsp:sp modelId="{B9067342-22D8-CD41-B3B9-2267F7057FE0}">
      <dsp:nvSpPr>
        <dsp:cNvPr id="0" name=""/>
        <dsp:cNvSpPr/>
      </dsp:nvSpPr>
      <dsp:spPr>
        <a:xfrm>
          <a:off x="0" y="4926737"/>
          <a:ext cx="6261100" cy="630000"/>
        </a:xfrm>
        <a:prstGeom prst="rect">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dsp:spPr>
      <dsp:style>
        <a:lnRef idx="1">
          <a:scrgbClr r="0" g="0" b="0"/>
        </a:lnRef>
        <a:fillRef idx="1">
          <a:scrgbClr r="0" g="0" b="0"/>
        </a:fillRef>
        <a:effectRef idx="2">
          <a:scrgbClr r="0" g="0" b="0"/>
        </a:effectRef>
        <a:fontRef idx="minor"/>
      </dsp:style>
    </dsp:sp>
    <dsp:sp modelId="{817F745C-90C2-9545-BA94-2EFB495BDB8D}">
      <dsp:nvSpPr>
        <dsp:cNvPr id="0" name=""/>
        <dsp:cNvSpPr/>
      </dsp:nvSpPr>
      <dsp:spPr>
        <a:xfrm>
          <a:off x="313055" y="4557737"/>
          <a:ext cx="4382770" cy="738000"/>
        </a:xfrm>
        <a:prstGeom prst="roundRect">
          <a:avLst/>
        </a:prstGeom>
        <a:gradFill rotWithShape="0">
          <a:gsLst>
            <a:gs pos="0">
              <a:schemeClr val="accent6">
                <a:hueOff val="0"/>
                <a:satOff val="0"/>
                <a:lumOff val="0"/>
                <a:alphaOff val="0"/>
                <a:tint val="94000"/>
                <a:satMod val="103000"/>
                <a:lumMod val="102000"/>
              </a:schemeClr>
            </a:gs>
            <a:gs pos="50000">
              <a:schemeClr val="accent6">
                <a:hueOff val="0"/>
                <a:satOff val="0"/>
                <a:lumOff val="0"/>
                <a:alphaOff val="0"/>
                <a:shade val="100000"/>
                <a:satMod val="110000"/>
                <a:lumMod val="100000"/>
              </a:schemeClr>
            </a:gs>
            <a:gs pos="100000">
              <a:schemeClr val="accent6">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65658" tIns="0" rIns="165658" bIns="0" numCol="1" spcCol="1270" anchor="ctr" anchorCtr="0">
          <a:noAutofit/>
        </a:bodyPr>
        <a:lstStyle/>
        <a:p>
          <a:pPr marL="0" lvl="0" indent="0" algn="l" defTabSz="1111250">
            <a:lnSpc>
              <a:spcPct val="90000"/>
            </a:lnSpc>
            <a:spcBef>
              <a:spcPct val="0"/>
            </a:spcBef>
            <a:spcAft>
              <a:spcPct val="35000"/>
            </a:spcAft>
            <a:buNone/>
          </a:pPr>
          <a:r>
            <a:rPr lang="en-US" sz="2500" kern="1200"/>
            <a:t>Lawful Purpose</a:t>
          </a:r>
        </a:p>
      </dsp:txBody>
      <dsp:txXfrm>
        <a:off x="349081" y="4593763"/>
        <a:ext cx="4310718" cy="6659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69CBDF-502D-D34C-B20A-8C73384439E2}">
      <dsp:nvSpPr>
        <dsp:cNvPr id="0" name=""/>
        <dsp:cNvSpPr/>
      </dsp:nvSpPr>
      <dsp:spPr>
        <a:xfrm>
          <a:off x="989988" y="1640"/>
          <a:ext cx="2765832" cy="1659499"/>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Damages: compensation for the injured party. Mean to place the injured party in the same position had the contract been fulfilled.</a:t>
          </a:r>
        </a:p>
      </dsp:txBody>
      <dsp:txXfrm>
        <a:off x="989988" y="1640"/>
        <a:ext cx="2765832" cy="1659499"/>
      </dsp:txXfrm>
    </dsp:sp>
    <dsp:sp modelId="{3008CCA1-5D00-3041-BA3F-46269E779E85}">
      <dsp:nvSpPr>
        <dsp:cNvPr id="0" name=""/>
        <dsp:cNvSpPr/>
      </dsp:nvSpPr>
      <dsp:spPr>
        <a:xfrm>
          <a:off x="4032404" y="1640"/>
          <a:ext cx="2765832" cy="1659499"/>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Mitigation of loss: the expectation that a person injured by a breach will take reasonable steps to reduce any losses that the breach caused.</a:t>
          </a:r>
        </a:p>
      </dsp:txBody>
      <dsp:txXfrm>
        <a:off x="4032404" y="1640"/>
        <a:ext cx="2765832" cy="1659499"/>
      </dsp:txXfrm>
    </dsp:sp>
    <dsp:sp modelId="{499802B7-BC72-4B46-B3D1-4289A4C708A6}">
      <dsp:nvSpPr>
        <dsp:cNvPr id="0" name=""/>
        <dsp:cNvSpPr/>
      </dsp:nvSpPr>
      <dsp:spPr>
        <a:xfrm>
          <a:off x="7074820" y="1640"/>
          <a:ext cx="2765832" cy="1659499"/>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Liquidated Damages: the sum of money stipulated in a contract to settle a potential breach.</a:t>
          </a:r>
        </a:p>
      </dsp:txBody>
      <dsp:txXfrm>
        <a:off x="7074820" y="1640"/>
        <a:ext cx="2765832" cy="1659499"/>
      </dsp:txXfrm>
    </dsp:sp>
    <dsp:sp modelId="{8CF82718-1E80-004D-81FE-E9FBE81DC376}">
      <dsp:nvSpPr>
        <dsp:cNvPr id="0" name=""/>
        <dsp:cNvSpPr/>
      </dsp:nvSpPr>
      <dsp:spPr>
        <a:xfrm>
          <a:off x="989988" y="1937723"/>
          <a:ext cx="2765832" cy="1659499"/>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Specific performance: a court orders a person to fufill the terms of a contract.</a:t>
          </a:r>
        </a:p>
      </dsp:txBody>
      <dsp:txXfrm>
        <a:off x="989988" y="1937723"/>
        <a:ext cx="2765832" cy="1659499"/>
      </dsp:txXfrm>
    </dsp:sp>
    <dsp:sp modelId="{6BA2BD37-5D09-7E4A-81F4-6F1326B11370}">
      <dsp:nvSpPr>
        <dsp:cNvPr id="0" name=""/>
        <dsp:cNvSpPr/>
      </dsp:nvSpPr>
      <dsp:spPr>
        <a:xfrm>
          <a:off x="4032404" y="1937723"/>
          <a:ext cx="2765832" cy="1659499"/>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Injunctions: Stopping one party in the contract from doing something.</a:t>
          </a:r>
        </a:p>
      </dsp:txBody>
      <dsp:txXfrm>
        <a:off x="4032404" y="1937723"/>
        <a:ext cx="2765832" cy="1659499"/>
      </dsp:txXfrm>
    </dsp:sp>
    <dsp:sp modelId="{F0821A9F-3779-8044-A2F9-4CAE8F872814}">
      <dsp:nvSpPr>
        <dsp:cNvPr id="0" name=""/>
        <dsp:cNvSpPr/>
      </dsp:nvSpPr>
      <dsp:spPr>
        <a:xfrm>
          <a:off x="7074820" y="1937723"/>
          <a:ext cx="2765832" cy="1659499"/>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Rescission: Cancelling the contract.</a:t>
          </a:r>
        </a:p>
      </dsp:txBody>
      <dsp:txXfrm>
        <a:off x="7074820" y="1937723"/>
        <a:ext cx="2765832" cy="1659499"/>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2538219-6E45-4D12-B767-46F92D5844D4}" type="datetime1">
              <a:rPr lang="en-US" smtClean="0"/>
              <a:t>5/31/22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255346" y="2750337"/>
            <a:ext cx="1171888" cy="1356442"/>
          </a:xfrm>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29795881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FC8E16-3C03-4238-9C6F-B34F3D10F77E}" type="datetime1">
              <a:rPr lang="en-US" smtClean="0"/>
              <a:t>5/31/22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1F646F3F-274D-499B-ABBE-824EB4ABDC3D}" type="slidenum">
              <a:rPr lang="en-US" smtClean="0"/>
              <a:pPr/>
              <a:t>‹#›</a:t>
            </a:fld>
            <a:endParaRPr lang="en-US" dirty="0"/>
          </a:p>
        </p:txBody>
      </p:sp>
    </p:spTree>
    <p:extLst>
      <p:ext uri="{BB962C8B-B14F-4D97-AF65-F5344CB8AC3E}">
        <p14:creationId xmlns:p14="http://schemas.microsoft.com/office/powerpoint/2010/main" val="836352234"/>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FC8E16-3C03-4238-9C6F-B34F3D10F77E}" type="datetime1">
              <a:rPr lang="en-US" smtClean="0"/>
              <a:t>5/31/22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1F646F3F-274D-499B-ABBE-824EB4ABDC3D}" type="slidenum">
              <a:rPr lang="en-US" smtClean="0"/>
              <a:pPr/>
              <a:t>‹#›</a:t>
            </a:fld>
            <a:endParaRPr lang="en-US" dirty="0"/>
          </a:p>
        </p:txBody>
      </p:sp>
    </p:spTree>
    <p:extLst>
      <p:ext uri="{BB962C8B-B14F-4D97-AF65-F5344CB8AC3E}">
        <p14:creationId xmlns:p14="http://schemas.microsoft.com/office/powerpoint/2010/main" val="750922317"/>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FC8E16-3C03-4238-9C6F-B34F3D10F77E}" type="datetime1">
              <a:rPr lang="en-US" smtClean="0"/>
              <a:t>5/31/22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1F646F3F-274D-499B-ABBE-824EB4ABDC3D}" type="slidenum">
              <a:rPr lang="en-US" smtClean="0"/>
              <a:pPr/>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1607602313"/>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FC8E16-3C03-4238-9C6F-B34F3D10F77E}" type="datetime1">
              <a:rPr lang="en-US" smtClean="0"/>
              <a:t>5/31/22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1F646F3F-274D-499B-ABBE-824EB4ABDC3D}" type="slidenum">
              <a:rPr lang="en-US" smtClean="0"/>
              <a:pPr/>
              <a:t>‹#›</a:t>
            </a:fld>
            <a:endParaRPr lang="en-US" dirty="0"/>
          </a:p>
        </p:txBody>
      </p:sp>
    </p:spTree>
    <p:extLst>
      <p:ext uri="{BB962C8B-B14F-4D97-AF65-F5344CB8AC3E}">
        <p14:creationId xmlns:p14="http://schemas.microsoft.com/office/powerpoint/2010/main" val="3373290823"/>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51FC8E16-3C03-4238-9C6F-B34F3D10F77E}" type="datetime1">
              <a:rPr lang="en-US" smtClean="0"/>
              <a:t>5/31/22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F646F3F-274D-499B-ABBE-824EB4ABDC3D}" type="slidenum">
              <a:rPr lang="en-US" smtClean="0"/>
              <a:pPr/>
              <a:t>‹#›</a:t>
            </a:fld>
            <a:endParaRPr lang="en-US" dirty="0"/>
          </a:p>
        </p:txBody>
      </p:sp>
    </p:spTree>
    <p:extLst>
      <p:ext uri="{BB962C8B-B14F-4D97-AF65-F5344CB8AC3E}">
        <p14:creationId xmlns:p14="http://schemas.microsoft.com/office/powerpoint/2010/main" val="1874038895"/>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51FC8E16-3C03-4238-9C6F-B34F3D10F77E}" type="datetime1">
              <a:rPr lang="en-US" smtClean="0"/>
              <a:t>5/31/22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F646F3F-274D-499B-ABBE-824EB4ABDC3D}" type="slidenum">
              <a:rPr lang="en-US" smtClean="0"/>
              <a:pPr/>
              <a:t>‹#›</a:t>
            </a:fld>
            <a:endParaRPr lang="en-US" dirty="0"/>
          </a:p>
        </p:txBody>
      </p:sp>
    </p:spTree>
    <p:extLst>
      <p:ext uri="{BB962C8B-B14F-4D97-AF65-F5344CB8AC3E}">
        <p14:creationId xmlns:p14="http://schemas.microsoft.com/office/powerpoint/2010/main" val="3248709418"/>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1FC8E16-3C03-4238-9C6F-B34F3D10F77E}" type="datetime1">
              <a:rPr lang="en-US" smtClean="0"/>
              <a:t>5/31/22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F646F3F-274D-499B-ABBE-824EB4ABDC3D}" type="slidenum">
              <a:rPr lang="en-US" smtClean="0"/>
              <a:pPr/>
              <a:t>‹#›</a:t>
            </a:fld>
            <a:endParaRPr lang="en-US" dirty="0"/>
          </a:p>
        </p:txBody>
      </p:sp>
    </p:spTree>
    <p:extLst>
      <p:ext uri="{BB962C8B-B14F-4D97-AF65-F5344CB8AC3E}">
        <p14:creationId xmlns:p14="http://schemas.microsoft.com/office/powerpoint/2010/main" val="2535771769"/>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51FC8E16-3C03-4238-9C6F-B34F3D10F77E}" type="datetime1">
              <a:rPr lang="en-US" smtClean="0"/>
              <a:t>5/31/22</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1F646F3F-274D-499B-ABBE-824EB4ABDC3D}" type="slidenum">
              <a:rPr lang="en-US" smtClean="0"/>
              <a:pPr/>
              <a:t>‹#›</a:t>
            </a:fld>
            <a:endParaRPr lang="en-US" dirty="0"/>
          </a:p>
        </p:txBody>
      </p:sp>
    </p:spTree>
    <p:extLst>
      <p:ext uri="{BB962C8B-B14F-4D97-AF65-F5344CB8AC3E}">
        <p14:creationId xmlns:p14="http://schemas.microsoft.com/office/powerpoint/2010/main" val="3936925840"/>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1FC8E16-3C03-4238-9C6F-B34F3D10F77E}" type="datetime1">
              <a:rPr lang="en-US" smtClean="0"/>
              <a:t>5/31/22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F646F3F-274D-499B-ABBE-824EB4ABDC3D}" type="slidenum">
              <a:rPr lang="en-US" smtClean="0"/>
              <a:pPr/>
              <a:t>‹#›</a:t>
            </a:fld>
            <a:endParaRPr lang="en-US" dirty="0"/>
          </a:p>
        </p:txBody>
      </p:sp>
    </p:spTree>
    <p:extLst>
      <p:ext uri="{BB962C8B-B14F-4D97-AF65-F5344CB8AC3E}">
        <p14:creationId xmlns:p14="http://schemas.microsoft.com/office/powerpoint/2010/main" val="548902644"/>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9108C9C-1ACB-4C84-A002-C7E0E45B937A}" type="datetime1">
              <a:rPr lang="en-US" smtClean="0"/>
              <a:t>5/31/22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729455" y="2869895"/>
            <a:ext cx="1154151" cy="1090789"/>
          </a:xfrm>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21243227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1FC8E16-3C03-4238-9C6F-B34F3D10F77E}" type="datetime1">
              <a:rPr lang="en-US" smtClean="0"/>
              <a:t>5/31/22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F646F3F-274D-499B-ABBE-824EB4ABDC3D}" type="slidenum">
              <a:rPr lang="en-US" smtClean="0"/>
              <a:pPr/>
              <a:t>‹#›</a:t>
            </a:fld>
            <a:endParaRPr lang="en-US" dirty="0"/>
          </a:p>
        </p:txBody>
      </p:sp>
    </p:spTree>
    <p:extLst>
      <p:ext uri="{BB962C8B-B14F-4D97-AF65-F5344CB8AC3E}">
        <p14:creationId xmlns:p14="http://schemas.microsoft.com/office/powerpoint/2010/main" val="1310508569"/>
      </p:ext>
    </p:extLst>
  </p:cSld>
  <p:clrMapOvr>
    <a:masterClrMapping/>
  </p:clrMapOvr>
  <p:hf sldNum="0" hdr="0" ftr="0" dt="0"/>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1FC8E16-3C03-4238-9C6F-B34F3D10F77E}" type="datetime1">
              <a:rPr lang="en-US" smtClean="0"/>
              <a:t>5/31/22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F646F3F-274D-499B-ABBE-824EB4ABDC3D}" type="slidenum">
              <a:rPr lang="en-US" smtClean="0"/>
              <a:pPr/>
              <a:t>‹#›</a:t>
            </a:fld>
            <a:endParaRPr lang="en-US" dirty="0"/>
          </a:p>
        </p:txBody>
      </p:sp>
    </p:spTree>
    <p:extLst>
      <p:ext uri="{BB962C8B-B14F-4D97-AF65-F5344CB8AC3E}">
        <p14:creationId xmlns:p14="http://schemas.microsoft.com/office/powerpoint/2010/main" val="4085628537"/>
      </p:ext>
    </p:extLst>
  </p:cSld>
  <p:clrMapOvr>
    <a:masterClrMapping/>
  </p:clrMapOvr>
  <p:hf sldNum="0" hdr="0" ftr="0" dt="0"/>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5658635-357A-4E3D-B824-A5CEFDB8449C}" type="datetime1">
              <a:rPr lang="en-US" smtClean="0"/>
              <a:t>5/31/22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35082648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7E86FF77-2719-4AD0-8740-0B90FF5D1EFB}" type="datetime1">
              <a:rPr lang="en-US" smtClean="0"/>
              <a:t>5/31/22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14831212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FC8E16-3C03-4238-9C6F-B34F3D10F77E}" type="datetime1">
              <a:rPr lang="en-US" smtClean="0"/>
              <a:t>5/31/22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F646F3F-274D-499B-ABBE-824EB4ABDC3D}" type="slidenum">
              <a:rPr lang="en-US" smtClean="0"/>
              <a:pPr/>
              <a:t>‹#›</a:t>
            </a:fld>
            <a:endParaRPr lang="en-US" dirty="0"/>
          </a:p>
        </p:txBody>
      </p:sp>
    </p:spTree>
    <p:extLst>
      <p:ext uri="{BB962C8B-B14F-4D97-AF65-F5344CB8AC3E}">
        <p14:creationId xmlns:p14="http://schemas.microsoft.com/office/powerpoint/2010/main" val="282337009"/>
      </p:ext>
    </p:extLst>
  </p:cSld>
  <p:clrMapOvr>
    <a:masterClrMapping/>
  </p:clrMapOvr>
  <p:hf sldNum="0" hdr="0" ftr="0" dt="0"/>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FC8E16-3C03-4238-9C6F-B34F3D10F77E}" type="datetime1">
              <a:rPr lang="en-US" smtClean="0"/>
              <a:t>5/31/22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F646F3F-274D-499B-ABBE-824EB4ABDC3D}" type="slidenum">
              <a:rPr lang="en-US" smtClean="0"/>
              <a:pPr/>
              <a:t>‹#›</a:t>
            </a:fld>
            <a:endParaRPr lang="en-US" dirty="0"/>
          </a:p>
        </p:txBody>
      </p:sp>
    </p:spTree>
    <p:extLst>
      <p:ext uri="{BB962C8B-B14F-4D97-AF65-F5344CB8AC3E}">
        <p14:creationId xmlns:p14="http://schemas.microsoft.com/office/powerpoint/2010/main" val="199681347"/>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51FC8E16-3C03-4238-9C6F-B34F3D10F77E}" type="datetime1">
              <a:rPr lang="en-US" smtClean="0"/>
              <a:t>5/31/22</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1F646F3F-274D-499B-ABBE-824EB4ABDC3D}" type="slidenum">
              <a:rPr lang="en-US" smtClean="0"/>
              <a:pPr/>
              <a:t>‹#›</a:t>
            </a:fld>
            <a:endParaRPr lang="en-US" dirty="0"/>
          </a:p>
        </p:txBody>
      </p:sp>
    </p:spTree>
    <p:extLst>
      <p:ext uri="{BB962C8B-B14F-4D97-AF65-F5344CB8AC3E}">
        <p14:creationId xmlns:p14="http://schemas.microsoft.com/office/powerpoint/2010/main" val="2913957107"/>
      </p:ext>
    </p:extLst>
  </p:cSld>
  <p:clrMap bg1="dk1" tx1="lt1" bg2="dk2" tx2="lt2" accent1="accent1" accent2="accent2" accent3="accent3" accent4="accent4" accent5="accent5" accent6="accent6" hlink="hlink" folHlink="folHlink"/>
  <p:sldLayoutIdLst>
    <p:sldLayoutId id="2147483896" r:id="rId1"/>
    <p:sldLayoutId id="2147483897" r:id="rId2"/>
    <p:sldLayoutId id="2147483898" r:id="rId3"/>
    <p:sldLayoutId id="2147483899" r:id="rId4"/>
    <p:sldLayoutId id="2147483900" r:id="rId5"/>
    <p:sldLayoutId id="2147483901" r:id="rId6"/>
    <p:sldLayoutId id="2147483902" r:id="rId7"/>
    <p:sldLayoutId id="2147483903" r:id="rId8"/>
    <p:sldLayoutId id="2147483904" r:id="rId9"/>
    <p:sldLayoutId id="2147483905" r:id="rId10"/>
    <p:sldLayoutId id="2147483906" r:id="rId11"/>
    <p:sldLayoutId id="2147483907" r:id="rId12"/>
    <p:sldLayoutId id="2147483908" r:id="rId13"/>
    <p:sldLayoutId id="2147483909" r:id="rId14"/>
    <p:sldLayoutId id="2147483910" r:id="rId15"/>
    <p:sldLayoutId id="2147483911" r:id="rId16"/>
    <p:sldLayoutId id="2147483912"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8.png"/><Relationship Id="rId7" Type="http://schemas.openxmlformats.org/officeDocument/2006/relationships/diagramColors" Target="../diagrams/colors1.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hyperlink" Target="https://www.nike.com/ca/help/a/returns-policy-gs"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4" name="Picture 3" descr="Pen placed on top of a signature line">
            <a:extLst>
              <a:ext uri="{FF2B5EF4-FFF2-40B4-BE49-F238E27FC236}">
                <a16:creationId xmlns:a16="http://schemas.microsoft.com/office/drawing/2014/main" id="{586883F5-B3DB-649B-C9CF-903051E774B4}"/>
              </a:ext>
            </a:extLst>
          </p:cNvPr>
          <p:cNvPicPr>
            <a:picLocks noChangeAspect="1"/>
          </p:cNvPicPr>
          <p:nvPr/>
        </p:nvPicPr>
        <p:blipFill rotWithShape="1">
          <a:blip r:embed="rId2"/>
          <a:srcRect l="9091" t="7240" b="16151"/>
          <a:stretch/>
        </p:blipFill>
        <p:spPr>
          <a:xfrm>
            <a:off x="-3176" y="10"/>
            <a:ext cx="12192000" cy="6857991"/>
          </a:xfrm>
          <a:prstGeom prst="rect">
            <a:avLst/>
          </a:prstGeom>
        </p:spPr>
      </p:pic>
      <p:sp>
        <p:nvSpPr>
          <p:cNvPr id="6" name="Rectangle 8">
            <a:extLst>
              <a:ext uri="{FF2B5EF4-FFF2-40B4-BE49-F238E27FC236}">
                <a16:creationId xmlns:a16="http://schemas.microsoft.com/office/drawing/2014/main" id="{41704883-D088-4683-A1FD-AEE53B3361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4249541"/>
            <a:ext cx="8968085" cy="1660332"/>
          </a:xfrm>
          <a:prstGeom prst="rect">
            <a:avLst/>
          </a:prstGeom>
          <a:solidFill>
            <a:schemeClr val="bg1">
              <a:lumMod val="95000"/>
              <a:lumOff val="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B9FAF1FA-B168-0946-B075-C7522D086B48}"/>
              </a:ext>
            </a:extLst>
          </p:cNvPr>
          <p:cNvSpPr>
            <a:spLocks noGrp="1"/>
          </p:cNvSpPr>
          <p:nvPr>
            <p:ph type="ctrTitle"/>
          </p:nvPr>
        </p:nvSpPr>
        <p:spPr>
          <a:xfrm>
            <a:off x="680322" y="4402667"/>
            <a:ext cx="8133478" cy="940240"/>
          </a:xfrm>
        </p:spPr>
        <p:txBody>
          <a:bodyPr>
            <a:normAutofit/>
          </a:bodyPr>
          <a:lstStyle/>
          <a:p>
            <a:r>
              <a:rPr lang="en-US" sz="4800" dirty="0"/>
              <a:t>Contract Law</a:t>
            </a:r>
          </a:p>
        </p:txBody>
      </p:sp>
      <p:sp>
        <p:nvSpPr>
          <p:cNvPr id="3" name="Subtitle 2">
            <a:extLst>
              <a:ext uri="{FF2B5EF4-FFF2-40B4-BE49-F238E27FC236}">
                <a16:creationId xmlns:a16="http://schemas.microsoft.com/office/drawing/2014/main" id="{289CE161-DC2A-354A-BB62-68BE905A23C8}"/>
              </a:ext>
            </a:extLst>
          </p:cNvPr>
          <p:cNvSpPr>
            <a:spLocks noGrp="1"/>
          </p:cNvSpPr>
          <p:nvPr>
            <p:ph type="subTitle" idx="1"/>
          </p:nvPr>
        </p:nvSpPr>
        <p:spPr>
          <a:xfrm>
            <a:off x="680322" y="5342302"/>
            <a:ext cx="8133478" cy="406566"/>
          </a:xfrm>
        </p:spPr>
        <p:txBody>
          <a:bodyPr>
            <a:normAutofit/>
          </a:bodyPr>
          <a:lstStyle/>
          <a:p>
            <a:endParaRPr lang="en-US" sz="1800"/>
          </a:p>
        </p:txBody>
      </p:sp>
      <p:sp>
        <p:nvSpPr>
          <p:cNvPr id="7" name="Rectangle 10">
            <a:extLst>
              <a:ext uri="{FF2B5EF4-FFF2-40B4-BE49-F238E27FC236}">
                <a16:creationId xmlns:a16="http://schemas.microsoft.com/office/drawing/2014/main" id="{A9C04EC1-26B9-40BD-84A6-B2C0A913D0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4249541"/>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9BAB74E2-5A82-47FD-BBB4-BFD47779FF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902314"/>
            <a:ext cx="8968085" cy="27594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9C4FFB60-A034-4994-8F55-E38D4F31C8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5902314"/>
            <a:ext cx="3080285" cy="27594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76326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0ED85-EDC5-7741-A983-C9CBBA7DA12D}"/>
              </a:ext>
            </a:extLst>
          </p:cNvPr>
          <p:cNvSpPr>
            <a:spLocks noGrp="1"/>
          </p:cNvSpPr>
          <p:nvPr>
            <p:ph type="title"/>
          </p:nvPr>
        </p:nvSpPr>
        <p:spPr/>
        <p:txBody>
          <a:bodyPr/>
          <a:lstStyle/>
          <a:p>
            <a:r>
              <a:rPr lang="en-US" dirty="0"/>
              <a:t>Consent</a:t>
            </a:r>
          </a:p>
        </p:txBody>
      </p:sp>
      <p:sp>
        <p:nvSpPr>
          <p:cNvPr id="3" name="Content Placeholder 2">
            <a:extLst>
              <a:ext uri="{FF2B5EF4-FFF2-40B4-BE49-F238E27FC236}">
                <a16:creationId xmlns:a16="http://schemas.microsoft.com/office/drawing/2014/main" id="{A70C7941-E19E-E945-B5B2-4F1143CD3428}"/>
              </a:ext>
            </a:extLst>
          </p:cNvPr>
          <p:cNvSpPr>
            <a:spLocks noGrp="1"/>
          </p:cNvSpPr>
          <p:nvPr>
            <p:ph idx="1"/>
          </p:nvPr>
        </p:nvSpPr>
        <p:spPr>
          <a:xfrm>
            <a:off x="308759" y="2336873"/>
            <a:ext cx="9985424" cy="3599316"/>
          </a:xfrm>
        </p:spPr>
        <p:txBody>
          <a:bodyPr/>
          <a:lstStyle/>
          <a:p>
            <a:r>
              <a:rPr lang="en-US" dirty="0"/>
              <a:t>The seller is not legally obligated to </a:t>
            </a:r>
            <a:r>
              <a:rPr lang="en-US" dirty="0" err="1"/>
              <a:t>discolose</a:t>
            </a:r>
            <a:r>
              <a:rPr lang="en-US" dirty="0"/>
              <a:t> negative facts that might stop you from making a purchase. You are responsible for checking out the product. </a:t>
            </a:r>
            <a:r>
              <a:rPr lang="en-US" dirty="0">
                <a:solidFill>
                  <a:srgbClr val="0070C0"/>
                </a:solidFill>
                <a:highlight>
                  <a:srgbClr val="000000"/>
                </a:highlight>
              </a:rPr>
              <a:t>G</a:t>
            </a:r>
            <a:r>
              <a:rPr lang="en-US" dirty="0">
                <a:solidFill>
                  <a:srgbClr val="FF0000"/>
                </a:solidFill>
                <a:highlight>
                  <a:srgbClr val="000000"/>
                </a:highlight>
              </a:rPr>
              <a:t>o</a:t>
            </a:r>
            <a:r>
              <a:rPr lang="en-US" dirty="0">
                <a:solidFill>
                  <a:schemeClr val="accent1"/>
                </a:solidFill>
                <a:highlight>
                  <a:srgbClr val="000000"/>
                </a:highlight>
              </a:rPr>
              <a:t>o</a:t>
            </a:r>
            <a:r>
              <a:rPr lang="en-US" dirty="0">
                <a:solidFill>
                  <a:srgbClr val="0070C0"/>
                </a:solidFill>
                <a:highlight>
                  <a:srgbClr val="000000"/>
                </a:highlight>
              </a:rPr>
              <a:t>g</a:t>
            </a:r>
            <a:r>
              <a:rPr lang="en-US" dirty="0">
                <a:solidFill>
                  <a:schemeClr val="accent3">
                    <a:lumMod val="50000"/>
                  </a:schemeClr>
                </a:solidFill>
                <a:highlight>
                  <a:srgbClr val="000000"/>
                </a:highlight>
              </a:rPr>
              <a:t>l</a:t>
            </a:r>
            <a:r>
              <a:rPr lang="en-US" dirty="0">
                <a:solidFill>
                  <a:srgbClr val="FF0000"/>
                </a:solidFill>
                <a:highlight>
                  <a:srgbClr val="000000"/>
                </a:highlight>
              </a:rPr>
              <a:t>e</a:t>
            </a:r>
            <a:r>
              <a:rPr lang="en-US" dirty="0">
                <a:highlight>
                  <a:srgbClr val="000000"/>
                </a:highlight>
              </a:rPr>
              <a:t> </a:t>
            </a:r>
            <a:r>
              <a:rPr lang="en-US" dirty="0"/>
              <a:t>Reviews!</a:t>
            </a:r>
          </a:p>
          <a:p>
            <a:endParaRPr lang="en-US" dirty="0"/>
          </a:p>
          <a:p>
            <a:pPr marL="0" indent="0">
              <a:buNone/>
            </a:pPr>
            <a:r>
              <a:rPr lang="en-US" b="1" i="1" dirty="0">
                <a:solidFill>
                  <a:schemeClr val="accent4"/>
                </a:solidFill>
              </a:rPr>
              <a:t>What are some ways that consent in a contract might be prevented?</a:t>
            </a:r>
          </a:p>
        </p:txBody>
      </p:sp>
    </p:spTree>
    <p:extLst>
      <p:ext uri="{BB962C8B-B14F-4D97-AF65-F5344CB8AC3E}">
        <p14:creationId xmlns:p14="http://schemas.microsoft.com/office/powerpoint/2010/main" val="30930580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8A8CC4-BB59-0A45-88EB-0B1ED723762A}"/>
              </a:ext>
            </a:extLst>
          </p:cNvPr>
          <p:cNvSpPr>
            <a:spLocks noGrp="1"/>
          </p:cNvSpPr>
          <p:nvPr>
            <p:ph type="title"/>
          </p:nvPr>
        </p:nvSpPr>
        <p:spPr/>
        <p:txBody>
          <a:bodyPr/>
          <a:lstStyle/>
          <a:p>
            <a:r>
              <a:rPr lang="en-US" dirty="0"/>
              <a:t>Misrepresentation</a:t>
            </a:r>
          </a:p>
        </p:txBody>
      </p:sp>
      <p:sp>
        <p:nvSpPr>
          <p:cNvPr id="3" name="Content Placeholder 2">
            <a:extLst>
              <a:ext uri="{FF2B5EF4-FFF2-40B4-BE49-F238E27FC236}">
                <a16:creationId xmlns:a16="http://schemas.microsoft.com/office/drawing/2014/main" id="{15A97638-B6A7-EE44-A35F-833BB469D147}"/>
              </a:ext>
            </a:extLst>
          </p:cNvPr>
          <p:cNvSpPr>
            <a:spLocks noGrp="1"/>
          </p:cNvSpPr>
          <p:nvPr>
            <p:ph idx="1"/>
          </p:nvPr>
        </p:nvSpPr>
        <p:spPr>
          <a:xfrm>
            <a:off x="680321" y="2336873"/>
            <a:ext cx="9613861" cy="4111428"/>
          </a:xfrm>
        </p:spPr>
        <p:txBody>
          <a:bodyPr>
            <a:normAutofit fontScale="92500" lnSpcReduction="10000"/>
          </a:bodyPr>
          <a:lstStyle/>
          <a:p>
            <a:pPr marL="0" indent="0">
              <a:buNone/>
            </a:pPr>
            <a:r>
              <a:rPr lang="en-US" dirty="0"/>
              <a:t>Misrepresentation is a false or misleading statement that is important to the contract.</a:t>
            </a:r>
          </a:p>
          <a:p>
            <a:pPr marL="0" indent="0">
              <a:buNone/>
            </a:pPr>
            <a:r>
              <a:rPr lang="en-US" dirty="0"/>
              <a:t>Examples:</a:t>
            </a:r>
          </a:p>
          <a:p>
            <a:pPr marL="457200" indent="-457200">
              <a:buAutoNum type="arabicPeriod"/>
            </a:pPr>
            <a:r>
              <a:rPr lang="en-US" b="1" dirty="0">
                <a:solidFill>
                  <a:schemeClr val="accent4"/>
                </a:solidFill>
              </a:rPr>
              <a:t>Innocent Misrepresentation: </a:t>
            </a:r>
            <a:r>
              <a:rPr lang="en-US" dirty="0"/>
              <a:t>made in good </a:t>
            </a:r>
            <a:r>
              <a:rPr lang="en-US" dirty="0" err="1"/>
              <a:t>faithe</a:t>
            </a:r>
            <a:r>
              <a:rPr lang="en-US" dirty="0"/>
              <a:t> by a person who believed it to be true.</a:t>
            </a:r>
          </a:p>
          <a:p>
            <a:pPr marL="457200" indent="-457200">
              <a:buAutoNum type="arabicPeriod"/>
            </a:pPr>
            <a:r>
              <a:rPr lang="en-US" b="1" dirty="0">
                <a:solidFill>
                  <a:schemeClr val="accent4"/>
                </a:solidFill>
              </a:rPr>
              <a:t>Fraudulent Misrepresentation: </a:t>
            </a:r>
            <a:r>
              <a:rPr lang="en-US" dirty="0"/>
              <a:t>made intentionally to deceive the other party.</a:t>
            </a:r>
          </a:p>
          <a:p>
            <a:pPr marL="457200" indent="-457200">
              <a:buAutoNum type="arabicPeriod"/>
            </a:pPr>
            <a:r>
              <a:rPr lang="en-US" b="1" dirty="0">
                <a:solidFill>
                  <a:schemeClr val="accent4"/>
                </a:solidFill>
              </a:rPr>
              <a:t>Common Mistake: </a:t>
            </a:r>
            <a:r>
              <a:rPr lang="en-US" dirty="0"/>
              <a:t>an error made by both parties about a fundamental component of the contract</a:t>
            </a:r>
          </a:p>
          <a:p>
            <a:pPr marL="457200" indent="-457200">
              <a:buAutoNum type="arabicPeriod"/>
            </a:pPr>
            <a:r>
              <a:rPr lang="en-US" b="1" dirty="0">
                <a:solidFill>
                  <a:schemeClr val="accent4"/>
                </a:solidFill>
              </a:rPr>
              <a:t>Unilateral Mistake: </a:t>
            </a:r>
            <a:r>
              <a:rPr lang="en-US" dirty="0"/>
              <a:t>an error made by one party to the contract</a:t>
            </a:r>
          </a:p>
          <a:p>
            <a:pPr marL="457200" indent="-457200">
              <a:buAutoNum type="arabicPeriod"/>
            </a:pPr>
            <a:r>
              <a:rPr lang="en-US" b="1" dirty="0">
                <a:solidFill>
                  <a:schemeClr val="accent4"/>
                </a:solidFill>
              </a:rPr>
              <a:t>Clerical Mistake:</a:t>
            </a:r>
            <a:r>
              <a:rPr lang="en-US" dirty="0"/>
              <a:t> an error caused by a store clerk or employee</a:t>
            </a:r>
          </a:p>
        </p:txBody>
      </p:sp>
    </p:spTree>
    <p:extLst>
      <p:ext uri="{BB962C8B-B14F-4D97-AF65-F5344CB8AC3E}">
        <p14:creationId xmlns:p14="http://schemas.microsoft.com/office/powerpoint/2010/main" val="8812730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905A9BAA-B344-45D2-838C-73856C4B15D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76" y="0"/>
            <a:ext cx="12192000" cy="6858001"/>
            <a:chOff x="-3176" y="0"/>
            <a:chExt cx="12192000" cy="6858001"/>
          </a:xfrm>
        </p:grpSpPr>
        <p:sp useBgFill="1">
          <p:nvSpPr>
            <p:cNvPr id="11" name="Rectangle 10">
              <a:extLst>
                <a:ext uri="{FF2B5EF4-FFF2-40B4-BE49-F238E27FC236}">
                  <a16:creationId xmlns:a16="http://schemas.microsoft.com/office/drawing/2014/main" id="{390434AA-4632-440E-9AE7-411396A779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D462FD1E-E713-4FD4-8746-671C946723BD}"/>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grpSp>
      <p:pic>
        <p:nvPicPr>
          <p:cNvPr id="5" name="Picture 4" descr="A picture containing colorful, city, ride, several&#10;&#10;Description automatically generated">
            <a:extLst>
              <a:ext uri="{FF2B5EF4-FFF2-40B4-BE49-F238E27FC236}">
                <a16:creationId xmlns:a16="http://schemas.microsoft.com/office/drawing/2014/main" id="{21D3809B-2019-3346-AF51-6BA170F114B7}"/>
              </a:ext>
            </a:extLst>
          </p:cNvPr>
          <p:cNvPicPr>
            <a:picLocks noChangeAspect="1"/>
          </p:cNvPicPr>
          <p:nvPr/>
        </p:nvPicPr>
        <p:blipFill rotWithShape="1">
          <a:blip r:embed="rId3"/>
          <a:srcRect l="13209" r="13260"/>
          <a:stretch/>
        </p:blipFill>
        <p:spPr>
          <a:xfrm>
            <a:off x="4636008" y="10"/>
            <a:ext cx="7552815" cy="6856310"/>
          </a:xfrm>
          <a:prstGeom prst="rect">
            <a:avLst/>
          </a:prstGeom>
          <a:ln>
            <a:noFill/>
          </a:ln>
          <a:effectLst/>
        </p:spPr>
      </p:pic>
      <p:sp>
        <p:nvSpPr>
          <p:cNvPr id="14" name="Rectangle 13">
            <a:extLst>
              <a:ext uri="{FF2B5EF4-FFF2-40B4-BE49-F238E27FC236}">
                <a16:creationId xmlns:a16="http://schemas.microsoft.com/office/drawing/2014/main" id="{78A4CDE5-C7BC-41E1-8A4A-79E024CC09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5018565"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B990EF75-11BA-AE49-BDD0-72B96C1B2205}"/>
              </a:ext>
            </a:extLst>
          </p:cNvPr>
          <p:cNvSpPr>
            <a:spLocks noGrp="1"/>
          </p:cNvSpPr>
          <p:nvPr>
            <p:ph type="title"/>
          </p:nvPr>
        </p:nvSpPr>
        <p:spPr>
          <a:xfrm>
            <a:off x="680322" y="753228"/>
            <a:ext cx="3679028" cy="1080938"/>
          </a:xfrm>
        </p:spPr>
        <p:txBody>
          <a:bodyPr>
            <a:normAutofit/>
          </a:bodyPr>
          <a:lstStyle/>
          <a:p>
            <a:r>
              <a:rPr lang="en-US" sz="3200"/>
              <a:t>Lawful Purpose</a:t>
            </a:r>
          </a:p>
        </p:txBody>
      </p:sp>
      <p:pic>
        <p:nvPicPr>
          <p:cNvPr id="16" name="Picture 15">
            <a:extLst>
              <a:ext uri="{FF2B5EF4-FFF2-40B4-BE49-F238E27FC236}">
                <a16:creationId xmlns:a16="http://schemas.microsoft.com/office/drawing/2014/main" id="{025C7952-5703-489E-8DBD-F2EFAC8EEB0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2" y="1970240"/>
            <a:ext cx="5029200" cy="202738"/>
          </a:xfrm>
          <a:prstGeom prst="rect">
            <a:avLst/>
          </a:prstGeom>
        </p:spPr>
      </p:pic>
      <p:sp>
        <p:nvSpPr>
          <p:cNvPr id="3" name="Content Placeholder 2">
            <a:extLst>
              <a:ext uri="{FF2B5EF4-FFF2-40B4-BE49-F238E27FC236}">
                <a16:creationId xmlns:a16="http://schemas.microsoft.com/office/drawing/2014/main" id="{47BE67B4-3B01-E645-B66B-51CF0FF24829}"/>
              </a:ext>
            </a:extLst>
          </p:cNvPr>
          <p:cNvSpPr>
            <a:spLocks noGrp="1"/>
          </p:cNvSpPr>
          <p:nvPr>
            <p:ph idx="1"/>
          </p:nvPr>
        </p:nvSpPr>
        <p:spPr>
          <a:xfrm>
            <a:off x="185738" y="2336873"/>
            <a:ext cx="4314825" cy="3599316"/>
          </a:xfrm>
        </p:spPr>
        <p:txBody>
          <a:bodyPr>
            <a:normAutofit/>
          </a:bodyPr>
          <a:lstStyle/>
          <a:p>
            <a:r>
              <a:rPr lang="en-US" sz="2000" dirty="0"/>
              <a:t>Any contract that is a crime under the Criminal Code or that breaks federal or provincial laws is illegal and void.</a:t>
            </a:r>
          </a:p>
          <a:p>
            <a:r>
              <a:rPr lang="en-US" sz="2000" dirty="0"/>
              <a:t>Gambling is regulated in Ontario and unless you are of age and using a legal website, app or in a lawful casino, all bets are void.</a:t>
            </a:r>
          </a:p>
        </p:txBody>
      </p:sp>
    </p:spTree>
    <p:extLst>
      <p:ext uri="{BB962C8B-B14F-4D97-AF65-F5344CB8AC3E}">
        <p14:creationId xmlns:p14="http://schemas.microsoft.com/office/powerpoint/2010/main" val="41281423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7B697-B976-8B4C-80BF-80145FEEDD59}"/>
              </a:ext>
            </a:extLst>
          </p:cNvPr>
          <p:cNvSpPr>
            <a:spLocks noGrp="1"/>
          </p:cNvSpPr>
          <p:nvPr>
            <p:ph type="title"/>
          </p:nvPr>
        </p:nvSpPr>
        <p:spPr/>
        <p:txBody>
          <a:bodyPr/>
          <a:lstStyle/>
          <a:p>
            <a:r>
              <a:rPr lang="en-US" dirty="0"/>
              <a:t>Discharging a Contract</a:t>
            </a:r>
          </a:p>
        </p:txBody>
      </p:sp>
      <p:sp>
        <p:nvSpPr>
          <p:cNvPr id="3" name="Content Placeholder 2">
            <a:extLst>
              <a:ext uri="{FF2B5EF4-FFF2-40B4-BE49-F238E27FC236}">
                <a16:creationId xmlns:a16="http://schemas.microsoft.com/office/drawing/2014/main" id="{689473CB-C1BA-9143-BF71-C00E51724503}"/>
              </a:ext>
            </a:extLst>
          </p:cNvPr>
          <p:cNvSpPr>
            <a:spLocks noGrp="1"/>
          </p:cNvSpPr>
          <p:nvPr>
            <p:ph idx="1"/>
          </p:nvPr>
        </p:nvSpPr>
        <p:spPr>
          <a:xfrm>
            <a:off x="368135" y="2336873"/>
            <a:ext cx="11447813" cy="4253932"/>
          </a:xfrm>
        </p:spPr>
        <p:txBody>
          <a:bodyPr>
            <a:normAutofit/>
          </a:bodyPr>
          <a:lstStyle/>
          <a:p>
            <a:r>
              <a:rPr lang="en-US" dirty="0"/>
              <a:t>Contracts can also be ended by mutual agreement, impossibility of performance and breach of contract.</a:t>
            </a:r>
          </a:p>
          <a:p>
            <a:pPr marL="0" indent="0">
              <a:buNone/>
            </a:pPr>
            <a:r>
              <a:rPr lang="en-US" sz="2600" dirty="0">
                <a:solidFill>
                  <a:schemeClr val="bg1"/>
                </a:solidFill>
              </a:rPr>
              <a:t>Example: Harry Styles is performing in Toronto and the show sells out, he performs, and he gets paid. Contract has been performed. If he has issues at the boarder and cannot perform say he doesn’t meet Canada’s Covid restrictions, then the contract is void or if the Roger’s Centre has a roof leek, they have not </a:t>
            </a:r>
            <a:r>
              <a:rPr lang="en-US" sz="2600" dirty="0" err="1">
                <a:solidFill>
                  <a:schemeClr val="bg1"/>
                </a:solidFill>
              </a:rPr>
              <a:t>fofilled</a:t>
            </a:r>
            <a:r>
              <a:rPr lang="en-US" sz="2600" dirty="0">
                <a:solidFill>
                  <a:schemeClr val="bg1"/>
                </a:solidFill>
              </a:rPr>
              <a:t> their obligations. If not enough tickets sell there can be a mutual breaking of the contract. Say Styles is supposed to perform in Whistler, but there is a massive snow storm then a frustration of contract has occurred as it is not possible for him to perform. He can get out of the contract this way.</a:t>
            </a:r>
          </a:p>
        </p:txBody>
      </p:sp>
    </p:spTree>
    <p:extLst>
      <p:ext uri="{BB962C8B-B14F-4D97-AF65-F5344CB8AC3E}">
        <p14:creationId xmlns:p14="http://schemas.microsoft.com/office/powerpoint/2010/main" val="42871320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0FA3E-F537-5848-AB7A-86CB28398299}"/>
              </a:ext>
            </a:extLst>
          </p:cNvPr>
          <p:cNvSpPr>
            <a:spLocks noGrp="1"/>
          </p:cNvSpPr>
          <p:nvPr>
            <p:ph type="title"/>
          </p:nvPr>
        </p:nvSpPr>
        <p:spPr/>
        <p:txBody>
          <a:bodyPr/>
          <a:lstStyle/>
          <a:p>
            <a:r>
              <a:rPr lang="en-US" dirty="0"/>
              <a:t>Breach of Contract</a:t>
            </a:r>
          </a:p>
        </p:txBody>
      </p:sp>
      <p:sp>
        <p:nvSpPr>
          <p:cNvPr id="3" name="Content Placeholder 2">
            <a:extLst>
              <a:ext uri="{FF2B5EF4-FFF2-40B4-BE49-F238E27FC236}">
                <a16:creationId xmlns:a16="http://schemas.microsoft.com/office/drawing/2014/main" id="{707EEA6A-806A-C949-89CF-B67C76BF35F5}"/>
              </a:ext>
            </a:extLst>
          </p:cNvPr>
          <p:cNvSpPr>
            <a:spLocks noGrp="1"/>
          </p:cNvSpPr>
          <p:nvPr>
            <p:ph idx="1"/>
          </p:nvPr>
        </p:nvSpPr>
        <p:spPr/>
        <p:txBody>
          <a:bodyPr/>
          <a:lstStyle/>
          <a:p>
            <a:pPr marL="0" indent="0">
              <a:buNone/>
            </a:pPr>
            <a:r>
              <a:rPr lang="en-US" i="1" dirty="0"/>
              <a:t>Failure to perform an obligation owed to another under a contract. </a:t>
            </a:r>
          </a:p>
          <a:p>
            <a:r>
              <a:rPr lang="en-US" dirty="0">
                <a:solidFill>
                  <a:schemeClr val="bg1"/>
                </a:solidFill>
              </a:rPr>
              <a:t>Breach of Condition: </a:t>
            </a:r>
            <a:r>
              <a:rPr lang="en-US" dirty="0"/>
              <a:t>failure to perform an essential term of a contract, entitling the injured party to treat the contract as ended.</a:t>
            </a:r>
          </a:p>
          <a:p>
            <a:r>
              <a:rPr lang="en-US" dirty="0">
                <a:solidFill>
                  <a:schemeClr val="bg1"/>
                </a:solidFill>
              </a:rPr>
              <a:t>Breach of Warranty: </a:t>
            </a:r>
            <a:r>
              <a:rPr lang="en-US" dirty="0"/>
              <a:t>failure to perform a term of a contract, entitling the injured party to damages.</a:t>
            </a:r>
          </a:p>
        </p:txBody>
      </p:sp>
    </p:spTree>
    <p:extLst>
      <p:ext uri="{BB962C8B-B14F-4D97-AF65-F5344CB8AC3E}">
        <p14:creationId xmlns:p14="http://schemas.microsoft.com/office/powerpoint/2010/main" val="25523814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45F0A0-C5D1-1148-9B39-072A8C56C644}"/>
              </a:ext>
            </a:extLst>
          </p:cNvPr>
          <p:cNvSpPr>
            <a:spLocks noGrp="1"/>
          </p:cNvSpPr>
          <p:nvPr>
            <p:ph type="title"/>
          </p:nvPr>
        </p:nvSpPr>
        <p:spPr>
          <a:xfrm>
            <a:off x="680321" y="753228"/>
            <a:ext cx="9613861" cy="1080938"/>
          </a:xfrm>
        </p:spPr>
        <p:txBody>
          <a:bodyPr>
            <a:normAutofit/>
          </a:bodyPr>
          <a:lstStyle/>
          <a:p>
            <a:r>
              <a:rPr lang="en-US" dirty="0"/>
              <a:t>Remedies for Breach of Contract</a:t>
            </a:r>
          </a:p>
        </p:txBody>
      </p:sp>
      <p:graphicFrame>
        <p:nvGraphicFramePr>
          <p:cNvPr id="5" name="Content Placeholder 2">
            <a:extLst>
              <a:ext uri="{FF2B5EF4-FFF2-40B4-BE49-F238E27FC236}">
                <a16:creationId xmlns:a16="http://schemas.microsoft.com/office/drawing/2014/main" id="{1C5BE229-8048-4C61-50A1-4C3848E143B2}"/>
              </a:ext>
            </a:extLst>
          </p:cNvPr>
          <p:cNvGraphicFramePr>
            <a:graphicFrameLocks noGrp="1"/>
          </p:cNvGraphicFramePr>
          <p:nvPr>
            <p:ph idx="1"/>
            <p:extLst>
              <p:ext uri="{D42A27DB-BD31-4B8C-83A1-F6EECF244321}">
                <p14:modId xmlns:p14="http://schemas.microsoft.com/office/powerpoint/2010/main" val="765998684"/>
              </p:ext>
            </p:extLst>
          </p:nvPr>
        </p:nvGraphicFramePr>
        <p:xfrm>
          <a:off x="681037" y="2336800"/>
          <a:ext cx="10830641" cy="35988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713400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C0A9D-18DB-A24E-A26E-F7DFA20699E1}"/>
              </a:ext>
            </a:extLst>
          </p:cNvPr>
          <p:cNvSpPr>
            <a:spLocks noGrp="1"/>
          </p:cNvSpPr>
          <p:nvPr>
            <p:ph type="title"/>
          </p:nvPr>
        </p:nvSpPr>
        <p:spPr/>
        <p:txBody>
          <a:bodyPr/>
          <a:lstStyle/>
          <a:p>
            <a:r>
              <a:rPr lang="en-US" dirty="0"/>
              <a:t>What is Contract Law?</a:t>
            </a:r>
          </a:p>
        </p:txBody>
      </p:sp>
      <p:sp>
        <p:nvSpPr>
          <p:cNvPr id="3" name="Content Placeholder 2">
            <a:extLst>
              <a:ext uri="{FF2B5EF4-FFF2-40B4-BE49-F238E27FC236}">
                <a16:creationId xmlns:a16="http://schemas.microsoft.com/office/drawing/2014/main" id="{F40B6594-4909-F64E-BCE7-5BAFE4DD66CC}"/>
              </a:ext>
            </a:extLst>
          </p:cNvPr>
          <p:cNvSpPr>
            <a:spLocks noGrp="1"/>
          </p:cNvSpPr>
          <p:nvPr>
            <p:ph idx="1"/>
          </p:nvPr>
        </p:nvSpPr>
        <p:spPr/>
        <p:txBody>
          <a:bodyPr/>
          <a:lstStyle/>
          <a:p>
            <a:r>
              <a:rPr lang="en-US" dirty="0"/>
              <a:t>Contract law is mainly private, </a:t>
            </a:r>
            <a:r>
              <a:rPr lang="en-US" dirty="0" err="1"/>
              <a:t>judgemade</a:t>
            </a:r>
            <a:r>
              <a:rPr lang="en-US" dirty="0"/>
              <a:t> common law. It developed over many years as </a:t>
            </a:r>
            <a:r>
              <a:rPr lang="en-US" dirty="0" err="1"/>
              <a:t>coursts</a:t>
            </a:r>
            <a:r>
              <a:rPr lang="en-US" dirty="0"/>
              <a:t> heard cases and decisions were recorded into case law.</a:t>
            </a:r>
          </a:p>
          <a:p>
            <a:r>
              <a:rPr lang="en-US" dirty="0"/>
              <a:t>Once a contract exists, each party has rights and responsibilities to carry out; when they are completed the contract is finished.</a:t>
            </a:r>
          </a:p>
          <a:p>
            <a:r>
              <a:rPr lang="en-US" dirty="0"/>
              <a:t>If one party does not live up to their end they are in </a:t>
            </a:r>
            <a:r>
              <a:rPr lang="en-US" b="1" i="1" dirty="0">
                <a:solidFill>
                  <a:schemeClr val="accent4"/>
                </a:solidFill>
              </a:rPr>
              <a:t>breach of contract.</a:t>
            </a:r>
          </a:p>
        </p:txBody>
      </p:sp>
    </p:spTree>
    <p:extLst>
      <p:ext uri="{BB962C8B-B14F-4D97-AF65-F5344CB8AC3E}">
        <p14:creationId xmlns:p14="http://schemas.microsoft.com/office/powerpoint/2010/main" val="956304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ADA824-731D-B64C-9321-597E52CDB164}"/>
              </a:ext>
            </a:extLst>
          </p:cNvPr>
          <p:cNvSpPr>
            <a:spLocks noGrp="1"/>
          </p:cNvSpPr>
          <p:nvPr>
            <p:ph type="title"/>
          </p:nvPr>
        </p:nvSpPr>
        <p:spPr>
          <a:xfrm>
            <a:off x="680321" y="753228"/>
            <a:ext cx="9613861" cy="1080938"/>
          </a:xfrm>
        </p:spPr>
        <p:txBody>
          <a:bodyPr>
            <a:normAutofit/>
          </a:bodyPr>
          <a:lstStyle/>
          <a:p>
            <a:r>
              <a:rPr lang="en-US"/>
              <a:t>Agreement vs. Contract</a:t>
            </a:r>
            <a:endParaRPr lang="en-US" dirty="0"/>
          </a:p>
        </p:txBody>
      </p:sp>
      <p:sp>
        <p:nvSpPr>
          <p:cNvPr id="3" name="Content Placeholder 2">
            <a:extLst>
              <a:ext uri="{FF2B5EF4-FFF2-40B4-BE49-F238E27FC236}">
                <a16:creationId xmlns:a16="http://schemas.microsoft.com/office/drawing/2014/main" id="{7F288A31-81EB-654F-82F4-F0845E2AAF80}"/>
              </a:ext>
            </a:extLst>
          </p:cNvPr>
          <p:cNvSpPr>
            <a:spLocks noGrp="1"/>
          </p:cNvSpPr>
          <p:nvPr>
            <p:ph idx="1"/>
          </p:nvPr>
        </p:nvSpPr>
        <p:spPr>
          <a:xfrm>
            <a:off x="237506" y="2336872"/>
            <a:ext cx="4215741" cy="4063927"/>
          </a:xfrm>
        </p:spPr>
        <p:txBody>
          <a:bodyPr>
            <a:normAutofit/>
          </a:bodyPr>
          <a:lstStyle/>
          <a:p>
            <a:pPr marL="0" indent="0">
              <a:buNone/>
            </a:pPr>
            <a:r>
              <a:rPr lang="en-US" sz="2000" b="1" dirty="0">
                <a:solidFill>
                  <a:schemeClr val="accent4"/>
                </a:solidFill>
              </a:rPr>
              <a:t>Valid Contract </a:t>
            </a:r>
            <a:r>
              <a:rPr lang="en-US" sz="2000" dirty="0"/>
              <a:t>– a legally binding document that imposes rights and responsibilities on all parties involved. Social and moral obligations (</a:t>
            </a:r>
            <a:r>
              <a:rPr lang="en-US" sz="2000" i="1" dirty="0"/>
              <a:t>paying on your date</a:t>
            </a:r>
            <a:r>
              <a:rPr lang="en-US" sz="2000" dirty="0"/>
              <a:t>) are not valid contracts.</a:t>
            </a:r>
          </a:p>
          <a:p>
            <a:r>
              <a:rPr lang="en-US" sz="2000" dirty="0"/>
              <a:t> All contracts involve agreements but not all agreements are contracts.</a:t>
            </a:r>
          </a:p>
          <a:p>
            <a:pPr marL="0" indent="0">
              <a:buNone/>
            </a:pPr>
            <a:r>
              <a:rPr lang="en-US" sz="2000" b="1" i="1" dirty="0">
                <a:solidFill>
                  <a:schemeClr val="accent4"/>
                </a:solidFill>
              </a:rPr>
              <a:t>Agreeing to split dinner isn’t a contract.</a:t>
            </a:r>
          </a:p>
        </p:txBody>
      </p:sp>
      <p:pic>
        <p:nvPicPr>
          <p:cNvPr id="5" name="Picture 4">
            <a:extLst>
              <a:ext uri="{FF2B5EF4-FFF2-40B4-BE49-F238E27FC236}">
                <a16:creationId xmlns:a16="http://schemas.microsoft.com/office/drawing/2014/main" id="{97D643AF-9AD9-8848-9067-C54187F288DB}"/>
              </a:ext>
            </a:extLst>
          </p:cNvPr>
          <p:cNvPicPr>
            <a:picLocks noChangeAspect="1"/>
          </p:cNvPicPr>
          <p:nvPr/>
        </p:nvPicPr>
        <p:blipFill>
          <a:blip r:embed="rId2"/>
          <a:stretch>
            <a:fillRect/>
          </a:stretch>
        </p:blipFill>
        <p:spPr>
          <a:xfrm>
            <a:off x="4654295" y="2550014"/>
            <a:ext cx="6110162" cy="3436966"/>
          </a:xfrm>
          <a:prstGeom prst="rect">
            <a:avLst/>
          </a:prstGeom>
          <a:ln>
            <a:noFill/>
          </a:ln>
          <a:effectLst>
            <a:outerShdw blurRad="76200" dist="63500" dir="5040000" algn="tl" rotWithShape="0">
              <a:srgbClr val="000000">
                <a:alpha val="41000"/>
              </a:srgbClr>
            </a:outerShdw>
          </a:effectLst>
        </p:spPr>
      </p:pic>
    </p:spTree>
    <p:extLst>
      <p:ext uri="{BB962C8B-B14F-4D97-AF65-F5344CB8AC3E}">
        <p14:creationId xmlns:p14="http://schemas.microsoft.com/office/powerpoint/2010/main" val="11283308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2A773CA-28F4-49C2-BFA3-49A5867C7A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5D7C72BA-4476-4E4B-BC37-9A75FD0C595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Rectangle 12">
            <a:extLst>
              <a:ext uri="{FF2B5EF4-FFF2-40B4-BE49-F238E27FC236}">
                <a16:creationId xmlns:a16="http://schemas.microsoft.com/office/drawing/2014/main" id="{3009A16D-868B-4145-BBC6-555098537E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4527"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3992EB33-38E1-4175-8EE2-9BB8CC159C7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print">
            <a:extLst>
              <a:ext uri="{28A0092B-C50C-407E-A947-70E740481C1C}">
                <a14:useLocalDpi xmlns:a14="http://schemas.microsoft.com/office/drawing/2010/main" val="0"/>
              </a:ext>
            </a:extLst>
          </a:blip>
          <a:stretch>
            <a:fillRect/>
          </a:stretch>
        </p:blipFill>
        <p:spPr>
          <a:xfrm>
            <a:off x="1" y="5006045"/>
            <a:ext cx="4965192" cy="144668"/>
          </a:xfrm>
          <a:prstGeom prst="rect">
            <a:avLst/>
          </a:prstGeom>
        </p:spPr>
      </p:pic>
      <p:sp>
        <p:nvSpPr>
          <p:cNvPr id="17" name="Rectangle 16">
            <a:extLst>
              <a:ext uri="{FF2B5EF4-FFF2-40B4-BE49-F238E27FC236}">
                <a16:creationId xmlns:a16="http://schemas.microsoft.com/office/drawing/2014/main" id="{2DCAE5CF-5D29-4779-83E1-BDB64E4F30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838764"/>
            <a:ext cx="4964567" cy="318047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FE980D53-4EBA-2E4E-8254-CB105A87404D}"/>
              </a:ext>
            </a:extLst>
          </p:cNvPr>
          <p:cNvSpPr>
            <a:spLocks noGrp="1"/>
          </p:cNvSpPr>
          <p:nvPr>
            <p:ph type="title"/>
          </p:nvPr>
        </p:nvSpPr>
        <p:spPr>
          <a:xfrm>
            <a:off x="680321" y="2063262"/>
            <a:ext cx="3739279" cy="2661052"/>
          </a:xfrm>
        </p:spPr>
        <p:txBody>
          <a:bodyPr>
            <a:normAutofit/>
          </a:bodyPr>
          <a:lstStyle/>
          <a:p>
            <a:pPr algn="r"/>
            <a:r>
              <a:rPr lang="en-US" sz="4100"/>
              <a:t>Characteristics of a Valid Contract</a:t>
            </a:r>
          </a:p>
        </p:txBody>
      </p:sp>
      <p:graphicFrame>
        <p:nvGraphicFramePr>
          <p:cNvPr id="5" name="Content Placeholder 2">
            <a:extLst>
              <a:ext uri="{FF2B5EF4-FFF2-40B4-BE49-F238E27FC236}">
                <a16:creationId xmlns:a16="http://schemas.microsoft.com/office/drawing/2014/main" id="{4CEF72C9-2FDF-42D7-A42C-A967B69712D7}"/>
              </a:ext>
            </a:extLst>
          </p:cNvPr>
          <p:cNvGraphicFramePr>
            <a:graphicFrameLocks noGrp="1"/>
          </p:cNvGraphicFramePr>
          <p:nvPr>
            <p:ph idx="1"/>
            <p:extLst>
              <p:ext uri="{D42A27DB-BD31-4B8C-83A1-F6EECF244321}">
                <p14:modId xmlns:p14="http://schemas.microsoft.com/office/powerpoint/2010/main" val="1746033011"/>
              </p:ext>
            </p:extLst>
          </p:nvPr>
        </p:nvGraphicFramePr>
        <p:xfrm>
          <a:off x="5284788" y="639763"/>
          <a:ext cx="6261100" cy="55784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6020886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18" name="Rectangle 9">
            <a:extLst>
              <a:ext uri="{FF2B5EF4-FFF2-40B4-BE49-F238E27FC236}">
                <a16:creationId xmlns:a16="http://schemas.microsoft.com/office/drawing/2014/main" id="{C610D2AE-07EF-436A-9755-AA8DF4B933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6CACDD17-9043-46DF-882D-420365B79C1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9" name="Rectangle 13">
            <a:extLst>
              <a:ext uri="{FF2B5EF4-FFF2-40B4-BE49-F238E27FC236}">
                <a16:creationId xmlns:a16="http://schemas.microsoft.com/office/drawing/2014/main" id="{CF2D8AD5-434A-4C0E-9F5B-C1AFD645F3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4959094"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946A8FE8-0E31-334B-8475-72306DD3C33E}"/>
              </a:ext>
            </a:extLst>
          </p:cNvPr>
          <p:cNvSpPr>
            <a:spLocks noGrp="1"/>
          </p:cNvSpPr>
          <p:nvPr>
            <p:ph type="title"/>
          </p:nvPr>
        </p:nvSpPr>
        <p:spPr>
          <a:xfrm>
            <a:off x="680321" y="753228"/>
            <a:ext cx="4136123" cy="1080938"/>
          </a:xfrm>
        </p:spPr>
        <p:txBody>
          <a:bodyPr>
            <a:normAutofit/>
          </a:bodyPr>
          <a:lstStyle/>
          <a:p>
            <a:r>
              <a:rPr lang="en-US" sz="2400"/>
              <a:t>Offer and Acceptance</a:t>
            </a:r>
          </a:p>
        </p:txBody>
      </p:sp>
      <p:pic>
        <p:nvPicPr>
          <p:cNvPr id="20" name="Picture 15">
            <a:extLst>
              <a:ext uri="{FF2B5EF4-FFF2-40B4-BE49-F238E27FC236}">
                <a16:creationId xmlns:a16="http://schemas.microsoft.com/office/drawing/2014/main" id="{E92B246D-47CC-40F8-8DE7-B65D409E945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 y="1970241"/>
            <a:ext cx="4956048" cy="199787"/>
          </a:xfrm>
          <a:prstGeom prst="rect">
            <a:avLst/>
          </a:prstGeom>
        </p:spPr>
      </p:pic>
      <p:sp>
        <p:nvSpPr>
          <p:cNvPr id="3" name="Content Placeholder 2">
            <a:extLst>
              <a:ext uri="{FF2B5EF4-FFF2-40B4-BE49-F238E27FC236}">
                <a16:creationId xmlns:a16="http://schemas.microsoft.com/office/drawing/2014/main" id="{1F401836-02AE-474A-80B6-D878BBD1120B}"/>
              </a:ext>
            </a:extLst>
          </p:cNvPr>
          <p:cNvSpPr>
            <a:spLocks noGrp="1"/>
          </p:cNvSpPr>
          <p:nvPr>
            <p:ph idx="1"/>
          </p:nvPr>
        </p:nvSpPr>
        <p:spPr>
          <a:xfrm>
            <a:off x="254999" y="2293315"/>
            <a:ext cx="4446054" cy="4191584"/>
          </a:xfrm>
        </p:spPr>
        <p:txBody>
          <a:bodyPr>
            <a:normAutofit/>
          </a:bodyPr>
          <a:lstStyle/>
          <a:p>
            <a:r>
              <a:rPr lang="en-US" sz="1800" dirty="0"/>
              <a:t>A proposal to a contract by the offeror that contains all essential terms, followed by an agreement to the proposal by the offeree.</a:t>
            </a:r>
          </a:p>
          <a:p>
            <a:r>
              <a:rPr lang="en-US" sz="1800" dirty="0"/>
              <a:t>Offers must be seriously intended and definitively accepted. Terms of an offer must be clearly defined. See Nike’s return policy </a:t>
            </a:r>
            <a:r>
              <a:rPr lang="en-US" sz="1800" dirty="0">
                <a:hlinkClick r:id="rId4"/>
              </a:rPr>
              <a:t>here.</a:t>
            </a:r>
            <a:endParaRPr lang="en-US" sz="1800" dirty="0"/>
          </a:p>
          <a:p>
            <a:r>
              <a:rPr lang="en-US" sz="1800" dirty="0"/>
              <a:t>A retailer does not expect everyone who sees the advertisement to buy. As a buyer you make the offer when you purchase.</a:t>
            </a:r>
          </a:p>
          <a:p>
            <a:r>
              <a:rPr lang="en-US" sz="1800" dirty="0"/>
              <a:t>Jokes and offers out of anger are not valid. </a:t>
            </a:r>
          </a:p>
        </p:txBody>
      </p:sp>
      <p:pic>
        <p:nvPicPr>
          <p:cNvPr id="5" name="Picture 4" descr="A picture containing text, person, indoor&#10;&#10;Description automatically generated">
            <a:extLst>
              <a:ext uri="{FF2B5EF4-FFF2-40B4-BE49-F238E27FC236}">
                <a16:creationId xmlns:a16="http://schemas.microsoft.com/office/drawing/2014/main" id="{B3EA7E8E-4839-8046-934B-A1278312784C}"/>
              </a:ext>
            </a:extLst>
          </p:cNvPr>
          <p:cNvPicPr>
            <a:picLocks noChangeAspect="1"/>
          </p:cNvPicPr>
          <p:nvPr/>
        </p:nvPicPr>
        <p:blipFill>
          <a:blip r:embed="rId5"/>
          <a:stretch>
            <a:fillRect/>
          </a:stretch>
        </p:blipFill>
        <p:spPr>
          <a:xfrm>
            <a:off x="5276090" y="1317968"/>
            <a:ext cx="6303134" cy="4191584"/>
          </a:xfrm>
          <a:prstGeom prst="rect">
            <a:avLst/>
          </a:prstGeom>
          <a:ln>
            <a:noFill/>
          </a:ln>
          <a:effectLst>
            <a:outerShdw blurRad="76200" dist="63500" dir="5040000" algn="tl" rotWithShape="0">
              <a:srgbClr val="000000">
                <a:alpha val="41000"/>
              </a:srgbClr>
            </a:outerShdw>
          </a:effectLst>
        </p:spPr>
      </p:pic>
    </p:spTree>
    <p:extLst>
      <p:ext uri="{BB962C8B-B14F-4D97-AF65-F5344CB8AC3E}">
        <p14:creationId xmlns:p14="http://schemas.microsoft.com/office/powerpoint/2010/main" val="1308127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F53D1D-08F5-D243-A1E8-AD09A3AB4805}"/>
              </a:ext>
            </a:extLst>
          </p:cNvPr>
          <p:cNvSpPr>
            <a:spLocks noGrp="1"/>
          </p:cNvSpPr>
          <p:nvPr>
            <p:ph type="title"/>
          </p:nvPr>
        </p:nvSpPr>
        <p:spPr/>
        <p:txBody>
          <a:bodyPr/>
          <a:lstStyle/>
          <a:p>
            <a:r>
              <a:rPr lang="en-US" dirty="0"/>
              <a:t>Communicating the Offer</a:t>
            </a:r>
          </a:p>
        </p:txBody>
      </p:sp>
      <p:sp>
        <p:nvSpPr>
          <p:cNvPr id="3" name="Content Placeholder 2">
            <a:extLst>
              <a:ext uri="{FF2B5EF4-FFF2-40B4-BE49-F238E27FC236}">
                <a16:creationId xmlns:a16="http://schemas.microsoft.com/office/drawing/2014/main" id="{91C78856-5FB0-1B4D-B215-123C48C9F8AD}"/>
              </a:ext>
            </a:extLst>
          </p:cNvPr>
          <p:cNvSpPr>
            <a:spLocks noGrp="1"/>
          </p:cNvSpPr>
          <p:nvPr>
            <p:ph idx="1"/>
          </p:nvPr>
        </p:nvSpPr>
        <p:spPr/>
        <p:txBody>
          <a:bodyPr/>
          <a:lstStyle/>
          <a:p>
            <a:r>
              <a:rPr lang="en-US" i="1" dirty="0"/>
              <a:t>Offers are communicated a variety of ways: most common now are email or in person. </a:t>
            </a:r>
          </a:p>
          <a:p>
            <a:r>
              <a:rPr lang="en-US" dirty="0"/>
              <a:t>Offers can have a time limit. An offer</a:t>
            </a:r>
            <a:r>
              <a:rPr lang="en-US" dirty="0">
                <a:solidFill>
                  <a:schemeClr val="accent4"/>
                </a:solidFill>
              </a:rPr>
              <a:t> </a:t>
            </a:r>
            <a:r>
              <a:rPr lang="en-US" i="1" dirty="0">
                <a:solidFill>
                  <a:schemeClr val="accent4"/>
                </a:solidFill>
              </a:rPr>
              <a:t>lapses</a:t>
            </a:r>
            <a:r>
              <a:rPr lang="en-US" dirty="0">
                <a:solidFill>
                  <a:schemeClr val="accent4"/>
                </a:solidFill>
              </a:rPr>
              <a:t> </a:t>
            </a:r>
            <a:r>
              <a:rPr lang="en-US" dirty="0"/>
              <a:t>when it is not accepted within a certain time limit and it can be </a:t>
            </a:r>
            <a:r>
              <a:rPr lang="en-US" i="1" dirty="0">
                <a:solidFill>
                  <a:schemeClr val="accent4"/>
                </a:solidFill>
              </a:rPr>
              <a:t>revoked</a:t>
            </a:r>
            <a:r>
              <a:rPr lang="en-US" dirty="0"/>
              <a:t> or cancelled before it is accepted. Offers to buy or </a:t>
            </a:r>
            <a:r>
              <a:rPr lang="en-US" u="sng" dirty="0"/>
              <a:t>sell stocks </a:t>
            </a:r>
            <a:r>
              <a:rPr lang="en-US" dirty="0"/>
              <a:t>can lapse in minutes, contracts for </a:t>
            </a:r>
            <a:r>
              <a:rPr lang="en-US" u="sng" dirty="0"/>
              <a:t>employment</a:t>
            </a:r>
            <a:r>
              <a:rPr lang="en-US" dirty="0"/>
              <a:t> may have a 48hr deadline, buying a </a:t>
            </a:r>
            <a:r>
              <a:rPr lang="en-US" u="sng" dirty="0"/>
              <a:t>home</a:t>
            </a:r>
            <a:r>
              <a:rPr lang="en-US" dirty="0"/>
              <a:t> might be 1hour or 24 hours. </a:t>
            </a:r>
          </a:p>
        </p:txBody>
      </p:sp>
    </p:spTree>
    <p:extLst>
      <p:ext uri="{BB962C8B-B14F-4D97-AF65-F5344CB8AC3E}">
        <p14:creationId xmlns:p14="http://schemas.microsoft.com/office/powerpoint/2010/main" val="32677879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7031E-74A8-2542-A402-14065AF1D8DF}"/>
              </a:ext>
            </a:extLst>
          </p:cNvPr>
          <p:cNvSpPr>
            <a:spLocks noGrp="1"/>
          </p:cNvSpPr>
          <p:nvPr>
            <p:ph type="title"/>
          </p:nvPr>
        </p:nvSpPr>
        <p:spPr/>
        <p:txBody>
          <a:bodyPr/>
          <a:lstStyle/>
          <a:p>
            <a:r>
              <a:rPr lang="en-US" dirty="0"/>
              <a:t>Acceptance</a:t>
            </a:r>
          </a:p>
        </p:txBody>
      </p:sp>
      <p:sp>
        <p:nvSpPr>
          <p:cNvPr id="3" name="Content Placeholder 2">
            <a:extLst>
              <a:ext uri="{FF2B5EF4-FFF2-40B4-BE49-F238E27FC236}">
                <a16:creationId xmlns:a16="http://schemas.microsoft.com/office/drawing/2014/main" id="{8F5A7A2E-918D-264D-8E58-9FEC9DE59000}"/>
              </a:ext>
            </a:extLst>
          </p:cNvPr>
          <p:cNvSpPr>
            <a:spLocks noGrp="1"/>
          </p:cNvSpPr>
          <p:nvPr>
            <p:ph idx="1"/>
          </p:nvPr>
        </p:nvSpPr>
        <p:spPr/>
        <p:txBody>
          <a:bodyPr/>
          <a:lstStyle/>
          <a:p>
            <a:r>
              <a:rPr lang="en-US" dirty="0"/>
              <a:t>Acceptance can be communicated verbally or written. Acceptance must be unconditional and made within a specific timeframe. </a:t>
            </a:r>
          </a:p>
          <a:p>
            <a:r>
              <a:rPr lang="en-US" dirty="0"/>
              <a:t>You may make a counteroffer in response to the original made. This happens often in real estate.</a:t>
            </a:r>
          </a:p>
        </p:txBody>
      </p:sp>
    </p:spTree>
    <p:extLst>
      <p:ext uri="{BB962C8B-B14F-4D97-AF65-F5344CB8AC3E}">
        <p14:creationId xmlns:p14="http://schemas.microsoft.com/office/powerpoint/2010/main" val="12761189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4979F40-3A44-4CCB-9EB7-F8318BCE57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15291D39-6B03-4BB5-BFC6-CBF11E90BFD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sp>
        <p:nvSpPr>
          <p:cNvPr id="14" name="Rectangle 13">
            <a:extLst>
              <a:ext uri="{FF2B5EF4-FFF2-40B4-BE49-F238E27FC236}">
                <a16:creationId xmlns:a16="http://schemas.microsoft.com/office/drawing/2014/main" id="{AFD071FA-0514-4371-9568-86216A1F46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211DDA4-E7B5-4325-A844-B7F59B084B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4959094"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B3BBACAB-64C2-6D4B-9036-9A87222C88D2}"/>
              </a:ext>
            </a:extLst>
          </p:cNvPr>
          <p:cNvSpPr>
            <a:spLocks noGrp="1"/>
          </p:cNvSpPr>
          <p:nvPr>
            <p:ph type="title"/>
          </p:nvPr>
        </p:nvSpPr>
        <p:spPr>
          <a:xfrm>
            <a:off x="680321" y="753228"/>
            <a:ext cx="4136123" cy="1080938"/>
          </a:xfrm>
        </p:spPr>
        <p:txBody>
          <a:bodyPr>
            <a:normAutofit/>
          </a:bodyPr>
          <a:lstStyle/>
          <a:p>
            <a:r>
              <a:rPr lang="en-US" sz="2400"/>
              <a:t>Consideration</a:t>
            </a:r>
          </a:p>
        </p:txBody>
      </p:sp>
      <p:pic>
        <p:nvPicPr>
          <p:cNvPr id="18" name="Picture 17">
            <a:extLst>
              <a:ext uri="{FF2B5EF4-FFF2-40B4-BE49-F238E27FC236}">
                <a16:creationId xmlns:a16="http://schemas.microsoft.com/office/drawing/2014/main" id="{0D58E222-6309-4F79-AC20-9D3C69CD9B1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 y="1970241"/>
            <a:ext cx="4956048" cy="199787"/>
          </a:xfrm>
          <a:prstGeom prst="rect">
            <a:avLst/>
          </a:prstGeom>
        </p:spPr>
      </p:pic>
      <p:sp>
        <p:nvSpPr>
          <p:cNvPr id="3" name="Content Placeholder 2">
            <a:extLst>
              <a:ext uri="{FF2B5EF4-FFF2-40B4-BE49-F238E27FC236}">
                <a16:creationId xmlns:a16="http://schemas.microsoft.com/office/drawing/2014/main" id="{43D3554C-93FB-1B4A-B455-CC48D97CCDDF}"/>
              </a:ext>
            </a:extLst>
          </p:cNvPr>
          <p:cNvSpPr>
            <a:spLocks noGrp="1"/>
          </p:cNvSpPr>
          <p:nvPr>
            <p:ph idx="1"/>
          </p:nvPr>
        </p:nvSpPr>
        <p:spPr>
          <a:xfrm>
            <a:off x="680321" y="2336873"/>
            <a:ext cx="3656289" cy="3599316"/>
          </a:xfrm>
        </p:spPr>
        <p:txBody>
          <a:bodyPr>
            <a:normAutofit/>
          </a:bodyPr>
          <a:lstStyle/>
          <a:p>
            <a:r>
              <a:rPr lang="en-US" sz="1800" dirty="0"/>
              <a:t>Something of value exchanged between the parties to a contract.</a:t>
            </a:r>
          </a:p>
          <a:p>
            <a:pPr marL="0" indent="0">
              <a:buNone/>
            </a:pPr>
            <a:r>
              <a:rPr lang="en-US" sz="1800" b="1" dirty="0">
                <a:solidFill>
                  <a:schemeClr val="accent4"/>
                </a:solidFill>
              </a:rPr>
              <a:t>Present Consideration: </a:t>
            </a:r>
            <a:r>
              <a:rPr lang="en-US" sz="1800" dirty="0"/>
              <a:t>When the contract is formed.</a:t>
            </a:r>
          </a:p>
          <a:p>
            <a:pPr marL="0" indent="0">
              <a:buNone/>
            </a:pPr>
            <a:r>
              <a:rPr lang="en-US" sz="1800" b="1" dirty="0">
                <a:solidFill>
                  <a:schemeClr val="accent4"/>
                </a:solidFill>
              </a:rPr>
              <a:t>Future Consideration: </a:t>
            </a:r>
            <a:r>
              <a:rPr lang="en-US" sz="1800" dirty="0"/>
              <a:t>When one or both parties promise to do something in the future.</a:t>
            </a:r>
          </a:p>
          <a:p>
            <a:pPr marL="0" indent="0">
              <a:buNone/>
            </a:pPr>
            <a:endParaRPr lang="en-US" sz="1800" dirty="0"/>
          </a:p>
          <a:p>
            <a:pPr marL="0" indent="0">
              <a:buNone/>
            </a:pPr>
            <a:r>
              <a:rPr lang="en-US" sz="1800" b="1" dirty="0">
                <a:solidFill>
                  <a:schemeClr val="accent4"/>
                </a:solidFill>
              </a:rPr>
              <a:t>Good and Bad Deals: </a:t>
            </a:r>
            <a:r>
              <a:rPr lang="en-US" sz="1800" dirty="0"/>
              <a:t>You can make a bad deal and lose money or make a bad trade.</a:t>
            </a:r>
          </a:p>
        </p:txBody>
      </p:sp>
      <p:pic>
        <p:nvPicPr>
          <p:cNvPr id="5" name="Picture 4" descr="A baseball player swinging a bat&#10;&#10;Description automatically generated">
            <a:extLst>
              <a:ext uri="{FF2B5EF4-FFF2-40B4-BE49-F238E27FC236}">
                <a16:creationId xmlns:a16="http://schemas.microsoft.com/office/drawing/2014/main" id="{6A667E37-5B56-0E40-9EF9-99988F045A72}"/>
              </a:ext>
            </a:extLst>
          </p:cNvPr>
          <p:cNvPicPr>
            <a:picLocks noChangeAspect="1"/>
          </p:cNvPicPr>
          <p:nvPr/>
        </p:nvPicPr>
        <p:blipFill>
          <a:blip r:embed="rId4"/>
          <a:stretch>
            <a:fillRect/>
          </a:stretch>
        </p:blipFill>
        <p:spPr>
          <a:xfrm>
            <a:off x="5258496" y="236152"/>
            <a:ext cx="6269479" cy="4561045"/>
          </a:xfrm>
          <a:prstGeom prst="rect">
            <a:avLst/>
          </a:prstGeom>
          <a:ln>
            <a:noFill/>
          </a:ln>
          <a:effectLst>
            <a:outerShdw blurRad="76200" dist="63500" dir="5040000" algn="tl" rotWithShape="0">
              <a:srgbClr val="000000">
                <a:alpha val="41000"/>
              </a:srgbClr>
            </a:outerShdw>
          </a:effectLst>
        </p:spPr>
      </p:pic>
      <p:sp>
        <p:nvSpPr>
          <p:cNvPr id="6" name="TextBox 5">
            <a:extLst>
              <a:ext uri="{FF2B5EF4-FFF2-40B4-BE49-F238E27FC236}">
                <a16:creationId xmlns:a16="http://schemas.microsoft.com/office/drawing/2014/main" id="{2C98A4E2-94D5-D742-90BB-3FF5C9BEBDFD}"/>
              </a:ext>
            </a:extLst>
          </p:cNvPr>
          <p:cNvSpPr txBox="1"/>
          <p:nvPr/>
        </p:nvSpPr>
        <p:spPr>
          <a:xfrm>
            <a:off x="5258497" y="5033349"/>
            <a:ext cx="6269478" cy="1200329"/>
          </a:xfrm>
          <a:prstGeom prst="rect">
            <a:avLst/>
          </a:prstGeom>
          <a:noFill/>
        </p:spPr>
        <p:txBody>
          <a:bodyPr wrap="square" rtlCol="0">
            <a:spAutoFit/>
          </a:bodyPr>
          <a:lstStyle/>
          <a:p>
            <a:r>
              <a:rPr lang="en-CA" dirty="0"/>
              <a:t>In theory, when a player is acquired for </a:t>
            </a:r>
            <a:r>
              <a:rPr lang="en-CA" i="1" dirty="0">
                <a:solidFill>
                  <a:schemeClr val="accent4"/>
                </a:solidFill>
              </a:rPr>
              <a:t>future considerations</a:t>
            </a:r>
            <a:r>
              <a:rPr lang="en-CA" dirty="0"/>
              <a:t>, it means that, at the end of the season, the acquiring team will send another player of equivalent value to the team that traded the original player. </a:t>
            </a:r>
            <a:endParaRPr lang="en-US" dirty="0"/>
          </a:p>
        </p:txBody>
      </p:sp>
    </p:spTree>
    <p:extLst>
      <p:ext uri="{BB962C8B-B14F-4D97-AF65-F5344CB8AC3E}">
        <p14:creationId xmlns:p14="http://schemas.microsoft.com/office/powerpoint/2010/main" val="11348496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4979F40-3A44-4CCB-9EB7-F8318BCE57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15291D39-6B03-4BB5-BFC6-CBF11E90BFD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sp>
        <p:nvSpPr>
          <p:cNvPr id="14" name="Rectangle 13">
            <a:extLst>
              <a:ext uri="{FF2B5EF4-FFF2-40B4-BE49-F238E27FC236}">
                <a16:creationId xmlns:a16="http://schemas.microsoft.com/office/drawing/2014/main" id="{AFD071FA-0514-4371-9568-86216A1F46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211DDA4-E7B5-4325-A844-B7F59B084B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4959094"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8842C67C-1328-D04A-B7E3-CFE5D7A2C74E}"/>
              </a:ext>
            </a:extLst>
          </p:cNvPr>
          <p:cNvSpPr>
            <a:spLocks noGrp="1"/>
          </p:cNvSpPr>
          <p:nvPr>
            <p:ph type="title"/>
          </p:nvPr>
        </p:nvSpPr>
        <p:spPr>
          <a:xfrm>
            <a:off x="680321" y="753228"/>
            <a:ext cx="4136123" cy="1080938"/>
          </a:xfrm>
        </p:spPr>
        <p:txBody>
          <a:bodyPr>
            <a:normAutofit/>
          </a:bodyPr>
          <a:lstStyle/>
          <a:p>
            <a:r>
              <a:rPr lang="en-US" sz="2400"/>
              <a:t>Capacity</a:t>
            </a:r>
          </a:p>
        </p:txBody>
      </p:sp>
      <p:pic>
        <p:nvPicPr>
          <p:cNvPr id="18" name="Picture 17">
            <a:extLst>
              <a:ext uri="{FF2B5EF4-FFF2-40B4-BE49-F238E27FC236}">
                <a16:creationId xmlns:a16="http://schemas.microsoft.com/office/drawing/2014/main" id="{0D58E222-6309-4F79-AC20-9D3C69CD9B1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 y="1970241"/>
            <a:ext cx="4956048" cy="199787"/>
          </a:xfrm>
          <a:prstGeom prst="rect">
            <a:avLst/>
          </a:prstGeom>
        </p:spPr>
      </p:pic>
      <p:sp>
        <p:nvSpPr>
          <p:cNvPr id="3" name="Content Placeholder 2">
            <a:extLst>
              <a:ext uri="{FF2B5EF4-FFF2-40B4-BE49-F238E27FC236}">
                <a16:creationId xmlns:a16="http://schemas.microsoft.com/office/drawing/2014/main" id="{1360E48E-2737-A641-98EB-17B2DFEF1A11}"/>
              </a:ext>
            </a:extLst>
          </p:cNvPr>
          <p:cNvSpPr>
            <a:spLocks noGrp="1"/>
          </p:cNvSpPr>
          <p:nvPr>
            <p:ph idx="1"/>
          </p:nvPr>
        </p:nvSpPr>
        <p:spPr>
          <a:xfrm>
            <a:off x="0" y="2170028"/>
            <a:ext cx="4639056" cy="4360810"/>
          </a:xfrm>
        </p:spPr>
        <p:txBody>
          <a:bodyPr>
            <a:normAutofit fontScale="92500" lnSpcReduction="20000"/>
          </a:bodyPr>
          <a:lstStyle/>
          <a:p>
            <a:r>
              <a:rPr lang="en-US" sz="1900" dirty="0"/>
              <a:t>You need to be sane and sober and an adult. </a:t>
            </a:r>
          </a:p>
          <a:p>
            <a:pPr marL="0" indent="0">
              <a:buNone/>
            </a:pPr>
            <a:r>
              <a:rPr lang="en-US" sz="1900" b="1" dirty="0">
                <a:solidFill>
                  <a:schemeClr val="accent4"/>
                </a:solidFill>
              </a:rPr>
              <a:t>Minors: </a:t>
            </a:r>
            <a:r>
              <a:rPr lang="en-US" sz="1900" dirty="0"/>
              <a:t>Anyone under 18 in Ontario. Minors can engage in contracts if they are necessaries (food, water, clothing, education, medical services) so businesses can sell to them. Unlike adults, they can only be offered and accept ‘reasonable prices. Contracts are void of minors lie about their ages and sometimes parents are liable.</a:t>
            </a:r>
          </a:p>
          <a:p>
            <a:pPr marL="0" indent="0">
              <a:buNone/>
            </a:pPr>
            <a:endParaRPr lang="en-US" sz="1900" dirty="0"/>
          </a:p>
          <a:p>
            <a:pPr marL="0" indent="0">
              <a:buNone/>
            </a:pPr>
            <a:r>
              <a:rPr lang="en-CA" sz="1900" i="1" dirty="0"/>
              <a:t>In Ontario, you must be 18 years of age with valid, government-issued photo ID to get tattooed. Some exceptions may be made for customers as young as 16 years of age with </a:t>
            </a:r>
            <a:r>
              <a:rPr lang="en-CA" sz="1900" b="1" i="1" u="sng" dirty="0"/>
              <a:t>signed parental consent.</a:t>
            </a:r>
          </a:p>
          <a:p>
            <a:pPr marL="0" indent="0">
              <a:buNone/>
            </a:pPr>
            <a:r>
              <a:rPr lang="en-CA" sz="1900" b="1" dirty="0">
                <a:solidFill>
                  <a:schemeClr val="accent4"/>
                </a:solidFill>
              </a:rPr>
              <a:t>(Toronto Star)</a:t>
            </a:r>
            <a:endParaRPr lang="en-US" sz="1900" b="1" dirty="0">
              <a:solidFill>
                <a:schemeClr val="accent4"/>
              </a:solidFill>
            </a:endParaRPr>
          </a:p>
          <a:p>
            <a:pPr marL="0" indent="0">
              <a:buNone/>
            </a:pPr>
            <a:endParaRPr lang="en-US" sz="1400" dirty="0"/>
          </a:p>
        </p:txBody>
      </p:sp>
      <p:pic>
        <p:nvPicPr>
          <p:cNvPr id="5" name="Picture 4" descr="A picture containing person, indoor, child&#10;&#10;Description automatically generated">
            <a:extLst>
              <a:ext uri="{FF2B5EF4-FFF2-40B4-BE49-F238E27FC236}">
                <a16:creationId xmlns:a16="http://schemas.microsoft.com/office/drawing/2014/main" id="{F3661D52-2A91-E345-B2B8-51A7EDE288A7}"/>
              </a:ext>
            </a:extLst>
          </p:cNvPr>
          <p:cNvPicPr>
            <a:picLocks noChangeAspect="1"/>
          </p:cNvPicPr>
          <p:nvPr/>
        </p:nvPicPr>
        <p:blipFill>
          <a:blip r:embed="rId4"/>
          <a:stretch>
            <a:fillRect/>
          </a:stretch>
        </p:blipFill>
        <p:spPr>
          <a:xfrm>
            <a:off x="5118890" y="1277732"/>
            <a:ext cx="6811391" cy="5108543"/>
          </a:xfrm>
          <a:prstGeom prst="rect">
            <a:avLst/>
          </a:prstGeom>
          <a:ln>
            <a:noFill/>
          </a:ln>
          <a:effectLst>
            <a:outerShdw blurRad="76200" dist="63500" dir="5040000" algn="tl" rotWithShape="0">
              <a:srgbClr val="000000">
                <a:alpha val="41000"/>
              </a:srgbClr>
            </a:outerShdw>
          </a:effectLst>
        </p:spPr>
      </p:pic>
    </p:spTree>
    <p:extLst>
      <p:ext uri="{BB962C8B-B14F-4D97-AF65-F5344CB8AC3E}">
        <p14:creationId xmlns:p14="http://schemas.microsoft.com/office/powerpoint/2010/main" val="976172397"/>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docProps/app.xml><?xml version="1.0" encoding="utf-8"?>
<Properties xmlns="http://schemas.openxmlformats.org/officeDocument/2006/extended-properties" xmlns:vt="http://schemas.openxmlformats.org/officeDocument/2006/docPropsVTypes">
  <Template>{E3862370-36A1-F441-88BB-DF6C5BB00CB7}tf10001057</Template>
  <TotalTime>2905</TotalTime>
  <Words>1064</Words>
  <Application>Microsoft Macintosh PowerPoint</Application>
  <PresentationFormat>Widescreen</PresentationFormat>
  <Paragraphs>68</Paragraphs>
  <Slides>15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Arial</vt:lpstr>
      <vt:lpstr>Trebuchet MS</vt:lpstr>
      <vt:lpstr>Berlin</vt:lpstr>
      <vt:lpstr>Contract Law</vt:lpstr>
      <vt:lpstr>What is Contract Law?</vt:lpstr>
      <vt:lpstr>Agreement vs. Contract</vt:lpstr>
      <vt:lpstr>Characteristics of a Valid Contract</vt:lpstr>
      <vt:lpstr>Offer and Acceptance</vt:lpstr>
      <vt:lpstr>Communicating the Offer</vt:lpstr>
      <vt:lpstr>Acceptance</vt:lpstr>
      <vt:lpstr>Consideration</vt:lpstr>
      <vt:lpstr>Capacity</vt:lpstr>
      <vt:lpstr>Consent</vt:lpstr>
      <vt:lpstr>Misrepresentation</vt:lpstr>
      <vt:lpstr>Lawful Purpose</vt:lpstr>
      <vt:lpstr>Discharging a Contract</vt:lpstr>
      <vt:lpstr>Breach of Contract</vt:lpstr>
      <vt:lpstr>Remedies for Breach of Contract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Contract Law</dc:title>
  <dc:creator>Gord Gord</dc:creator>
  <cp:lastModifiedBy>Gord Gord</cp:lastModifiedBy>
  <cp:revision>4</cp:revision>
  <dcterms:created xsi:type="dcterms:W3CDTF">2022-05-31T13:50:54Z</dcterms:created>
  <dcterms:modified xsi:type="dcterms:W3CDTF">2022-06-02T14:15:58Z</dcterms:modified>
</cp:coreProperties>
</file>