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8"/>
  </p:normalViewPr>
  <p:slideViewPr>
    <p:cSldViewPr snapToGrid="0" snapToObjects="1">
      <p:cViewPr varScale="1">
        <p:scale>
          <a:sx n="102" d="100"/>
          <a:sy n="102" d="100"/>
        </p:scale>
        <p:origin x="9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97882-86C8-41BE-8CE3-014F8FD78591}"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3B890058-F11F-4248-ADCC-468440D3A68D}">
      <dgm:prSet/>
      <dgm:spPr/>
      <dgm:t>
        <a:bodyPr/>
        <a:lstStyle/>
        <a:p>
          <a:r>
            <a:rPr lang="en-US" dirty="0"/>
            <a:t>Young Offenders are people who are aged 12 to 17 who break the law as defined under the Young Offender’s Act (linked on our website – use it for the mock trial).</a:t>
          </a:r>
        </a:p>
      </dgm:t>
    </dgm:pt>
    <dgm:pt modelId="{A740F84F-AB4E-4649-883F-538351BDDC32}" type="parTrans" cxnId="{270A4434-8016-4792-B340-877827EEF683}">
      <dgm:prSet/>
      <dgm:spPr/>
      <dgm:t>
        <a:bodyPr/>
        <a:lstStyle/>
        <a:p>
          <a:endParaRPr lang="en-US"/>
        </a:p>
      </dgm:t>
    </dgm:pt>
    <dgm:pt modelId="{67403647-01FC-4005-86A6-785060726D9F}" type="sibTrans" cxnId="{270A4434-8016-4792-B340-877827EEF683}">
      <dgm:prSet/>
      <dgm:spPr/>
      <dgm:t>
        <a:bodyPr/>
        <a:lstStyle/>
        <a:p>
          <a:endParaRPr lang="en-US"/>
        </a:p>
      </dgm:t>
    </dgm:pt>
    <dgm:pt modelId="{70DC8114-96FE-4636-B16D-131BA6D1310F}">
      <dgm:prSet/>
      <dgm:spPr/>
      <dgm:t>
        <a:bodyPr/>
        <a:lstStyle/>
        <a:p>
          <a:r>
            <a:rPr lang="en-US"/>
            <a:t>A youth criminal is a person 12 -  17 who is charged with a crime under the YOA.</a:t>
          </a:r>
        </a:p>
      </dgm:t>
    </dgm:pt>
    <dgm:pt modelId="{B3E7CE0E-54BA-4F79-A824-D1EDDD7A0C4F}" type="parTrans" cxnId="{133910E6-E467-4C3F-892E-F3E32D582A99}">
      <dgm:prSet/>
      <dgm:spPr/>
      <dgm:t>
        <a:bodyPr/>
        <a:lstStyle/>
        <a:p>
          <a:endParaRPr lang="en-US"/>
        </a:p>
      </dgm:t>
    </dgm:pt>
    <dgm:pt modelId="{9A083C6B-C70A-4610-97BF-BDFE66A23E36}" type="sibTrans" cxnId="{133910E6-E467-4C3F-892E-F3E32D582A99}">
      <dgm:prSet/>
      <dgm:spPr/>
      <dgm:t>
        <a:bodyPr/>
        <a:lstStyle/>
        <a:p>
          <a:endParaRPr lang="en-US"/>
        </a:p>
      </dgm:t>
    </dgm:pt>
    <dgm:pt modelId="{150043D4-CBA1-4099-AA82-AABBF4506576}">
      <dgm:prSet/>
      <dgm:spPr/>
      <dgm:t>
        <a:bodyPr/>
        <a:lstStyle/>
        <a:p>
          <a:r>
            <a:rPr lang="en-US"/>
            <a:t>This reflects that young people and specifically those under 12 cannot form criminal intent or mens rea and that capacity is limited between the ages of 12 and 17.</a:t>
          </a:r>
        </a:p>
      </dgm:t>
    </dgm:pt>
    <dgm:pt modelId="{704BA856-CAFF-4D7C-91CC-E3C83C0B1EF6}" type="parTrans" cxnId="{810D19A9-2519-46D9-90AC-87575A9A3186}">
      <dgm:prSet/>
      <dgm:spPr/>
      <dgm:t>
        <a:bodyPr/>
        <a:lstStyle/>
        <a:p>
          <a:endParaRPr lang="en-US"/>
        </a:p>
      </dgm:t>
    </dgm:pt>
    <dgm:pt modelId="{AFDDCB1D-4755-4FEE-97D5-889ED68930E6}" type="sibTrans" cxnId="{810D19A9-2519-46D9-90AC-87575A9A3186}">
      <dgm:prSet/>
      <dgm:spPr/>
      <dgm:t>
        <a:bodyPr/>
        <a:lstStyle/>
        <a:p>
          <a:endParaRPr lang="en-US"/>
        </a:p>
      </dgm:t>
    </dgm:pt>
    <dgm:pt modelId="{0EF59148-482B-724B-A9FA-399A178B84D8}" type="pres">
      <dgm:prSet presAssocID="{E8097882-86C8-41BE-8CE3-014F8FD78591}" presName="diagram" presStyleCnt="0">
        <dgm:presLayoutVars>
          <dgm:dir/>
          <dgm:resizeHandles val="exact"/>
        </dgm:presLayoutVars>
      </dgm:prSet>
      <dgm:spPr/>
    </dgm:pt>
    <dgm:pt modelId="{CA1804F9-6354-4449-8811-EB81D518D5D3}" type="pres">
      <dgm:prSet presAssocID="{3B890058-F11F-4248-ADCC-468440D3A68D}" presName="node" presStyleLbl="node1" presStyleIdx="0" presStyleCnt="3">
        <dgm:presLayoutVars>
          <dgm:bulletEnabled val="1"/>
        </dgm:presLayoutVars>
      </dgm:prSet>
      <dgm:spPr/>
    </dgm:pt>
    <dgm:pt modelId="{38D89BA2-B3FA-844B-AA43-F9518A1ECCF1}" type="pres">
      <dgm:prSet presAssocID="{67403647-01FC-4005-86A6-785060726D9F}" presName="sibTrans" presStyleCnt="0"/>
      <dgm:spPr/>
    </dgm:pt>
    <dgm:pt modelId="{AC071F65-B5E9-5741-9272-0BD743475768}" type="pres">
      <dgm:prSet presAssocID="{70DC8114-96FE-4636-B16D-131BA6D1310F}" presName="node" presStyleLbl="node1" presStyleIdx="1" presStyleCnt="3">
        <dgm:presLayoutVars>
          <dgm:bulletEnabled val="1"/>
        </dgm:presLayoutVars>
      </dgm:prSet>
      <dgm:spPr/>
    </dgm:pt>
    <dgm:pt modelId="{2790D33F-DC27-8C49-AA5A-9099755232C2}" type="pres">
      <dgm:prSet presAssocID="{9A083C6B-C70A-4610-97BF-BDFE66A23E36}" presName="sibTrans" presStyleCnt="0"/>
      <dgm:spPr/>
    </dgm:pt>
    <dgm:pt modelId="{74D6B8E8-73B5-2B42-A62B-35EFD6D2BA6D}" type="pres">
      <dgm:prSet presAssocID="{150043D4-CBA1-4099-AA82-AABBF4506576}" presName="node" presStyleLbl="node1" presStyleIdx="2" presStyleCnt="3">
        <dgm:presLayoutVars>
          <dgm:bulletEnabled val="1"/>
        </dgm:presLayoutVars>
      </dgm:prSet>
      <dgm:spPr/>
    </dgm:pt>
  </dgm:ptLst>
  <dgm:cxnLst>
    <dgm:cxn modelId="{270A4434-8016-4792-B340-877827EEF683}" srcId="{E8097882-86C8-41BE-8CE3-014F8FD78591}" destId="{3B890058-F11F-4248-ADCC-468440D3A68D}" srcOrd="0" destOrd="0" parTransId="{A740F84F-AB4E-4649-883F-538351BDDC32}" sibTransId="{67403647-01FC-4005-86A6-785060726D9F}"/>
    <dgm:cxn modelId="{88328734-319B-9E44-99EF-3CAB88FDEEA1}" type="presOf" srcId="{3B890058-F11F-4248-ADCC-468440D3A68D}" destId="{CA1804F9-6354-4449-8811-EB81D518D5D3}" srcOrd="0" destOrd="0" presId="urn:microsoft.com/office/officeart/2005/8/layout/default"/>
    <dgm:cxn modelId="{0A699590-7771-5342-9483-CDC0FA370CF5}" type="presOf" srcId="{E8097882-86C8-41BE-8CE3-014F8FD78591}" destId="{0EF59148-482B-724B-A9FA-399A178B84D8}" srcOrd="0" destOrd="0" presId="urn:microsoft.com/office/officeart/2005/8/layout/default"/>
    <dgm:cxn modelId="{DD19E49F-FFF5-7B49-AC33-38D818E7F03E}" type="presOf" srcId="{150043D4-CBA1-4099-AA82-AABBF4506576}" destId="{74D6B8E8-73B5-2B42-A62B-35EFD6D2BA6D}" srcOrd="0" destOrd="0" presId="urn:microsoft.com/office/officeart/2005/8/layout/default"/>
    <dgm:cxn modelId="{810D19A9-2519-46D9-90AC-87575A9A3186}" srcId="{E8097882-86C8-41BE-8CE3-014F8FD78591}" destId="{150043D4-CBA1-4099-AA82-AABBF4506576}" srcOrd="2" destOrd="0" parTransId="{704BA856-CAFF-4D7C-91CC-E3C83C0B1EF6}" sibTransId="{AFDDCB1D-4755-4FEE-97D5-889ED68930E6}"/>
    <dgm:cxn modelId="{133910E6-E467-4C3F-892E-F3E32D582A99}" srcId="{E8097882-86C8-41BE-8CE3-014F8FD78591}" destId="{70DC8114-96FE-4636-B16D-131BA6D1310F}" srcOrd="1" destOrd="0" parTransId="{B3E7CE0E-54BA-4F79-A824-D1EDDD7A0C4F}" sibTransId="{9A083C6B-C70A-4610-97BF-BDFE66A23E36}"/>
    <dgm:cxn modelId="{9D61DDF2-B48D-E443-89A0-924816E42001}" type="presOf" srcId="{70DC8114-96FE-4636-B16D-131BA6D1310F}" destId="{AC071F65-B5E9-5741-9272-0BD743475768}" srcOrd="0" destOrd="0" presId="urn:microsoft.com/office/officeart/2005/8/layout/default"/>
    <dgm:cxn modelId="{EC7BC048-4A72-8742-AB17-BB86BAC0C36C}" type="presParOf" srcId="{0EF59148-482B-724B-A9FA-399A178B84D8}" destId="{CA1804F9-6354-4449-8811-EB81D518D5D3}" srcOrd="0" destOrd="0" presId="urn:microsoft.com/office/officeart/2005/8/layout/default"/>
    <dgm:cxn modelId="{2E83AA23-C506-F14C-A358-958B1AEE1439}" type="presParOf" srcId="{0EF59148-482B-724B-A9FA-399A178B84D8}" destId="{38D89BA2-B3FA-844B-AA43-F9518A1ECCF1}" srcOrd="1" destOrd="0" presId="urn:microsoft.com/office/officeart/2005/8/layout/default"/>
    <dgm:cxn modelId="{4BAD559A-0724-7E45-962D-9EFD32F2752E}" type="presParOf" srcId="{0EF59148-482B-724B-A9FA-399A178B84D8}" destId="{AC071F65-B5E9-5741-9272-0BD743475768}" srcOrd="2" destOrd="0" presId="urn:microsoft.com/office/officeart/2005/8/layout/default"/>
    <dgm:cxn modelId="{1A9B6128-520D-8444-8298-8EF3DFB1DA06}" type="presParOf" srcId="{0EF59148-482B-724B-A9FA-399A178B84D8}" destId="{2790D33F-DC27-8C49-AA5A-9099755232C2}" srcOrd="3" destOrd="0" presId="urn:microsoft.com/office/officeart/2005/8/layout/default"/>
    <dgm:cxn modelId="{15C95BCF-FBDE-EE43-8010-3D4305792EF0}" type="presParOf" srcId="{0EF59148-482B-724B-A9FA-399A178B84D8}" destId="{74D6B8E8-73B5-2B42-A62B-35EFD6D2BA6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804F9-6354-4449-8811-EB81D518D5D3}">
      <dsp:nvSpPr>
        <dsp:cNvPr id="0" name=""/>
        <dsp:cNvSpPr/>
      </dsp:nvSpPr>
      <dsp:spPr>
        <a:xfrm>
          <a:off x="0" y="863737"/>
          <a:ext cx="3095624" cy="1857374"/>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Young Offenders are people who are aged 12 to 17 who break the law as defined under the Young Offender’s Act (linked on our website – use it for the mock trial).</a:t>
          </a:r>
        </a:p>
      </dsp:txBody>
      <dsp:txXfrm>
        <a:off x="0" y="863737"/>
        <a:ext cx="3095624" cy="1857374"/>
      </dsp:txXfrm>
    </dsp:sp>
    <dsp:sp modelId="{AC071F65-B5E9-5741-9272-0BD743475768}">
      <dsp:nvSpPr>
        <dsp:cNvPr id="0" name=""/>
        <dsp:cNvSpPr/>
      </dsp:nvSpPr>
      <dsp:spPr>
        <a:xfrm>
          <a:off x="3405187" y="863737"/>
          <a:ext cx="3095624" cy="1857374"/>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 youth criminal is a person 12 -  17 who is charged with a crime under the YOA.</a:t>
          </a:r>
        </a:p>
      </dsp:txBody>
      <dsp:txXfrm>
        <a:off x="3405187" y="863737"/>
        <a:ext cx="3095624" cy="1857374"/>
      </dsp:txXfrm>
    </dsp:sp>
    <dsp:sp modelId="{74D6B8E8-73B5-2B42-A62B-35EFD6D2BA6D}">
      <dsp:nvSpPr>
        <dsp:cNvPr id="0" name=""/>
        <dsp:cNvSpPr/>
      </dsp:nvSpPr>
      <dsp:spPr>
        <a:xfrm>
          <a:off x="6810374" y="863737"/>
          <a:ext cx="3095624" cy="1857374"/>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This reflects that young people and specifically those under 12 cannot form criminal intent or mens rea and that capacity is limited between the ages of 12 and 17.</a:t>
          </a:r>
        </a:p>
      </dsp:txBody>
      <dsp:txXfrm>
        <a:off x="6810374" y="863737"/>
        <a:ext cx="3095624" cy="18573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26951E3-958F-4611-B170-D081BA0250F9}" type="datetimeFigureOut">
              <a:rPr lang="en-US" smtClean="0"/>
              <a:t>5/17/22</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526114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951E3-958F-4611-B170-D081BA0250F9}" type="datetimeFigureOut">
              <a:rPr lang="en-US" smtClean="0"/>
              <a:pPr/>
              <a:t>5/17/22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212845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951E3-958F-4611-B170-D081BA0250F9}" type="datetimeFigureOut">
              <a:rPr lang="en-US" smtClean="0"/>
              <a:pPr/>
              <a:t>5/17/22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47574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951E3-958F-4611-B170-D081BA0250F9}" type="datetimeFigureOut">
              <a:rPr lang="en-US" smtClean="0"/>
              <a:pPr/>
              <a:t>5/17/22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871EFB-7B9E-4E86-A89E-697E8EBB06F2}"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48294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951E3-958F-4611-B170-D081BA0250F9}" type="datetimeFigureOut">
              <a:rPr lang="en-US" smtClean="0"/>
              <a:pPr/>
              <a:t>5/17/22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4039005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6951E3-958F-4611-B170-D081BA0250F9}" type="datetimeFigureOut">
              <a:rPr lang="en-US" smtClean="0"/>
              <a:pPr/>
              <a:t>5/17/22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3653852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6951E3-958F-4611-B170-D081BA0250F9}" type="datetimeFigureOut">
              <a:rPr lang="en-US" smtClean="0"/>
              <a:pPr/>
              <a:t>5/17/22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1918172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t>5/17/22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954373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t>5/17/22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4016621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t>5/17/22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61558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951E3-958F-4611-B170-D081BA0250F9}" type="datetimeFigureOut">
              <a:rPr lang="en-US" smtClean="0"/>
              <a:t>5/17/22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62089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6951E3-958F-4611-B170-D081BA0250F9}" type="datetimeFigureOut">
              <a:rPr lang="en-US" smtClean="0"/>
              <a:t>5/17/22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04447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6951E3-958F-4611-B170-D081BA0250F9}" type="datetimeFigureOut">
              <a:rPr lang="en-US" smtClean="0"/>
              <a:t>5/17/22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11106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6951E3-958F-4611-B170-D081BA0250F9}" type="datetimeFigureOut">
              <a:rPr lang="en-US" smtClean="0"/>
              <a:t>5/17/22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53785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951E3-958F-4611-B170-D081BA0250F9}" type="datetimeFigureOut">
              <a:rPr lang="en-US" smtClean="0"/>
              <a:t>5/17/22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713555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951E3-958F-4611-B170-D081BA0250F9}" type="datetimeFigureOut">
              <a:rPr lang="en-US" smtClean="0"/>
              <a:t>5/17/22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04276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951E3-958F-4611-B170-D081BA0250F9}" type="datetimeFigureOut">
              <a:rPr lang="en-US" smtClean="0"/>
              <a:t>5/17/22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132402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26951E3-958F-4611-B170-D081BA0250F9}" type="datetimeFigureOut">
              <a:rPr lang="en-US" smtClean="0"/>
              <a:pPr/>
              <a:t>5/17/22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286074275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0" name="Group 41">
            <a:extLst>
              <a:ext uri="{FF2B5EF4-FFF2-40B4-BE49-F238E27FC236}">
                <a16:creationId xmlns:a16="http://schemas.microsoft.com/office/drawing/2014/main" id="{316DCFC9-6877-407C-8170-608FCB8E35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1" name="Rectangle 42">
              <a:extLst>
                <a:ext uri="{FF2B5EF4-FFF2-40B4-BE49-F238E27FC236}">
                  <a16:creationId xmlns:a16="http://schemas.microsoft.com/office/drawing/2014/main" id="{F7D8B73A-1349-4BA6-8F85-03A21ED56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
              <a:extLst>
                <a:ext uri="{FF2B5EF4-FFF2-40B4-BE49-F238E27FC236}">
                  <a16:creationId xmlns:a16="http://schemas.microsoft.com/office/drawing/2014/main" id="{969ADA7C-B6B2-4FD7-AA5E-CC52AAE8CDBD}"/>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6" name="Picture 5" descr="A picture containing indoor, ceiling, wall, floor&#10;&#10;Description automatically generated">
            <a:extLst>
              <a:ext uri="{FF2B5EF4-FFF2-40B4-BE49-F238E27FC236}">
                <a16:creationId xmlns:a16="http://schemas.microsoft.com/office/drawing/2014/main" id="{5DCD0752-3CAB-CC46-A84F-EC1B0C9B2B32}"/>
              </a:ext>
            </a:extLst>
          </p:cNvPr>
          <p:cNvPicPr>
            <a:picLocks noChangeAspect="1"/>
          </p:cNvPicPr>
          <p:nvPr/>
        </p:nvPicPr>
        <p:blipFill rotWithShape="1">
          <a:blip r:embed="rId4">
            <a:alphaModFix/>
          </a:blip>
          <a:srcRect t="24082" b="896"/>
          <a:stretch/>
        </p:blipFill>
        <p:spPr>
          <a:xfrm>
            <a:off x="3611" y="10"/>
            <a:ext cx="12188389" cy="6857990"/>
          </a:xfrm>
          <a:prstGeom prst="rect">
            <a:avLst/>
          </a:prstGeom>
        </p:spPr>
      </p:pic>
      <p:grpSp>
        <p:nvGrpSpPr>
          <p:cNvPr id="72" name="Group 45">
            <a:extLst>
              <a:ext uri="{FF2B5EF4-FFF2-40B4-BE49-F238E27FC236}">
                <a16:creationId xmlns:a16="http://schemas.microsoft.com/office/drawing/2014/main" id="{89353FE7-0D03-4AD2-8B8A-60A06F6BDA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73" name="Round Diagonal Corner Rectangle 7">
              <a:extLst>
                <a:ext uri="{FF2B5EF4-FFF2-40B4-BE49-F238E27FC236}">
                  <a16:creationId xmlns:a16="http://schemas.microsoft.com/office/drawing/2014/main" id="{0C7A0320-FBCC-4F40-AF6E-CE65FFB3D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550A26E4-02C9-4F83-A334-0920B8CCF28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49" name="Freeform 32">
                <a:extLst>
                  <a:ext uri="{FF2B5EF4-FFF2-40B4-BE49-F238E27FC236}">
                    <a16:creationId xmlns:a16="http://schemas.microsoft.com/office/drawing/2014/main" id="{06617CD6-4185-402B-8E23-BC527805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0" name="Freeform 33">
                <a:extLst>
                  <a:ext uri="{FF2B5EF4-FFF2-40B4-BE49-F238E27FC236}">
                    <a16:creationId xmlns:a16="http://schemas.microsoft.com/office/drawing/2014/main" id="{2C305CC9-3511-47F4-BF11-BC635C30C9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1" name="Freeform 34">
                <a:extLst>
                  <a:ext uri="{FF2B5EF4-FFF2-40B4-BE49-F238E27FC236}">
                    <a16:creationId xmlns:a16="http://schemas.microsoft.com/office/drawing/2014/main" id="{5C70C5D1-31E4-48B9-AEB6-6460A2B81F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2" name="Freeform 37">
                <a:extLst>
                  <a:ext uri="{FF2B5EF4-FFF2-40B4-BE49-F238E27FC236}">
                    <a16:creationId xmlns:a16="http://schemas.microsoft.com/office/drawing/2014/main" id="{1F033CE1-D380-43F1-81EC-97B6C86F3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3" name="Freeform 35">
                <a:extLst>
                  <a:ext uri="{FF2B5EF4-FFF2-40B4-BE49-F238E27FC236}">
                    <a16:creationId xmlns:a16="http://schemas.microsoft.com/office/drawing/2014/main" id="{6997F95D-DC27-48A3-850A-2308C3C080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4" name="Freeform 36">
                <a:extLst>
                  <a:ext uri="{FF2B5EF4-FFF2-40B4-BE49-F238E27FC236}">
                    <a16:creationId xmlns:a16="http://schemas.microsoft.com/office/drawing/2014/main" id="{569AE469-76B7-4FFE-B68B-0D7A77413F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5" name="Freeform 38">
                <a:extLst>
                  <a:ext uri="{FF2B5EF4-FFF2-40B4-BE49-F238E27FC236}">
                    <a16:creationId xmlns:a16="http://schemas.microsoft.com/office/drawing/2014/main" id="{DD99CF64-0E82-4D1A-BD2A-08942182F4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6" name="Freeform 39">
                <a:extLst>
                  <a:ext uri="{FF2B5EF4-FFF2-40B4-BE49-F238E27FC236}">
                    <a16:creationId xmlns:a16="http://schemas.microsoft.com/office/drawing/2014/main" id="{98C12D33-1747-4B24-89ED-F441AE4A0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7" name="Freeform 40">
                <a:extLst>
                  <a:ext uri="{FF2B5EF4-FFF2-40B4-BE49-F238E27FC236}">
                    <a16:creationId xmlns:a16="http://schemas.microsoft.com/office/drawing/2014/main" id="{A60200CC-BAEC-4310-8C9B-F7BB783E98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8" name="Rectangle 41">
                <a:extLst>
                  <a:ext uri="{FF2B5EF4-FFF2-40B4-BE49-F238E27FC236}">
                    <a16:creationId xmlns:a16="http://schemas.microsoft.com/office/drawing/2014/main" id="{2A7F40BF-B0BE-4B09-87EE-F56632B7ED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59" name="Freeform 32">
                <a:extLst>
                  <a:ext uri="{FF2B5EF4-FFF2-40B4-BE49-F238E27FC236}">
                    <a16:creationId xmlns:a16="http://schemas.microsoft.com/office/drawing/2014/main" id="{353978AF-8FB9-4A61-A2EA-1995A14F3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60" name="Freeform 33">
                <a:extLst>
                  <a:ext uri="{FF2B5EF4-FFF2-40B4-BE49-F238E27FC236}">
                    <a16:creationId xmlns:a16="http://schemas.microsoft.com/office/drawing/2014/main" id="{B20F89C3-4BAD-42AA-8D31-6F6DF17FE9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61" name="Freeform 34">
                <a:extLst>
                  <a:ext uri="{FF2B5EF4-FFF2-40B4-BE49-F238E27FC236}">
                    <a16:creationId xmlns:a16="http://schemas.microsoft.com/office/drawing/2014/main" id="{A60FE276-3FF2-4622-BF99-D4E4B249E5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62" name="Freeform 37">
                <a:extLst>
                  <a:ext uri="{FF2B5EF4-FFF2-40B4-BE49-F238E27FC236}">
                    <a16:creationId xmlns:a16="http://schemas.microsoft.com/office/drawing/2014/main" id="{B05A0D3F-808B-48D6-A821-1FE9E86E8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63" name="Freeform 35">
                <a:extLst>
                  <a:ext uri="{FF2B5EF4-FFF2-40B4-BE49-F238E27FC236}">
                    <a16:creationId xmlns:a16="http://schemas.microsoft.com/office/drawing/2014/main" id="{69F7D438-BAA0-4DAD-9BC5-198B677A7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64" name="Freeform 36">
                <a:extLst>
                  <a:ext uri="{FF2B5EF4-FFF2-40B4-BE49-F238E27FC236}">
                    <a16:creationId xmlns:a16="http://schemas.microsoft.com/office/drawing/2014/main" id="{EC63B186-43B8-4552-AFDB-A544240A7C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65" name="Freeform 38">
                <a:extLst>
                  <a:ext uri="{FF2B5EF4-FFF2-40B4-BE49-F238E27FC236}">
                    <a16:creationId xmlns:a16="http://schemas.microsoft.com/office/drawing/2014/main" id="{8542E82D-01AD-4BD8-8C5F-A6CDAD039B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66" name="Freeform 39">
                <a:extLst>
                  <a:ext uri="{FF2B5EF4-FFF2-40B4-BE49-F238E27FC236}">
                    <a16:creationId xmlns:a16="http://schemas.microsoft.com/office/drawing/2014/main" id="{6285CF32-2BD3-47D0-9A6C-3EE7FD639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67" name="Freeform 40">
                <a:extLst>
                  <a:ext uri="{FF2B5EF4-FFF2-40B4-BE49-F238E27FC236}">
                    <a16:creationId xmlns:a16="http://schemas.microsoft.com/office/drawing/2014/main" id="{FA36D129-7B33-4379-B9EE-5624B95766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68" name="Rectangle 41">
                <a:extLst>
                  <a:ext uri="{FF2B5EF4-FFF2-40B4-BE49-F238E27FC236}">
                    <a16:creationId xmlns:a16="http://schemas.microsoft.com/office/drawing/2014/main" id="{0229A187-4E69-4262-B001-C5F0B55225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2" name="Title 1">
            <a:extLst>
              <a:ext uri="{FF2B5EF4-FFF2-40B4-BE49-F238E27FC236}">
                <a16:creationId xmlns:a16="http://schemas.microsoft.com/office/drawing/2014/main" id="{E08042B6-0D71-864E-909E-D8722CC12906}"/>
              </a:ext>
            </a:extLst>
          </p:cNvPr>
          <p:cNvSpPr>
            <a:spLocks noGrp="1"/>
          </p:cNvSpPr>
          <p:nvPr>
            <p:ph type="ctrTitle"/>
          </p:nvPr>
        </p:nvSpPr>
        <p:spPr>
          <a:xfrm>
            <a:off x="2667000" y="2328334"/>
            <a:ext cx="6858000" cy="1367896"/>
          </a:xfrm>
        </p:spPr>
        <p:txBody>
          <a:bodyPr>
            <a:normAutofit/>
          </a:bodyPr>
          <a:lstStyle/>
          <a:p>
            <a:pPr algn="ctr"/>
            <a:r>
              <a:rPr lang="en-US" sz="4400" dirty="0"/>
              <a:t>The Young Offender’s Act</a:t>
            </a:r>
          </a:p>
        </p:txBody>
      </p:sp>
      <p:sp>
        <p:nvSpPr>
          <p:cNvPr id="3" name="Subtitle 2">
            <a:extLst>
              <a:ext uri="{FF2B5EF4-FFF2-40B4-BE49-F238E27FC236}">
                <a16:creationId xmlns:a16="http://schemas.microsoft.com/office/drawing/2014/main" id="{9D5B9029-DC95-0245-914E-61C80B7E02EC}"/>
              </a:ext>
            </a:extLst>
          </p:cNvPr>
          <p:cNvSpPr>
            <a:spLocks noGrp="1"/>
          </p:cNvSpPr>
          <p:nvPr>
            <p:ph type="subTitle" idx="1"/>
          </p:nvPr>
        </p:nvSpPr>
        <p:spPr>
          <a:xfrm>
            <a:off x="2667001" y="3602038"/>
            <a:ext cx="6857999" cy="953029"/>
          </a:xfrm>
        </p:spPr>
        <p:txBody>
          <a:bodyPr>
            <a:normAutofit/>
          </a:bodyPr>
          <a:lstStyle/>
          <a:p>
            <a:pPr algn="ctr"/>
            <a:endParaRPr lang="en-US" dirty="0"/>
          </a:p>
        </p:txBody>
      </p:sp>
    </p:spTree>
    <p:extLst>
      <p:ext uri="{BB962C8B-B14F-4D97-AF65-F5344CB8AC3E}">
        <p14:creationId xmlns:p14="http://schemas.microsoft.com/office/powerpoint/2010/main" val="159914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2301-1C7F-DC4F-8F41-09C75E02109B}"/>
              </a:ext>
            </a:extLst>
          </p:cNvPr>
          <p:cNvSpPr>
            <a:spLocks noGrp="1"/>
          </p:cNvSpPr>
          <p:nvPr>
            <p:ph type="title"/>
          </p:nvPr>
        </p:nvSpPr>
        <p:spPr>
          <a:xfrm>
            <a:off x="6722707" y="895440"/>
            <a:ext cx="4554894" cy="2166415"/>
          </a:xfrm>
        </p:spPr>
        <p:txBody>
          <a:bodyPr>
            <a:normAutofit/>
          </a:bodyPr>
          <a:lstStyle/>
          <a:p>
            <a:r>
              <a:rPr lang="en-US" dirty="0"/>
              <a:t>Searches </a:t>
            </a:r>
          </a:p>
        </p:txBody>
      </p:sp>
      <p:sp>
        <p:nvSpPr>
          <p:cNvPr id="3" name="Content Placeholder 2">
            <a:extLst>
              <a:ext uri="{FF2B5EF4-FFF2-40B4-BE49-F238E27FC236}">
                <a16:creationId xmlns:a16="http://schemas.microsoft.com/office/drawing/2014/main" id="{6BF1B63E-C91A-0246-BEB4-CA6B30DBE776}"/>
              </a:ext>
            </a:extLst>
          </p:cNvPr>
          <p:cNvSpPr>
            <a:spLocks noGrp="1"/>
          </p:cNvSpPr>
          <p:nvPr>
            <p:ph idx="1"/>
          </p:nvPr>
        </p:nvSpPr>
        <p:spPr>
          <a:xfrm>
            <a:off x="7523105" y="3429000"/>
            <a:ext cx="3754495" cy="2710139"/>
          </a:xfrm>
        </p:spPr>
        <p:txBody>
          <a:bodyPr anchor="b">
            <a:normAutofit fontScale="92500" lnSpcReduction="10000"/>
          </a:bodyPr>
          <a:lstStyle/>
          <a:p>
            <a:r>
              <a:rPr lang="en-US" dirty="0"/>
              <a:t>Principals can search students if reasonable grounds are given </a:t>
            </a:r>
            <a:r>
              <a:rPr lang="en-US" u="sng" dirty="0"/>
              <a:t>without</a:t>
            </a:r>
            <a:r>
              <a:rPr lang="en-US" dirty="0"/>
              <a:t> a warrant. Examples of reasonable grounds include: teacher observations and information from credible students. </a:t>
            </a:r>
          </a:p>
        </p:txBody>
      </p:sp>
      <p:pic>
        <p:nvPicPr>
          <p:cNvPr id="5" name="Picture 4" descr="A picture containing cake, food, sugar, dessert&#10;&#10;Description automatically generated">
            <a:extLst>
              <a:ext uri="{FF2B5EF4-FFF2-40B4-BE49-F238E27FC236}">
                <a16:creationId xmlns:a16="http://schemas.microsoft.com/office/drawing/2014/main" id="{995696F2-7DE2-7147-AE49-71FDEF9A649D}"/>
              </a:ext>
            </a:extLst>
          </p:cNvPr>
          <p:cNvPicPr>
            <a:picLocks noChangeAspect="1"/>
          </p:cNvPicPr>
          <p:nvPr/>
        </p:nvPicPr>
        <p:blipFill>
          <a:blip r:embed="rId2"/>
          <a:stretch>
            <a:fillRect/>
          </a:stretch>
        </p:blipFill>
        <p:spPr>
          <a:xfrm>
            <a:off x="1119183" y="2201609"/>
            <a:ext cx="5390176" cy="3597942"/>
          </a:xfrm>
          <a:prstGeom prst="rect">
            <a:avLst/>
          </a:prstGeom>
        </p:spPr>
      </p:pic>
    </p:spTree>
    <p:extLst>
      <p:ext uri="{BB962C8B-B14F-4D97-AF65-F5344CB8AC3E}">
        <p14:creationId xmlns:p14="http://schemas.microsoft.com/office/powerpoint/2010/main" val="3828024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C892AB0-7D6D-4FC9-9105-0CB427161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07353E4-FA19-40CB-8AF8-3A8E6704B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11" name="Freeform 35">
              <a:extLst>
                <a:ext uri="{FF2B5EF4-FFF2-40B4-BE49-F238E27FC236}">
                  <a16:creationId xmlns:a16="http://schemas.microsoft.com/office/drawing/2014/main" id="{697D009D-8E70-460A-BE57-321BB0764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12" name="Freeform 36">
              <a:extLst>
                <a:ext uri="{FF2B5EF4-FFF2-40B4-BE49-F238E27FC236}">
                  <a16:creationId xmlns:a16="http://schemas.microsoft.com/office/drawing/2014/main" id="{D0001F35-F282-403E-8D08-0D204D851F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13" name="Freeform 38">
              <a:extLst>
                <a:ext uri="{FF2B5EF4-FFF2-40B4-BE49-F238E27FC236}">
                  <a16:creationId xmlns:a16="http://schemas.microsoft.com/office/drawing/2014/main" id="{3F8A69A2-2D15-40CD-8C14-A18643ABA5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4" name="Freeform 39">
              <a:extLst>
                <a:ext uri="{FF2B5EF4-FFF2-40B4-BE49-F238E27FC236}">
                  <a16:creationId xmlns:a16="http://schemas.microsoft.com/office/drawing/2014/main" id="{B665CA2A-9D55-4786-9343-EB4667262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15" name="Freeform 40">
              <a:extLst>
                <a:ext uri="{FF2B5EF4-FFF2-40B4-BE49-F238E27FC236}">
                  <a16:creationId xmlns:a16="http://schemas.microsoft.com/office/drawing/2014/main" id="{CEE9BD85-96DF-4CDF-BC0F-C4E46062B3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6" name="Rectangle 41">
              <a:extLst>
                <a:ext uri="{FF2B5EF4-FFF2-40B4-BE49-F238E27FC236}">
                  <a16:creationId xmlns:a16="http://schemas.microsoft.com/office/drawing/2014/main" id="{6BB6F5E5-6CA3-4B20-86A7-1174D6E71F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sp>
      </p:grpSp>
      <p:grpSp>
        <p:nvGrpSpPr>
          <p:cNvPr id="18" name="Group 17">
            <a:extLst>
              <a:ext uri="{FF2B5EF4-FFF2-40B4-BE49-F238E27FC236}">
                <a16:creationId xmlns:a16="http://schemas.microsoft.com/office/drawing/2014/main" id="{0328E69E-CE3D-4110-8BF7-AD3C0C10CB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19" name="Freeform 32">
              <a:extLst>
                <a:ext uri="{FF2B5EF4-FFF2-40B4-BE49-F238E27FC236}">
                  <a16:creationId xmlns:a16="http://schemas.microsoft.com/office/drawing/2014/main" id="{30F84C80-9E12-4460-B88F-D03839F0C8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20" name="Freeform 33">
              <a:extLst>
                <a:ext uri="{FF2B5EF4-FFF2-40B4-BE49-F238E27FC236}">
                  <a16:creationId xmlns:a16="http://schemas.microsoft.com/office/drawing/2014/main" id="{2F84C18C-5783-48FF-9DE0-FDA327CFC4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21" name="Freeform 34">
              <a:extLst>
                <a:ext uri="{FF2B5EF4-FFF2-40B4-BE49-F238E27FC236}">
                  <a16:creationId xmlns:a16="http://schemas.microsoft.com/office/drawing/2014/main" id="{08C6A855-346C-4589-9AD4-5E15BCBC7A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2" name="Freeform 37">
              <a:extLst>
                <a:ext uri="{FF2B5EF4-FFF2-40B4-BE49-F238E27FC236}">
                  <a16:creationId xmlns:a16="http://schemas.microsoft.com/office/drawing/2014/main" id="{7E64BEE6-1157-421C-A02A-47639E4D9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24" name="Group 23">
            <a:extLst>
              <a:ext uri="{FF2B5EF4-FFF2-40B4-BE49-F238E27FC236}">
                <a16:creationId xmlns:a16="http://schemas.microsoft.com/office/drawing/2014/main" id="{F64806C9-3599-45A7-BCFF-F762C54276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25" name="Freeform 32">
              <a:extLst>
                <a:ext uri="{FF2B5EF4-FFF2-40B4-BE49-F238E27FC236}">
                  <a16:creationId xmlns:a16="http://schemas.microsoft.com/office/drawing/2014/main" id="{41D6E755-9558-4CAA-8F56-469D231C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26" name="Freeform 33">
              <a:extLst>
                <a:ext uri="{FF2B5EF4-FFF2-40B4-BE49-F238E27FC236}">
                  <a16:creationId xmlns:a16="http://schemas.microsoft.com/office/drawing/2014/main" id="{8FCD41C4-606C-446C-8C81-6353C6442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27" name="Freeform 34">
              <a:extLst>
                <a:ext uri="{FF2B5EF4-FFF2-40B4-BE49-F238E27FC236}">
                  <a16:creationId xmlns:a16="http://schemas.microsoft.com/office/drawing/2014/main" id="{274CFBE4-CEA6-4C81-BB1E-83E1896771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8" name="Freeform 37">
              <a:extLst>
                <a:ext uri="{FF2B5EF4-FFF2-40B4-BE49-F238E27FC236}">
                  <a16:creationId xmlns:a16="http://schemas.microsoft.com/office/drawing/2014/main" id="{24813D3D-7B30-42F2-9065-1B40F140C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30" name="Group 29">
            <a:extLst>
              <a:ext uri="{FF2B5EF4-FFF2-40B4-BE49-F238E27FC236}">
                <a16:creationId xmlns:a16="http://schemas.microsoft.com/office/drawing/2014/main" id="{1287AC97-A8E8-4B45-A50A-3057A88B40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31" name="Freeform 35">
              <a:extLst>
                <a:ext uri="{FF2B5EF4-FFF2-40B4-BE49-F238E27FC236}">
                  <a16:creationId xmlns:a16="http://schemas.microsoft.com/office/drawing/2014/main" id="{57D70AA8-D36C-4DF9-B7D7-4E2C9BEFD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32" name="Freeform 36">
              <a:extLst>
                <a:ext uri="{FF2B5EF4-FFF2-40B4-BE49-F238E27FC236}">
                  <a16:creationId xmlns:a16="http://schemas.microsoft.com/office/drawing/2014/main" id="{74D88556-8C5B-41AF-9FA0-92D273470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33" name="Freeform 38">
              <a:extLst>
                <a:ext uri="{FF2B5EF4-FFF2-40B4-BE49-F238E27FC236}">
                  <a16:creationId xmlns:a16="http://schemas.microsoft.com/office/drawing/2014/main" id="{17E00558-8912-48C6-8202-D8A2D854B7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4" name="Freeform 39">
              <a:extLst>
                <a:ext uri="{FF2B5EF4-FFF2-40B4-BE49-F238E27FC236}">
                  <a16:creationId xmlns:a16="http://schemas.microsoft.com/office/drawing/2014/main" id="{7E4C092A-90EF-4870-97FC-C2D97FD2C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35" name="Freeform 40">
              <a:extLst>
                <a:ext uri="{FF2B5EF4-FFF2-40B4-BE49-F238E27FC236}">
                  <a16:creationId xmlns:a16="http://schemas.microsoft.com/office/drawing/2014/main" id="{0C8C091A-4902-4B98-BB6B-AF6FA1174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6" name="Rectangle 41">
              <a:extLst>
                <a:ext uri="{FF2B5EF4-FFF2-40B4-BE49-F238E27FC236}">
                  <a16:creationId xmlns:a16="http://schemas.microsoft.com/office/drawing/2014/main" id="{50C57AA3-5B6E-4C49-9AE3-D130A25404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sp>
      </p:grpSp>
      <p:sp>
        <p:nvSpPr>
          <p:cNvPr id="38" name="Rectangle 37">
            <a:extLst>
              <a:ext uri="{FF2B5EF4-FFF2-40B4-BE49-F238E27FC236}">
                <a16:creationId xmlns:a16="http://schemas.microsoft.com/office/drawing/2014/main" id="{6D29BE04-4454-4832-B83F-10D001BFF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 Diagonal Corner Rectangle 7">
            <a:extLst>
              <a:ext uri="{FF2B5EF4-FFF2-40B4-BE49-F238E27FC236}">
                <a16:creationId xmlns:a16="http://schemas.microsoft.com/office/drawing/2014/main" id="{98714CE9-3C2C-48E1-8B8F-CFB7735C4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2">
              <a:lumMod val="50000"/>
              <a:alpha val="80000"/>
            </a:schemeClr>
          </a:solidFill>
          <a:ln w="19050" cap="sq">
            <a:solidFill>
              <a:srgbClr val="FFFFFF">
                <a:alpha val="60000"/>
              </a:srgb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6C341-A2B5-8443-981F-98087DAC0A84}"/>
              </a:ext>
            </a:extLst>
          </p:cNvPr>
          <p:cNvSpPr>
            <a:spLocks noGrp="1"/>
          </p:cNvSpPr>
          <p:nvPr>
            <p:ph type="title"/>
          </p:nvPr>
        </p:nvSpPr>
        <p:spPr>
          <a:xfrm>
            <a:off x="1577445" y="1168078"/>
            <a:ext cx="9048219" cy="1092200"/>
          </a:xfrm>
        </p:spPr>
        <p:txBody>
          <a:bodyPr anchor="ctr">
            <a:normAutofit/>
          </a:bodyPr>
          <a:lstStyle/>
          <a:p>
            <a:pPr algn="ctr"/>
            <a:r>
              <a:rPr lang="en-US">
                <a:solidFill>
                  <a:srgbClr val="FFFFFF"/>
                </a:solidFill>
              </a:rPr>
              <a:t>Trial Procedures</a:t>
            </a:r>
          </a:p>
        </p:txBody>
      </p:sp>
      <p:sp>
        <p:nvSpPr>
          <p:cNvPr id="3" name="Content Placeholder 2">
            <a:extLst>
              <a:ext uri="{FF2B5EF4-FFF2-40B4-BE49-F238E27FC236}">
                <a16:creationId xmlns:a16="http://schemas.microsoft.com/office/drawing/2014/main" id="{168D6323-2E4D-8D40-BC77-CAC396432117}"/>
              </a:ext>
            </a:extLst>
          </p:cNvPr>
          <p:cNvSpPr>
            <a:spLocks noGrp="1"/>
          </p:cNvSpPr>
          <p:nvPr>
            <p:ph idx="1"/>
          </p:nvPr>
        </p:nvSpPr>
        <p:spPr>
          <a:xfrm>
            <a:off x="1577446" y="2413001"/>
            <a:ext cx="9048218" cy="3033180"/>
          </a:xfrm>
        </p:spPr>
        <p:txBody>
          <a:bodyPr anchor="ctr">
            <a:normAutofit/>
          </a:bodyPr>
          <a:lstStyle/>
          <a:p>
            <a:r>
              <a:rPr lang="en-US" sz="2800" dirty="0">
                <a:solidFill>
                  <a:srgbClr val="FFFFFF"/>
                </a:solidFill>
              </a:rPr>
              <a:t>If youth are at risk of reoffending they may be placed in a foster home or under house arrest.</a:t>
            </a:r>
          </a:p>
          <a:p>
            <a:r>
              <a:rPr lang="en-US" sz="2800" dirty="0">
                <a:solidFill>
                  <a:srgbClr val="FFFFFF"/>
                </a:solidFill>
              </a:rPr>
              <a:t>Youths 12 to 15 are tried in Family Court and 16 to 17 in Provincial Court. Trials are the same as they are for adults if the offence is serious enough.</a:t>
            </a:r>
          </a:p>
        </p:txBody>
      </p:sp>
    </p:spTree>
    <p:extLst>
      <p:ext uri="{BB962C8B-B14F-4D97-AF65-F5344CB8AC3E}">
        <p14:creationId xmlns:p14="http://schemas.microsoft.com/office/powerpoint/2010/main" val="402786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79AA19A-D2E5-47F2-AF0A-1AF60D42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91A1E618-D29E-4367-8C34-500E34D05B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81F2BFD0-D896-4BA3-BA8F-0C866BD024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9" name="Rectangle 5">
              <a:extLst>
                <a:ext uri="{FF2B5EF4-FFF2-40B4-BE49-F238E27FC236}">
                  <a16:creationId xmlns:a16="http://schemas.microsoft.com/office/drawing/2014/main" id="{E768552D-D282-4F68-A829-290A4E83179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20" name="Freeform 6">
              <a:extLst>
                <a:ext uri="{FF2B5EF4-FFF2-40B4-BE49-F238E27FC236}">
                  <a16:creationId xmlns:a16="http://schemas.microsoft.com/office/drawing/2014/main" id="{B24AFF31-9CD5-4E66-92F8-23BBAA24FB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7">
              <a:extLst>
                <a:ext uri="{FF2B5EF4-FFF2-40B4-BE49-F238E27FC236}">
                  <a16:creationId xmlns:a16="http://schemas.microsoft.com/office/drawing/2014/main" id="{2267C9D4-1770-45DD-AAFC-481CD7F9AA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8">
              <a:extLst>
                <a:ext uri="{FF2B5EF4-FFF2-40B4-BE49-F238E27FC236}">
                  <a16:creationId xmlns:a16="http://schemas.microsoft.com/office/drawing/2014/main" id="{10DD6E0B-EC58-4D78-8125-AD2172CD2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9">
              <a:extLst>
                <a:ext uri="{FF2B5EF4-FFF2-40B4-BE49-F238E27FC236}">
                  <a16:creationId xmlns:a16="http://schemas.microsoft.com/office/drawing/2014/main" id="{23D6129D-742B-422D-A589-6692C16715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Freeform 10">
              <a:extLst>
                <a:ext uri="{FF2B5EF4-FFF2-40B4-BE49-F238E27FC236}">
                  <a16:creationId xmlns:a16="http://schemas.microsoft.com/office/drawing/2014/main" id="{9EA94B27-F456-4ED8-8882-77632BDA0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Freeform 11">
              <a:extLst>
                <a:ext uri="{FF2B5EF4-FFF2-40B4-BE49-F238E27FC236}">
                  <a16:creationId xmlns:a16="http://schemas.microsoft.com/office/drawing/2014/main" id="{5B7F96AD-560C-44A0-A513-B06758743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2">
              <a:extLst>
                <a:ext uri="{FF2B5EF4-FFF2-40B4-BE49-F238E27FC236}">
                  <a16:creationId xmlns:a16="http://schemas.microsoft.com/office/drawing/2014/main" id="{86701218-3235-4E29-9935-1315B5CCAA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3">
              <a:extLst>
                <a:ext uri="{FF2B5EF4-FFF2-40B4-BE49-F238E27FC236}">
                  <a16:creationId xmlns:a16="http://schemas.microsoft.com/office/drawing/2014/main" id="{046B7BE0-D335-42EA-9893-4FA7654F1F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14">
              <a:extLst>
                <a:ext uri="{FF2B5EF4-FFF2-40B4-BE49-F238E27FC236}">
                  <a16:creationId xmlns:a16="http://schemas.microsoft.com/office/drawing/2014/main" id="{1CE912BA-808B-403C-B26F-8083A682E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Freeform 15">
              <a:extLst>
                <a:ext uri="{FF2B5EF4-FFF2-40B4-BE49-F238E27FC236}">
                  <a16:creationId xmlns:a16="http://schemas.microsoft.com/office/drawing/2014/main" id="{D974F65A-298C-4395-B461-99B9B49A07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Line 16">
              <a:extLst>
                <a:ext uri="{FF2B5EF4-FFF2-40B4-BE49-F238E27FC236}">
                  <a16:creationId xmlns:a16="http://schemas.microsoft.com/office/drawing/2014/main" id="{700B2930-989F-49DC-B909-8150145AD09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1" name="Freeform 17">
              <a:extLst>
                <a:ext uri="{FF2B5EF4-FFF2-40B4-BE49-F238E27FC236}">
                  <a16:creationId xmlns:a16="http://schemas.microsoft.com/office/drawing/2014/main" id="{795CB5A4-5145-4F55-95D0-6FB820C84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18">
              <a:extLst>
                <a:ext uri="{FF2B5EF4-FFF2-40B4-BE49-F238E27FC236}">
                  <a16:creationId xmlns:a16="http://schemas.microsoft.com/office/drawing/2014/main" id="{54BB8F48-D800-442A-A603-979FE924B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19">
              <a:extLst>
                <a:ext uri="{FF2B5EF4-FFF2-40B4-BE49-F238E27FC236}">
                  <a16:creationId xmlns:a16="http://schemas.microsoft.com/office/drawing/2014/main" id="{6E863078-201C-4DC0-8D49-077300CE5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0">
              <a:extLst>
                <a:ext uri="{FF2B5EF4-FFF2-40B4-BE49-F238E27FC236}">
                  <a16:creationId xmlns:a16="http://schemas.microsoft.com/office/drawing/2014/main" id="{6A07EBB6-75B0-4867-9AAF-7A645F4148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Rectangle 21">
              <a:extLst>
                <a:ext uri="{FF2B5EF4-FFF2-40B4-BE49-F238E27FC236}">
                  <a16:creationId xmlns:a16="http://schemas.microsoft.com/office/drawing/2014/main" id="{FA40A456-C685-468E-802E-FC9DF586AFD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6" name="Freeform 22">
              <a:extLst>
                <a:ext uri="{FF2B5EF4-FFF2-40B4-BE49-F238E27FC236}">
                  <a16:creationId xmlns:a16="http://schemas.microsoft.com/office/drawing/2014/main" id="{F101202F-1B2A-414C-83B7-9327E599C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3">
              <a:extLst>
                <a:ext uri="{FF2B5EF4-FFF2-40B4-BE49-F238E27FC236}">
                  <a16:creationId xmlns:a16="http://schemas.microsoft.com/office/drawing/2014/main" id="{4CC9B21F-B169-47E9-9B97-3BB645B29C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24">
              <a:extLst>
                <a:ext uri="{FF2B5EF4-FFF2-40B4-BE49-F238E27FC236}">
                  <a16:creationId xmlns:a16="http://schemas.microsoft.com/office/drawing/2014/main" id="{BC5FF733-2B71-4734-AD6A-5B35D99A3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25">
              <a:extLst>
                <a:ext uri="{FF2B5EF4-FFF2-40B4-BE49-F238E27FC236}">
                  <a16:creationId xmlns:a16="http://schemas.microsoft.com/office/drawing/2014/main" id="{0BCEB342-9AFC-4DCB-B92F-E08DC9594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0" name="Freeform 26">
              <a:extLst>
                <a:ext uri="{FF2B5EF4-FFF2-40B4-BE49-F238E27FC236}">
                  <a16:creationId xmlns:a16="http://schemas.microsoft.com/office/drawing/2014/main" id="{3B9B4933-5C48-49CF-9C6A-A29413150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1" name="Freeform 27">
              <a:extLst>
                <a:ext uri="{FF2B5EF4-FFF2-40B4-BE49-F238E27FC236}">
                  <a16:creationId xmlns:a16="http://schemas.microsoft.com/office/drawing/2014/main" id="{404FC76C-600A-482C-8386-F77ACBCCA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2" name="Freeform 28">
              <a:extLst>
                <a:ext uri="{FF2B5EF4-FFF2-40B4-BE49-F238E27FC236}">
                  <a16:creationId xmlns:a16="http://schemas.microsoft.com/office/drawing/2014/main" id="{E8C5D50B-A590-4AAE-A748-113B62DADA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3" name="Freeform 29">
              <a:extLst>
                <a:ext uri="{FF2B5EF4-FFF2-40B4-BE49-F238E27FC236}">
                  <a16:creationId xmlns:a16="http://schemas.microsoft.com/office/drawing/2014/main" id="{6C045F21-7031-4278-BFEE-A9E856ADA9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4" name="Freeform 30">
              <a:extLst>
                <a:ext uri="{FF2B5EF4-FFF2-40B4-BE49-F238E27FC236}">
                  <a16:creationId xmlns:a16="http://schemas.microsoft.com/office/drawing/2014/main" id="{20EE11A6-3412-4362-8A81-592A15F2A1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5" name="Freeform 31">
              <a:extLst>
                <a:ext uri="{FF2B5EF4-FFF2-40B4-BE49-F238E27FC236}">
                  <a16:creationId xmlns:a16="http://schemas.microsoft.com/office/drawing/2014/main" id="{A376EBB9-93F5-4B6F-95B3-C36B6C851E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F6FC1EEA-B529-E142-9F68-AE19CDDE27E5}"/>
              </a:ext>
            </a:extLst>
          </p:cNvPr>
          <p:cNvSpPr>
            <a:spLocks noGrp="1"/>
          </p:cNvSpPr>
          <p:nvPr>
            <p:ph type="title"/>
          </p:nvPr>
        </p:nvSpPr>
        <p:spPr>
          <a:xfrm>
            <a:off x="853330" y="1254035"/>
            <a:ext cx="2926190" cy="4002222"/>
          </a:xfrm>
        </p:spPr>
        <p:txBody>
          <a:bodyPr>
            <a:normAutofit/>
          </a:bodyPr>
          <a:lstStyle/>
          <a:p>
            <a:pPr algn="ctr"/>
            <a:r>
              <a:rPr lang="en-US" dirty="0">
                <a:solidFill>
                  <a:srgbClr val="FFFFFF"/>
                </a:solidFill>
              </a:rPr>
              <a:t>Youth Court Sentences</a:t>
            </a:r>
          </a:p>
        </p:txBody>
      </p:sp>
      <p:sp useBgFill="1">
        <p:nvSpPr>
          <p:cNvPr id="47" name="Round Diagonal Corner Rectangle 6">
            <a:extLst>
              <a:ext uri="{FF2B5EF4-FFF2-40B4-BE49-F238E27FC236}">
                <a16:creationId xmlns:a16="http://schemas.microsoft.com/office/drawing/2014/main" id="{092ADBCF-B973-4C52-B740-4963E95B3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3FDD94EF-2C73-4E4C-8332-A75D8AC6BE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50" name="Freeform 32">
              <a:extLst>
                <a:ext uri="{FF2B5EF4-FFF2-40B4-BE49-F238E27FC236}">
                  <a16:creationId xmlns:a16="http://schemas.microsoft.com/office/drawing/2014/main" id="{16EF4FCE-B4BF-485E-B545-95827107A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33">
              <a:extLst>
                <a:ext uri="{FF2B5EF4-FFF2-40B4-BE49-F238E27FC236}">
                  <a16:creationId xmlns:a16="http://schemas.microsoft.com/office/drawing/2014/main" id="{C2DD2F29-32E6-486A-A295-CB29680AD9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34">
              <a:extLst>
                <a:ext uri="{FF2B5EF4-FFF2-40B4-BE49-F238E27FC236}">
                  <a16:creationId xmlns:a16="http://schemas.microsoft.com/office/drawing/2014/main" id="{B1A76276-E7B7-4550-9AFF-0A2E9EAEA4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35">
              <a:extLst>
                <a:ext uri="{FF2B5EF4-FFF2-40B4-BE49-F238E27FC236}">
                  <a16:creationId xmlns:a16="http://schemas.microsoft.com/office/drawing/2014/main" id="{EAFC4E0E-3390-457C-BCC9-A2479C10F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36">
              <a:extLst>
                <a:ext uri="{FF2B5EF4-FFF2-40B4-BE49-F238E27FC236}">
                  <a16:creationId xmlns:a16="http://schemas.microsoft.com/office/drawing/2014/main" id="{D0E59BF7-C450-4448-B71A-80ECD878D3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37">
              <a:extLst>
                <a:ext uri="{FF2B5EF4-FFF2-40B4-BE49-F238E27FC236}">
                  <a16:creationId xmlns:a16="http://schemas.microsoft.com/office/drawing/2014/main" id="{BAB182A0-0A27-42D3-A9D0-56E8B7F4A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Freeform 38">
              <a:extLst>
                <a:ext uri="{FF2B5EF4-FFF2-40B4-BE49-F238E27FC236}">
                  <a16:creationId xmlns:a16="http://schemas.microsoft.com/office/drawing/2014/main" id="{4C9A08D9-525C-448E-A071-78226848F4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7" name="Freeform 39">
              <a:extLst>
                <a:ext uri="{FF2B5EF4-FFF2-40B4-BE49-F238E27FC236}">
                  <a16:creationId xmlns:a16="http://schemas.microsoft.com/office/drawing/2014/main" id="{E7818D96-423C-499F-A080-00EF0B9D4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8" name="Freeform 40">
              <a:extLst>
                <a:ext uri="{FF2B5EF4-FFF2-40B4-BE49-F238E27FC236}">
                  <a16:creationId xmlns:a16="http://schemas.microsoft.com/office/drawing/2014/main" id="{059B8971-2367-46BA-8FCC-D001A6C369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Rectangle 41">
              <a:extLst>
                <a:ext uri="{FF2B5EF4-FFF2-40B4-BE49-F238E27FC236}">
                  <a16:creationId xmlns:a16="http://schemas.microsoft.com/office/drawing/2014/main" id="{E4DF0A08-11EF-495A-980F-2ED66FBB810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grpSp>
      <p:graphicFrame>
        <p:nvGraphicFramePr>
          <p:cNvPr id="4" name="Table 4">
            <a:extLst>
              <a:ext uri="{FF2B5EF4-FFF2-40B4-BE49-F238E27FC236}">
                <a16:creationId xmlns:a16="http://schemas.microsoft.com/office/drawing/2014/main" id="{54A2274E-9EBC-EF4F-A4D3-24E4C8CB60F2}"/>
              </a:ext>
            </a:extLst>
          </p:cNvPr>
          <p:cNvGraphicFramePr>
            <a:graphicFrameLocks noGrp="1"/>
          </p:cNvGraphicFramePr>
          <p:nvPr>
            <p:ph idx="1"/>
            <p:extLst>
              <p:ext uri="{D42A27DB-BD31-4B8C-83A1-F6EECF244321}">
                <p14:modId xmlns:p14="http://schemas.microsoft.com/office/powerpoint/2010/main" val="688919219"/>
              </p:ext>
            </p:extLst>
          </p:nvPr>
        </p:nvGraphicFramePr>
        <p:xfrm>
          <a:off x="4423954" y="1497073"/>
          <a:ext cx="6296298" cy="3516150"/>
        </p:xfrm>
        <a:graphic>
          <a:graphicData uri="http://schemas.openxmlformats.org/drawingml/2006/table">
            <a:tbl>
              <a:tblPr firstRow="1" bandRow="1">
                <a:tableStyleId>{AF606853-7671-496A-8E4F-DF71F8EC918B}</a:tableStyleId>
              </a:tblPr>
              <a:tblGrid>
                <a:gridCol w="3315229">
                  <a:extLst>
                    <a:ext uri="{9D8B030D-6E8A-4147-A177-3AD203B41FA5}">
                      <a16:colId xmlns:a16="http://schemas.microsoft.com/office/drawing/2014/main" val="3544200899"/>
                    </a:ext>
                  </a:extLst>
                </a:gridCol>
                <a:gridCol w="2981069">
                  <a:extLst>
                    <a:ext uri="{9D8B030D-6E8A-4147-A177-3AD203B41FA5}">
                      <a16:colId xmlns:a16="http://schemas.microsoft.com/office/drawing/2014/main" val="56379035"/>
                    </a:ext>
                  </a:extLst>
                </a:gridCol>
              </a:tblGrid>
              <a:tr h="486478">
                <a:tc>
                  <a:txBody>
                    <a:bodyPr/>
                    <a:lstStyle/>
                    <a:p>
                      <a:pPr algn="ctr"/>
                      <a:r>
                        <a:rPr lang="en-US" sz="2400"/>
                        <a:t>Crime</a:t>
                      </a:r>
                    </a:p>
                  </a:txBody>
                  <a:tcPr marL="86010" marR="86010" marT="45271" marB="45271"/>
                </a:tc>
                <a:tc>
                  <a:txBody>
                    <a:bodyPr/>
                    <a:lstStyle/>
                    <a:p>
                      <a:pPr algn="ctr"/>
                      <a:r>
                        <a:rPr lang="en-US" sz="2400"/>
                        <a:t>Maximum Sentence</a:t>
                      </a:r>
                    </a:p>
                  </a:txBody>
                  <a:tcPr marL="86010" marR="86010" marT="45271" marB="45271"/>
                </a:tc>
                <a:extLst>
                  <a:ext uri="{0D108BD9-81ED-4DB2-BD59-A6C34878D82A}">
                    <a16:rowId xmlns:a16="http://schemas.microsoft.com/office/drawing/2014/main" val="3079456736"/>
                  </a:ext>
                </a:extLst>
              </a:tr>
              <a:tr h="486478">
                <a:tc>
                  <a:txBody>
                    <a:bodyPr/>
                    <a:lstStyle/>
                    <a:p>
                      <a:pPr algn="ctr"/>
                      <a:r>
                        <a:rPr lang="en-US" sz="2400"/>
                        <a:t>First – Degree Murder</a:t>
                      </a:r>
                    </a:p>
                  </a:txBody>
                  <a:tcPr marL="86010" marR="86010" marT="45271" marB="45271"/>
                </a:tc>
                <a:tc>
                  <a:txBody>
                    <a:bodyPr/>
                    <a:lstStyle/>
                    <a:p>
                      <a:pPr algn="ctr"/>
                      <a:r>
                        <a:rPr lang="en-US" sz="2400"/>
                        <a:t>10 Years</a:t>
                      </a:r>
                    </a:p>
                  </a:txBody>
                  <a:tcPr marL="86010" marR="86010" marT="45271" marB="45271"/>
                </a:tc>
                <a:extLst>
                  <a:ext uri="{0D108BD9-81ED-4DB2-BD59-A6C34878D82A}">
                    <a16:rowId xmlns:a16="http://schemas.microsoft.com/office/drawing/2014/main" val="570513177"/>
                  </a:ext>
                </a:extLst>
              </a:tr>
              <a:tr h="847731">
                <a:tc>
                  <a:txBody>
                    <a:bodyPr/>
                    <a:lstStyle/>
                    <a:p>
                      <a:pPr algn="ctr"/>
                      <a:r>
                        <a:rPr lang="en-US" sz="2400"/>
                        <a:t>Second – Degree Murder</a:t>
                      </a:r>
                    </a:p>
                  </a:txBody>
                  <a:tcPr marL="86010" marR="86010" marT="45271" marB="45271"/>
                </a:tc>
                <a:tc>
                  <a:txBody>
                    <a:bodyPr/>
                    <a:lstStyle/>
                    <a:p>
                      <a:pPr algn="ctr"/>
                      <a:r>
                        <a:rPr lang="en-US" sz="2400"/>
                        <a:t>7 Years</a:t>
                      </a:r>
                    </a:p>
                  </a:txBody>
                  <a:tcPr marL="86010" marR="86010" marT="45271" marB="45271"/>
                </a:tc>
                <a:extLst>
                  <a:ext uri="{0D108BD9-81ED-4DB2-BD59-A6C34878D82A}">
                    <a16:rowId xmlns:a16="http://schemas.microsoft.com/office/drawing/2014/main" val="2994817179"/>
                  </a:ext>
                </a:extLst>
              </a:tr>
              <a:tr h="1208985">
                <a:tc>
                  <a:txBody>
                    <a:bodyPr/>
                    <a:lstStyle/>
                    <a:p>
                      <a:pPr algn="ctr"/>
                      <a:r>
                        <a:rPr lang="en-US" sz="2400"/>
                        <a:t>All other offences where an adult would receive a life sentence</a:t>
                      </a:r>
                    </a:p>
                  </a:txBody>
                  <a:tcPr marL="86010" marR="86010" marT="45271" marB="45271"/>
                </a:tc>
                <a:tc>
                  <a:txBody>
                    <a:bodyPr/>
                    <a:lstStyle/>
                    <a:p>
                      <a:pPr algn="ctr"/>
                      <a:r>
                        <a:rPr lang="en-US" sz="2400"/>
                        <a:t>3 Years</a:t>
                      </a:r>
                    </a:p>
                  </a:txBody>
                  <a:tcPr marL="86010" marR="86010" marT="45271" marB="45271"/>
                </a:tc>
                <a:extLst>
                  <a:ext uri="{0D108BD9-81ED-4DB2-BD59-A6C34878D82A}">
                    <a16:rowId xmlns:a16="http://schemas.microsoft.com/office/drawing/2014/main" val="3157588577"/>
                  </a:ext>
                </a:extLst>
              </a:tr>
              <a:tr h="486478">
                <a:tc>
                  <a:txBody>
                    <a:bodyPr/>
                    <a:lstStyle/>
                    <a:p>
                      <a:pPr algn="ctr"/>
                      <a:r>
                        <a:rPr lang="en-US" sz="2400"/>
                        <a:t>All other offences</a:t>
                      </a:r>
                    </a:p>
                  </a:txBody>
                  <a:tcPr marL="86010" marR="86010" marT="45271" marB="45271"/>
                </a:tc>
                <a:tc>
                  <a:txBody>
                    <a:bodyPr/>
                    <a:lstStyle/>
                    <a:p>
                      <a:pPr algn="ctr"/>
                      <a:r>
                        <a:rPr lang="en-US" sz="2400"/>
                        <a:t>2 Years</a:t>
                      </a:r>
                    </a:p>
                  </a:txBody>
                  <a:tcPr marL="86010" marR="86010" marT="45271" marB="45271"/>
                </a:tc>
                <a:extLst>
                  <a:ext uri="{0D108BD9-81ED-4DB2-BD59-A6C34878D82A}">
                    <a16:rowId xmlns:a16="http://schemas.microsoft.com/office/drawing/2014/main" val="1320789018"/>
                  </a:ext>
                </a:extLst>
              </a:tr>
            </a:tbl>
          </a:graphicData>
        </a:graphic>
      </p:graphicFrame>
    </p:spTree>
    <p:extLst>
      <p:ext uri="{BB962C8B-B14F-4D97-AF65-F5344CB8AC3E}">
        <p14:creationId xmlns:p14="http://schemas.microsoft.com/office/powerpoint/2010/main" val="276754833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1F96-C1D4-E841-9340-E6A2D980A112}"/>
              </a:ext>
            </a:extLst>
          </p:cNvPr>
          <p:cNvSpPr>
            <a:spLocks noGrp="1"/>
          </p:cNvSpPr>
          <p:nvPr>
            <p:ph type="title"/>
          </p:nvPr>
        </p:nvSpPr>
        <p:spPr/>
        <p:txBody>
          <a:bodyPr/>
          <a:lstStyle/>
          <a:p>
            <a:r>
              <a:rPr lang="en-US" dirty="0"/>
              <a:t>Youth SENTENCING OPTIONS</a:t>
            </a:r>
          </a:p>
        </p:txBody>
      </p:sp>
      <p:sp>
        <p:nvSpPr>
          <p:cNvPr id="3" name="Content Placeholder 2">
            <a:extLst>
              <a:ext uri="{FF2B5EF4-FFF2-40B4-BE49-F238E27FC236}">
                <a16:creationId xmlns:a16="http://schemas.microsoft.com/office/drawing/2014/main" id="{EDD50419-330E-6946-BEB3-F9A822BD7824}"/>
              </a:ext>
            </a:extLst>
          </p:cNvPr>
          <p:cNvSpPr>
            <a:spLocks noGrp="1"/>
          </p:cNvSpPr>
          <p:nvPr>
            <p:ph idx="1"/>
          </p:nvPr>
        </p:nvSpPr>
        <p:spPr/>
        <p:txBody>
          <a:bodyPr/>
          <a:lstStyle/>
          <a:p>
            <a:pPr marL="0" indent="0">
              <a:buNone/>
            </a:pPr>
            <a:r>
              <a:rPr lang="en-US" dirty="0"/>
              <a:t>Under the YOA the principals of sentencing are as follows:</a:t>
            </a:r>
          </a:p>
          <a:p>
            <a:pPr marL="457200" indent="-457200">
              <a:buAutoNum type="arabicPeriod"/>
            </a:pPr>
            <a:r>
              <a:rPr lang="en-US" dirty="0"/>
              <a:t>To told offenders accountable for their criminal </a:t>
            </a:r>
            <a:r>
              <a:rPr lang="en-US" dirty="0" err="1"/>
              <a:t>behaviour</a:t>
            </a:r>
            <a:endParaRPr lang="en-US" dirty="0"/>
          </a:p>
          <a:p>
            <a:pPr marL="457200" indent="-457200">
              <a:buAutoNum type="arabicPeriod"/>
            </a:pPr>
            <a:r>
              <a:rPr lang="en-US" dirty="0"/>
              <a:t>To consider the victim's needs and concerns</a:t>
            </a:r>
          </a:p>
          <a:p>
            <a:pPr marL="457200" indent="-457200">
              <a:buAutoNum type="arabicPeriod"/>
            </a:pPr>
            <a:r>
              <a:rPr lang="en-US" dirty="0"/>
              <a:t>To impose appropriate sanctions, with emphasis on rehabilitating youths, reintegrating them into society, and protecting society</a:t>
            </a:r>
          </a:p>
          <a:p>
            <a:pPr marL="0" indent="0">
              <a:buNone/>
            </a:pPr>
            <a:r>
              <a:rPr lang="en-US" i="1" dirty="0">
                <a:solidFill>
                  <a:schemeClr val="bg1"/>
                </a:solidFill>
              </a:rPr>
              <a:t>Which do you think for young people is most important?</a:t>
            </a:r>
          </a:p>
        </p:txBody>
      </p:sp>
    </p:spTree>
    <p:extLst>
      <p:ext uri="{BB962C8B-B14F-4D97-AF65-F5344CB8AC3E}">
        <p14:creationId xmlns:p14="http://schemas.microsoft.com/office/powerpoint/2010/main" val="2812722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88A39-B39F-7B4E-BACC-5C9404AA1E74}"/>
              </a:ext>
            </a:extLst>
          </p:cNvPr>
          <p:cNvSpPr>
            <a:spLocks noGrp="1"/>
          </p:cNvSpPr>
          <p:nvPr>
            <p:ph type="title"/>
          </p:nvPr>
        </p:nvSpPr>
        <p:spPr>
          <a:xfrm>
            <a:off x="1141412" y="250022"/>
            <a:ext cx="9905998" cy="1478570"/>
          </a:xfrm>
        </p:spPr>
        <p:txBody>
          <a:bodyPr/>
          <a:lstStyle/>
          <a:p>
            <a:r>
              <a:rPr lang="en-US" dirty="0">
                <a:solidFill>
                  <a:schemeClr val="bg1"/>
                </a:solidFill>
              </a:rPr>
              <a:t>Sentencing Options</a:t>
            </a:r>
          </a:p>
        </p:txBody>
      </p:sp>
      <p:sp>
        <p:nvSpPr>
          <p:cNvPr id="3" name="Content Placeholder 2">
            <a:extLst>
              <a:ext uri="{FF2B5EF4-FFF2-40B4-BE49-F238E27FC236}">
                <a16:creationId xmlns:a16="http://schemas.microsoft.com/office/drawing/2014/main" id="{5EB7FE46-B84F-8142-953F-BBA0CF0BA279}"/>
              </a:ext>
            </a:extLst>
          </p:cNvPr>
          <p:cNvSpPr>
            <a:spLocks noGrp="1"/>
          </p:cNvSpPr>
          <p:nvPr>
            <p:ph idx="1"/>
          </p:nvPr>
        </p:nvSpPr>
        <p:spPr>
          <a:xfrm>
            <a:off x="1141412" y="1728592"/>
            <a:ext cx="9905999" cy="4062609"/>
          </a:xfrm>
        </p:spPr>
        <p:txBody>
          <a:bodyPr>
            <a:normAutofit lnSpcReduction="10000"/>
          </a:bodyPr>
          <a:lstStyle/>
          <a:p>
            <a:pPr marL="0" indent="0">
              <a:buNone/>
            </a:pPr>
            <a:r>
              <a:rPr lang="en-US" dirty="0"/>
              <a:t>Choose 1 of the following sentencing options, search it on the internet (Canadian only) and be prepared to explain it to the class.</a:t>
            </a:r>
          </a:p>
          <a:p>
            <a:pPr>
              <a:buFontTx/>
              <a:buChar char="-"/>
            </a:pPr>
            <a:r>
              <a:rPr lang="en-US" dirty="0"/>
              <a:t>Absolute Discharge</a:t>
            </a:r>
          </a:p>
          <a:p>
            <a:pPr>
              <a:buFontTx/>
              <a:buChar char="-"/>
            </a:pPr>
            <a:r>
              <a:rPr lang="en-US" dirty="0"/>
              <a:t>Fine</a:t>
            </a:r>
          </a:p>
          <a:p>
            <a:pPr>
              <a:buFontTx/>
              <a:buChar char="-"/>
            </a:pPr>
            <a:r>
              <a:rPr lang="en-US" dirty="0"/>
              <a:t>Compensation</a:t>
            </a:r>
          </a:p>
          <a:p>
            <a:pPr>
              <a:buFontTx/>
              <a:buChar char="-"/>
            </a:pPr>
            <a:r>
              <a:rPr lang="en-US" dirty="0"/>
              <a:t>Personal and Community Service</a:t>
            </a:r>
          </a:p>
          <a:p>
            <a:pPr>
              <a:buFontTx/>
              <a:buChar char="-"/>
            </a:pPr>
            <a:r>
              <a:rPr lang="en-US" dirty="0"/>
              <a:t>Probation</a:t>
            </a:r>
          </a:p>
          <a:p>
            <a:pPr>
              <a:buFontTx/>
              <a:buChar char="-"/>
            </a:pPr>
            <a:r>
              <a:rPr lang="en-US" dirty="0"/>
              <a:t>Custody</a:t>
            </a:r>
          </a:p>
        </p:txBody>
      </p:sp>
    </p:spTree>
    <p:extLst>
      <p:ext uri="{BB962C8B-B14F-4D97-AF65-F5344CB8AC3E}">
        <p14:creationId xmlns:p14="http://schemas.microsoft.com/office/powerpoint/2010/main" val="4241687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910A-6AF1-7B4E-BD98-91FAFD2EBB5A}"/>
              </a:ext>
            </a:extLst>
          </p:cNvPr>
          <p:cNvSpPr>
            <a:spLocks noGrp="1"/>
          </p:cNvSpPr>
          <p:nvPr>
            <p:ph type="title"/>
          </p:nvPr>
        </p:nvSpPr>
        <p:spPr>
          <a:xfrm>
            <a:off x="209413" y="3710660"/>
            <a:ext cx="3729521" cy="1508209"/>
          </a:xfrm>
        </p:spPr>
        <p:txBody>
          <a:bodyPr vert="horz" lIns="91440" tIns="45720" rIns="91440" bIns="45720" rtlCol="0" anchor="b">
            <a:normAutofit/>
          </a:bodyPr>
          <a:lstStyle/>
          <a:p>
            <a:pPr algn="ctr"/>
            <a:r>
              <a:rPr lang="en-US" sz="4800"/>
              <a:t>Youth Crime Statistics</a:t>
            </a:r>
            <a:endParaRPr lang="en-US" sz="4800" dirty="0"/>
          </a:p>
        </p:txBody>
      </p:sp>
      <p:pic>
        <p:nvPicPr>
          <p:cNvPr id="7" name="Content Placeholder 6" descr="Chart, line chart&#10;&#10;Description automatically generated">
            <a:extLst>
              <a:ext uri="{FF2B5EF4-FFF2-40B4-BE49-F238E27FC236}">
                <a16:creationId xmlns:a16="http://schemas.microsoft.com/office/drawing/2014/main" id="{C92780F8-C1CD-0C4A-A822-A64A5DF2F1EA}"/>
              </a:ext>
            </a:extLst>
          </p:cNvPr>
          <p:cNvPicPr>
            <a:picLocks noGrp="1" noChangeAspect="1"/>
          </p:cNvPicPr>
          <p:nvPr>
            <p:ph idx="1"/>
          </p:nvPr>
        </p:nvPicPr>
        <p:blipFill>
          <a:blip r:embed="rId2"/>
          <a:stretch>
            <a:fillRect/>
          </a:stretch>
        </p:blipFill>
        <p:spPr>
          <a:xfrm>
            <a:off x="4249444" y="3144840"/>
            <a:ext cx="7493585" cy="3541712"/>
          </a:xfrm>
          <a:prstGeom prst="rect">
            <a:avLst/>
          </a:prstGeom>
        </p:spPr>
      </p:pic>
      <p:pic>
        <p:nvPicPr>
          <p:cNvPr id="13" name="Picture 12" descr="Chart, line chart&#10;&#10;Description automatically generated">
            <a:extLst>
              <a:ext uri="{FF2B5EF4-FFF2-40B4-BE49-F238E27FC236}">
                <a16:creationId xmlns:a16="http://schemas.microsoft.com/office/drawing/2014/main" id="{08DE29AB-1324-034B-B191-923BF129DACB}"/>
              </a:ext>
            </a:extLst>
          </p:cNvPr>
          <p:cNvPicPr>
            <a:picLocks noChangeAspect="1"/>
          </p:cNvPicPr>
          <p:nvPr/>
        </p:nvPicPr>
        <p:blipFill>
          <a:blip r:embed="rId3"/>
          <a:stretch>
            <a:fillRect/>
          </a:stretch>
        </p:blipFill>
        <p:spPr>
          <a:xfrm>
            <a:off x="6902947" y="171448"/>
            <a:ext cx="5195231" cy="2785431"/>
          </a:xfrm>
          <a:prstGeom prst="rect">
            <a:avLst/>
          </a:prstGeom>
        </p:spPr>
      </p:pic>
      <p:pic>
        <p:nvPicPr>
          <p:cNvPr id="10" name="Picture 9" descr="Chart, line chart&#10;&#10;Description automatically generated">
            <a:extLst>
              <a:ext uri="{FF2B5EF4-FFF2-40B4-BE49-F238E27FC236}">
                <a16:creationId xmlns:a16="http://schemas.microsoft.com/office/drawing/2014/main" id="{73BCF93F-AFBC-9C49-968A-218BD1302DE9}"/>
              </a:ext>
            </a:extLst>
          </p:cNvPr>
          <p:cNvPicPr>
            <a:picLocks noChangeAspect="1"/>
          </p:cNvPicPr>
          <p:nvPr/>
        </p:nvPicPr>
        <p:blipFill>
          <a:blip r:embed="rId4"/>
          <a:stretch>
            <a:fillRect/>
          </a:stretch>
        </p:blipFill>
        <p:spPr>
          <a:xfrm>
            <a:off x="65245" y="80737"/>
            <a:ext cx="6699061" cy="2947583"/>
          </a:xfrm>
          <a:prstGeom prst="rect">
            <a:avLst/>
          </a:prstGeom>
        </p:spPr>
      </p:pic>
    </p:spTree>
    <p:extLst>
      <p:ext uri="{BB962C8B-B14F-4D97-AF65-F5344CB8AC3E}">
        <p14:creationId xmlns:p14="http://schemas.microsoft.com/office/powerpoint/2010/main" val="140232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7CADB-B697-8449-A4B7-4A7FEB795B83}"/>
              </a:ext>
            </a:extLst>
          </p:cNvPr>
          <p:cNvSpPr>
            <a:spLocks noGrp="1"/>
          </p:cNvSpPr>
          <p:nvPr>
            <p:ph type="title"/>
          </p:nvPr>
        </p:nvSpPr>
        <p:spPr>
          <a:xfrm>
            <a:off x="1141413" y="618518"/>
            <a:ext cx="9905998" cy="1478570"/>
          </a:xfrm>
        </p:spPr>
        <p:txBody>
          <a:bodyPr>
            <a:normAutofit/>
          </a:bodyPr>
          <a:lstStyle/>
          <a:p>
            <a:r>
              <a:rPr lang="en-US" dirty="0"/>
              <a:t>What is a Young Offender?</a:t>
            </a:r>
          </a:p>
        </p:txBody>
      </p:sp>
      <p:graphicFrame>
        <p:nvGraphicFramePr>
          <p:cNvPr id="14" name="Content Placeholder 2">
            <a:extLst>
              <a:ext uri="{FF2B5EF4-FFF2-40B4-BE49-F238E27FC236}">
                <a16:creationId xmlns:a16="http://schemas.microsoft.com/office/drawing/2014/main" id="{20CF4AB2-144C-8BA1-A645-C9340F7CED9B}"/>
              </a:ext>
            </a:extLst>
          </p:cNvPr>
          <p:cNvGraphicFramePr>
            <a:graphicFrameLocks noGrp="1"/>
          </p:cNvGraphicFramePr>
          <p:nvPr>
            <p:ph idx="1"/>
            <p:extLst>
              <p:ext uri="{D42A27DB-BD31-4B8C-83A1-F6EECF244321}">
                <p14:modId xmlns:p14="http://schemas.microsoft.com/office/powerpoint/2010/main" val="1653415009"/>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154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C892AB0-7D6D-4FC9-9105-0CB427161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07353E4-FA19-40CB-8AF8-3A8E6704B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11" name="Freeform 35">
              <a:extLst>
                <a:ext uri="{FF2B5EF4-FFF2-40B4-BE49-F238E27FC236}">
                  <a16:creationId xmlns:a16="http://schemas.microsoft.com/office/drawing/2014/main" id="{697D009D-8E70-460A-BE57-321BB0764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12" name="Freeform 36">
              <a:extLst>
                <a:ext uri="{FF2B5EF4-FFF2-40B4-BE49-F238E27FC236}">
                  <a16:creationId xmlns:a16="http://schemas.microsoft.com/office/drawing/2014/main" id="{D0001F35-F282-403E-8D08-0D204D851F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13" name="Freeform 38">
              <a:extLst>
                <a:ext uri="{FF2B5EF4-FFF2-40B4-BE49-F238E27FC236}">
                  <a16:creationId xmlns:a16="http://schemas.microsoft.com/office/drawing/2014/main" id="{3F8A69A2-2D15-40CD-8C14-A18643ABA5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4" name="Freeform 39">
              <a:extLst>
                <a:ext uri="{FF2B5EF4-FFF2-40B4-BE49-F238E27FC236}">
                  <a16:creationId xmlns:a16="http://schemas.microsoft.com/office/drawing/2014/main" id="{B665CA2A-9D55-4786-9343-EB4667262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15" name="Freeform 40">
              <a:extLst>
                <a:ext uri="{FF2B5EF4-FFF2-40B4-BE49-F238E27FC236}">
                  <a16:creationId xmlns:a16="http://schemas.microsoft.com/office/drawing/2014/main" id="{CEE9BD85-96DF-4CDF-BC0F-C4E46062B3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6" name="Rectangle 41">
              <a:extLst>
                <a:ext uri="{FF2B5EF4-FFF2-40B4-BE49-F238E27FC236}">
                  <a16:creationId xmlns:a16="http://schemas.microsoft.com/office/drawing/2014/main" id="{6BB6F5E5-6CA3-4B20-86A7-1174D6E71F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sp>
      </p:grpSp>
      <p:grpSp>
        <p:nvGrpSpPr>
          <p:cNvPr id="18" name="Group 17">
            <a:extLst>
              <a:ext uri="{FF2B5EF4-FFF2-40B4-BE49-F238E27FC236}">
                <a16:creationId xmlns:a16="http://schemas.microsoft.com/office/drawing/2014/main" id="{0328E69E-CE3D-4110-8BF7-AD3C0C10CB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19" name="Freeform 32">
              <a:extLst>
                <a:ext uri="{FF2B5EF4-FFF2-40B4-BE49-F238E27FC236}">
                  <a16:creationId xmlns:a16="http://schemas.microsoft.com/office/drawing/2014/main" id="{30F84C80-9E12-4460-B88F-D03839F0C8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20" name="Freeform 33">
              <a:extLst>
                <a:ext uri="{FF2B5EF4-FFF2-40B4-BE49-F238E27FC236}">
                  <a16:creationId xmlns:a16="http://schemas.microsoft.com/office/drawing/2014/main" id="{2F84C18C-5783-48FF-9DE0-FDA327CFC4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21" name="Freeform 34">
              <a:extLst>
                <a:ext uri="{FF2B5EF4-FFF2-40B4-BE49-F238E27FC236}">
                  <a16:creationId xmlns:a16="http://schemas.microsoft.com/office/drawing/2014/main" id="{08C6A855-346C-4589-9AD4-5E15BCBC7A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2" name="Freeform 37">
              <a:extLst>
                <a:ext uri="{FF2B5EF4-FFF2-40B4-BE49-F238E27FC236}">
                  <a16:creationId xmlns:a16="http://schemas.microsoft.com/office/drawing/2014/main" id="{7E64BEE6-1157-421C-A02A-47639E4D9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24" name="Group 23">
            <a:extLst>
              <a:ext uri="{FF2B5EF4-FFF2-40B4-BE49-F238E27FC236}">
                <a16:creationId xmlns:a16="http://schemas.microsoft.com/office/drawing/2014/main" id="{F64806C9-3599-45A7-BCFF-F762C54276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25" name="Freeform 32">
              <a:extLst>
                <a:ext uri="{FF2B5EF4-FFF2-40B4-BE49-F238E27FC236}">
                  <a16:creationId xmlns:a16="http://schemas.microsoft.com/office/drawing/2014/main" id="{41D6E755-9558-4CAA-8F56-469D231C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26" name="Freeform 33">
              <a:extLst>
                <a:ext uri="{FF2B5EF4-FFF2-40B4-BE49-F238E27FC236}">
                  <a16:creationId xmlns:a16="http://schemas.microsoft.com/office/drawing/2014/main" id="{8FCD41C4-606C-446C-8C81-6353C6442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27" name="Freeform 34">
              <a:extLst>
                <a:ext uri="{FF2B5EF4-FFF2-40B4-BE49-F238E27FC236}">
                  <a16:creationId xmlns:a16="http://schemas.microsoft.com/office/drawing/2014/main" id="{274CFBE4-CEA6-4C81-BB1E-83E1896771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8" name="Freeform 37">
              <a:extLst>
                <a:ext uri="{FF2B5EF4-FFF2-40B4-BE49-F238E27FC236}">
                  <a16:creationId xmlns:a16="http://schemas.microsoft.com/office/drawing/2014/main" id="{24813D3D-7B30-42F2-9065-1B40F140C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30" name="Group 29">
            <a:extLst>
              <a:ext uri="{FF2B5EF4-FFF2-40B4-BE49-F238E27FC236}">
                <a16:creationId xmlns:a16="http://schemas.microsoft.com/office/drawing/2014/main" id="{1287AC97-A8E8-4B45-A50A-3057A88B40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31" name="Freeform 35">
              <a:extLst>
                <a:ext uri="{FF2B5EF4-FFF2-40B4-BE49-F238E27FC236}">
                  <a16:creationId xmlns:a16="http://schemas.microsoft.com/office/drawing/2014/main" id="{57D70AA8-D36C-4DF9-B7D7-4E2C9BEFD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32" name="Freeform 36">
              <a:extLst>
                <a:ext uri="{FF2B5EF4-FFF2-40B4-BE49-F238E27FC236}">
                  <a16:creationId xmlns:a16="http://schemas.microsoft.com/office/drawing/2014/main" id="{74D88556-8C5B-41AF-9FA0-92D273470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33" name="Freeform 38">
              <a:extLst>
                <a:ext uri="{FF2B5EF4-FFF2-40B4-BE49-F238E27FC236}">
                  <a16:creationId xmlns:a16="http://schemas.microsoft.com/office/drawing/2014/main" id="{17E00558-8912-48C6-8202-D8A2D854B7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4" name="Freeform 39">
              <a:extLst>
                <a:ext uri="{FF2B5EF4-FFF2-40B4-BE49-F238E27FC236}">
                  <a16:creationId xmlns:a16="http://schemas.microsoft.com/office/drawing/2014/main" id="{7E4C092A-90EF-4870-97FC-C2D97FD2C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35" name="Freeform 40">
              <a:extLst>
                <a:ext uri="{FF2B5EF4-FFF2-40B4-BE49-F238E27FC236}">
                  <a16:creationId xmlns:a16="http://schemas.microsoft.com/office/drawing/2014/main" id="{0C8C091A-4902-4B98-BB6B-AF6FA1174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6" name="Rectangle 41">
              <a:extLst>
                <a:ext uri="{FF2B5EF4-FFF2-40B4-BE49-F238E27FC236}">
                  <a16:creationId xmlns:a16="http://schemas.microsoft.com/office/drawing/2014/main" id="{50C57AA3-5B6E-4C49-9AE3-D130A25404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sp>
      </p:grpSp>
      <p:sp>
        <p:nvSpPr>
          <p:cNvPr id="38" name="Rectangle 37">
            <a:extLst>
              <a:ext uri="{FF2B5EF4-FFF2-40B4-BE49-F238E27FC236}">
                <a16:creationId xmlns:a16="http://schemas.microsoft.com/office/drawing/2014/main" id="{6D29BE04-4454-4832-B83F-10D001BFF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 Diagonal Corner Rectangle 7">
            <a:extLst>
              <a:ext uri="{FF2B5EF4-FFF2-40B4-BE49-F238E27FC236}">
                <a16:creationId xmlns:a16="http://schemas.microsoft.com/office/drawing/2014/main" id="{98714CE9-3C2C-48E1-8B8F-CFB7735C4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2">
              <a:lumMod val="50000"/>
              <a:alpha val="80000"/>
            </a:schemeClr>
          </a:solidFill>
          <a:ln w="19050" cap="sq">
            <a:solidFill>
              <a:srgbClr val="FFFFFF">
                <a:alpha val="60000"/>
              </a:srgb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29092E-64F6-534C-850C-8478835F27E7}"/>
              </a:ext>
            </a:extLst>
          </p:cNvPr>
          <p:cNvSpPr>
            <a:spLocks noGrp="1"/>
          </p:cNvSpPr>
          <p:nvPr>
            <p:ph type="title"/>
          </p:nvPr>
        </p:nvSpPr>
        <p:spPr>
          <a:xfrm>
            <a:off x="1577445" y="1168078"/>
            <a:ext cx="9048219" cy="1092200"/>
          </a:xfrm>
        </p:spPr>
        <p:txBody>
          <a:bodyPr anchor="ctr">
            <a:normAutofit/>
          </a:bodyPr>
          <a:lstStyle/>
          <a:p>
            <a:pPr algn="ctr"/>
            <a:r>
              <a:rPr lang="en-US" b="1">
                <a:solidFill>
                  <a:srgbClr val="FFFFFF"/>
                </a:solidFill>
              </a:rPr>
              <a:t>Winnipeg</a:t>
            </a:r>
          </a:p>
        </p:txBody>
      </p:sp>
      <p:sp>
        <p:nvSpPr>
          <p:cNvPr id="3" name="Content Placeholder 2">
            <a:extLst>
              <a:ext uri="{FF2B5EF4-FFF2-40B4-BE49-F238E27FC236}">
                <a16:creationId xmlns:a16="http://schemas.microsoft.com/office/drawing/2014/main" id="{F9659BC7-5303-484E-B784-C962A397DF7E}"/>
              </a:ext>
            </a:extLst>
          </p:cNvPr>
          <p:cNvSpPr>
            <a:spLocks noGrp="1"/>
          </p:cNvSpPr>
          <p:nvPr>
            <p:ph idx="1"/>
          </p:nvPr>
        </p:nvSpPr>
        <p:spPr>
          <a:xfrm>
            <a:off x="1577446" y="1981201"/>
            <a:ext cx="9048218" cy="3948112"/>
          </a:xfrm>
        </p:spPr>
        <p:txBody>
          <a:bodyPr anchor="ctr">
            <a:normAutofit lnSpcReduction="10000"/>
          </a:bodyPr>
          <a:lstStyle/>
          <a:p>
            <a:r>
              <a:rPr lang="en-US" dirty="0">
                <a:solidFill>
                  <a:srgbClr val="FFFFFF"/>
                </a:solidFill>
              </a:rPr>
              <a:t>In 2008 Winnipeg police seized a 10 year old boy who was thought to have set nearly 36 fires. Police said the latest string of arsons began March 27 when a Molotov cocktail was thrown at a house. The boy could not be charged under the Youth Criminal Justice Act because of his age. He was turned over to a guardian and referred to a provincial education program designed for young children who run up against the law. </a:t>
            </a:r>
          </a:p>
          <a:p>
            <a:pPr marL="0" indent="0">
              <a:buNone/>
            </a:pPr>
            <a:r>
              <a:rPr lang="en-US" b="1" i="1" dirty="0">
                <a:solidFill>
                  <a:srgbClr val="FFFFFF"/>
                </a:solidFill>
              </a:rPr>
              <a:t>Do you think that child offenders should be dealt with more seriously? Why or why not?</a:t>
            </a:r>
          </a:p>
        </p:txBody>
      </p:sp>
    </p:spTree>
    <p:extLst>
      <p:ext uri="{BB962C8B-B14F-4D97-AF65-F5344CB8AC3E}">
        <p14:creationId xmlns:p14="http://schemas.microsoft.com/office/powerpoint/2010/main" val="120417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C892AB0-7D6D-4FC9-9105-0CB427161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07353E4-FA19-40CB-8AF8-3A8E6704B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11" name="Freeform 35">
              <a:extLst>
                <a:ext uri="{FF2B5EF4-FFF2-40B4-BE49-F238E27FC236}">
                  <a16:creationId xmlns:a16="http://schemas.microsoft.com/office/drawing/2014/main" id="{697D009D-8E70-460A-BE57-321BB0764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12" name="Freeform 36">
              <a:extLst>
                <a:ext uri="{FF2B5EF4-FFF2-40B4-BE49-F238E27FC236}">
                  <a16:creationId xmlns:a16="http://schemas.microsoft.com/office/drawing/2014/main" id="{D0001F35-F282-403E-8D08-0D204D851F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13" name="Freeform 38">
              <a:extLst>
                <a:ext uri="{FF2B5EF4-FFF2-40B4-BE49-F238E27FC236}">
                  <a16:creationId xmlns:a16="http://schemas.microsoft.com/office/drawing/2014/main" id="{3F8A69A2-2D15-40CD-8C14-A18643ABA5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4" name="Freeform 39">
              <a:extLst>
                <a:ext uri="{FF2B5EF4-FFF2-40B4-BE49-F238E27FC236}">
                  <a16:creationId xmlns:a16="http://schemas.microsoft.com/office/drawing/2014/main" id="{B665CA2A-9D55-4786-9343-EB4667262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15" name="Freeform 40">
              <a:extLst>
                <a:ext uri="{FF2B5EF4-FFF2-40B4-BE49-F238E27FC236}">
                  <a16:creationId xmlns:a16="http://schemas.microsoft.com/office/drawing/2014/main" id="{CEE9BD85-96DF-4CDF-BC0F-C4E46062B3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6" name="Rectangle 41">
              <a:extLst>
                <a:ext uri="{FF2B5EF4-FFF2-40B4-BE49-F238E27FC236}">
                  <a16:creationId xmlns:a16="http://schemas.microsoft.com/office/drawing/2014/main" id="{6BB6F5E5-6CA3-4B20-86A7-1174D6E71F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sp>
      </p:grpSp>
      <p:grpSp>
        <p:nvGrpSpPr>
          <p:cNvPr id="18" name="Group 17">
            <a:extLst>
              <a:ext uri="{FF2B5EF4-FFF2-40B4-BE49-F238E27FC236}">
                <a16:creationId xmlns:a16="http://schemas.microsoft.com/office/drawing/2014/main" id="{0328E69E-CE3D-4110-8BF7-AD3C0C10CB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19" name="Freeform 32">
              <a:extLst>
                <a:ext uri="{FF2B5EF4-FFF2-40B4-BE49-F238E27FC236}">
                  <a16:creationId xmlns:a16="http://schemas.microsoft.com/office/drawing/2014/main" id="{30F84C80-9E12-4460-B88F-D03839F0C8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20" name="Freeform 33">
              <a:extLst>
                <a:ext uri="{FF2B5EF4-FFF2-40B4-BE49-F238E27FC236}">
                  <a16:creationId xmlns:a16="http://schemas.microsoft.com/office/drawing/2014/main" id="{2F84C18C-5783-48FF-9DE0-FDA327CFC4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21" name="Freeform 34">
              <a:extLst>
                <a:ext uri="{FF2B5EF4-FFF2-40B4-BE49-F238E27FC236}">
                  <a16:creationId xmlns:a16="http://schemas.microsoft.com/office/drawing/2014/main" id="{08C6A855-346C-4589-9AD4-5E15BCBC7A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2" name="Freeform 37">
              <a:extLst>
                <a:ext uri="{FF2B5EF4-FFF2-40B4-BE49-F238E27FC236}">
                  <a16:creationId xmlns:a16="http://schemas.microsoft.com/office/drawing/2014/main" id="{7E64BEE6-1157-421C-A02A-47639E4D9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24" name="Group 23">
            <a:extLst>
              <a:ext uri="{FF2B5EF4-FFF2-40B4-BE49-F238E27FC236}">
                <a16:creationId xmlns:a16="http://schemas.microsoft.com/office/drawing/2014/main" id="{F64806C9-3599-45A7-BCFF-F762C54276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25" name="Freeform 32">
              <a:extLst>
                <a:ext uri="{FF2B5EF4-FFF2-40B4-BE49-F238E27FC236}">
                  <a16:creationId xmlns:a16="http://schemas.microsoft.com/office/drawing/2014/main" id="{41D6E755-9558-4CAA-8F56-469D231C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26" name="Freeform 33">
              <a:extLst>
                <a:ext uri="{FF2B5EF4-FFF2-40B4-BE49-F238E27FC236}">
                  <a16:creationId xmlns:a16="http://schemas.microsoft.com/office/drawing/2014/main" id="{8FCD41C4-606C-446C-8C81-6353C6442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27" name="Freeform 34">
              <a:extLst>
                <a:ext uri="{FF2B5EF4-FFF2-40B4-BE49-F238E27FC236}">
                  <a16:creationId xmlns:a16="http://schemas.microsoft.com/office/drawing/2014/main" id="{274CFBE4-CEA6-4C81-BB1E-83E1896771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8" name="Freeform 37">
              <a:extLst>
                <a:ext uri="{FF2B5EF4-FFF2-40B4-BE49-F238E27FC236}">
                  <a16:creationId xmlns:a16="http://schemas.microsoft.com/office/drawing/2014/main" id="{24813D3D-7B30-42F2-9065-1B40F140C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30" name="Group 29">
            <a:extLst>
              <a:ext uri="{FF2B5EF4-FFF2-40B4-BE49-F238E27FC236}">
                <a16:creationId xmlns:a16="http://schemas.microsoft.com/office/drawing/2014/main" id="{1287AC97-A8E8-4B45-A50A-3057A88B40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31" name="Freeform 35">
              <a:extLst>
                <a:ext uri="{FF2B5EF4-FFF2-40B4-BE49-F238E27FC236}">
                  <a16:creationId xmlns:a16="http://schemas.microsoft.com/office/drawing/2014/main" id="{57D70AA8-D36C-4DF9-B7D7-4E2C9BEFD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32" name="Freeform 36">
              <a:extLst>
                <a:ext uri="{FF2B5EF4-FFF2-40B4-BE49-F238E27FC236}">
                  <a16:creationId xmlns:a16="http://schemas.microsoft.com/office/drawing/2014/main" id="{74D88556-8C5B-41AF-9FA0-92D273470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33" name="Freeform 38">
              <a:extLst>
                <a:ext uri="{FF2B5EF4-FFF2-40B4-BE49-F238E27FC236}">
                  <a16:creationId xmlns:a16="http://schemas.microsoft.com/office/drawing/2014/main" id="{17E00558-8912-48C6-8202-D8A2D854B7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4" name="Freeform 39">
              <a:extLst>
                <a:ext uri="{FF2B5EF4-FFF2-40B4-BE49-F238E27FC236}">
                  <a16:creationId xmlns:a16="http://schemas.microsoft.com/office/drawing/2014/main" id="{7E4C092A-90EF-4870-97FC-C2D97FD2C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35" name="Freeform 40">
              <a:extLst>
                <a:ext uri="{FF2B5EF4-FFF2-40B4-BE49-F238E27FC236}">
                  <a16:creationId xmlns:a16="http://schemas.microsoft.com/office/drawing/2014/main" id="{0C8C091A-4902-4B98-BB6B-AF6FA1174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6" name="Rectangle 41">
              <a:extLst>
                <a:ext uri="{FF2B5EF4-FFF2-40B4-BE49-F238E27FC236}">
                  <a16:creationId xmlns:a16="http://schemas.microsoft.com/office/drawing/2014/main" id="{50C57AA3-5B6E-4C49-9AE3-D130A25404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sp>
      </p:grpSp>
      <p:sp>
        <p:nvSpPr>
          <p:cNvPr id="38" name="Rectangle 37">
            <a:extLst>
              <a:ext uri="{FF2B5EF4-FFF2-40B4-BE49-F238E27FC236}">
                <a16:creationId xmlns:a16="http://schemas.microsoft.com/office/drawing/2014/main" id="{6D29BE04-4454-4832-B83F-10D001BFF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 Diagonal Corner Rectangle 7">
            <a:extLst>
              <a:ext uri="{FF2B5EF4-FFF2-40B4-BE49-F238E27FC236}">
                <a16:creationId xmlns:a16="http://schemas.microsoft.com/office/drawing/2014/main" id="{98714CE9-3C2C-48E1-8B8F-CFB7735C4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2">
              <a:lumMod val="50000"/>
              <a:alpha val="80000"/>
            </a:schemeClr>
          </a:solidFill>
          <a:ln w="19050" cap="sq">
            <a:solidFill>
              <a:srgbClr val="FFFFFF">
                <a:alpha val="60000"/>
              </a:srgb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BFB5AE-9289-A642-B8D2-6E69DB691DE1}"/>
              </a:ext>
            </a:extLst>
          </p:cNvPr>
          <p:cNvSpPr>
            <a:spLocks noGrp="1"/>
          </p:cNvSpPr>
          <p:nvPr>
            <p:ph type="title"/>
          </p:nvPr>
        </p:nvSpPr>
        <p:spPr>
          <a:xfrm>
            <a:off x="1577445" y="1168078"/>
            <a:ext cx="9048219" cy="1092200"/>
          </a:xfrm>
        </p:spPr>
        <p:txBody>
          <a:bodyPr anchor="ctr">
            <a:normAutofit/>
          </a:bodyPr>
          <a:lstStyle/>
          <a:p>
            <a:pPr algn="ctr"/>
            <a:r>
              <a:rPr lang="en-US">
                <a:solidFill>
                  <a:srgbClr val="FFFFFF"/>
                </a:solidFill>
              </a:rPr>
              <a:t>YOA’s Purpose</a:t>
            </a:r>
          </a:p>
        </p:txBody>
      </p:sp>
      <p:sp>
        <p:nvSpPr>
          <p:cNvPr id="3" name="Content Placeholder 2">
            <a:extLst>
              <a:ext uri="{FF2B5EF4-FFF2-40B4-BE49-F238E27FC236}">
                <a16:creationId xmlns:a16="http://schemas.microsoft.com/office/drawing/2014/main" id="{A7B4D7E8-0F88-DF4D-9E49-98966927B17E}"/>
              </a:ext>
            </a:extLst>
          </p:cNvPr>
          <p:cNvSpPr>
            <a:spLocks noGrp="1"/>
          </p:cNvSpPr>
          <p:nvPr>
            <p:ph idx="1"/>
          </p:nvPr>
        </p:nvSpPr>
        <p:spPr>
          <a:xfrm>
            <a:off x="1577446" y="2413001"/>
            <a:ext cx="9048218" cy="3033180"/>
          </a:xfrm>
        </p:spPr>
        <p:txBody>
          <a:bodyPr anchor="ctr">
            <a:normAutofit/>
          </a:bodyPr>
          <a:lstStyle/>
          <a:p>
            <a:r>
              <a:rPr lang="en-US" sz="2800" dirty="0">
                <a:solidFill>
                  <a:srgbClr val="FFFFFF"/>
                </a:solidFill>
              </a:rPr>
              <a:t>To prevent crime by finding out what causes offending behavior, rehabilitate youths who commit offences, reintegrate them into society, ensure that they are subject to meaningful consequences and promote the long-term protection of the public.</a:t>
            </a:r>
          </a:p>
          <a:p>
            <a:endParaRPr lang="en-US" sz="2000" dirty="0">
              <a:solidFill>
                <a:srgbClr val="FFFFFF"/>
              </a:solidFill>
            </a:endParaRPr>
          </a:p>
        </p:txBody>
      </p:sp>
    </p:spTree>
    <p:extLst>
      <p:ext uri="{BB962C8B-B14F-4D97-AF65-F5344CB8AC3E}">
        <p14:creationId xmlns:p14="http://schemas.microsoft.com/office/powerpoint/2010/main" val="233622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B018E-8A0B-434C-AA55-A7C2C592B44F}"/>
              </a:ext>
            </a:extLst>
          </p:cNvPr>
          <p:cNvSpPr>
            <a:spLocks noGrp="1"/>
          </p:cNvSpPr>
          <p:nvPr>
            <p:ph type="title"/>
          </p:nvPr>
        </p:nvSpPr>
        <p:spPr>
          <a:xfrm>
            <a:off x="849758" y="0"/>
            <a:ext cx="10427840" cy="1086056"/>
          </a:xfrm>
        </p:spPr>
        <p:txBody>
          <a:bodyPr/>
          <a:lstStyle/>
          <a:p>
            <a:r>
              <a:rPr lang="en-US" dirty="0"/>
              <a:t>Legal Rights</a:t>
            </a:r>
          </a:p>
        </p:txBody>
      </p:sp>
      <p:sp>
        <p:nvSpPr>
          <p:cNvPr id="3" name="Content Placeholder 2">
            <a:extLst>
              <a:ext uri="{FF2B5EF4-FFF2-40B4-BE49-F238E27FC236}">
                <a16:creationId xmlns:a16="http://schemas.microsoft.com/office/drawing/2014/main" id="{D9E28706-990D-2D4C-9BA2-990B7AEEFABC}"/>
              </a:ext>
            </a:extLst>
          </p:cNvPr>
          <p:cNvSpPr>
            <a:spLocks noGrp="1"/>
          </p:cNvSpPr>
          <p:nvPr>
            <p:ph idx="1"/>
          </p:nvPr>
        </p:nvSpPr>
        <p:spPr>
          <a:xfrm>
            <a:off x="245075" y="1192952"/>
            <a:ext cx="11701849" cy="990178"/>
          </a:xfrm>
        </p:spPr>
        <p:txBody>
          <a:bodyPr/>
          <a:lstStyle/>
          <a:p>
            <a:pPr marL="0" indent="0" algn="ctr">
              <a:buNone/>
            </a:pPr>
            <a:r>
              <a:rPr lang="en-US" b="1" u="sng" dirty="0">
                <a:solidFill>
                  <a:schemeClr val="bg1"/>
                </a:solidFill>
              </a:rPr>
              <a:t>Extrajudicial Measures </a:t>
            </a:r>
            <a:r>
              <a:rPr lang="en-US" dirty="0"/>
              <a:t>– Measures other than court proceedings for non-violent, first-time youth criminals.</a:t>
            </a:r>
          </a:p>
          <a:p>
            <a:pPr marL="0" indent="0">
              <a:buNone/>
            </a:pPr>
            <a:endParaRPr lang="en-US" sz="2400" dirty="0"/>
          </a:p>
          <a:p>
            <a:pPr>
              <a:buFontTx/>
              <a:buChar char="-"/>
            </a:pPr>
            <a:endParaRPr lang="en-US" dirty="0"/>
          </a:p>
        </p:txBody>
      </p:sp>
      <p:graphicFrame>
        <p:nvGraphicFramePr>
          <p:cNvPr id="4" name="Table 4">
            <a:extLst>
              <a:ext uri="{FF2B5EF4-FFF2-40B4-BE49-F238E27FC236}">
                <a16:creationId xmlns:a16="http://schemas.microsoft.com/office/drawing/2014/main" id="{3AFC612A-15BC-EF4B-BEFB-F02D41B2E11B}"/>
              </a:ext>
            </a:extLst>
          </p:cNvPr>
          <p:cNvGraphicFramePr>
            <a:graphicFrameLocks noGrp="1"/>
          </p:cNvGraphicFramePr>
          <p:nvPr>
            <p:extLst>
              <p:ext uri="{D42A27DB-BD31-4B8C-83A1-F6EECF244321}">
                <p14:modId xmlns:p14="http://schemas.microsoft.com/office/powerpoint/2010/main" val="3776108075"/>
              </p:ext>
            </p:extLst>
          </p:nvPr>
        </p:nvGraphicFramePr>
        <p:xfrm>
          <a:off x="1057275" y="2183130"/>
          <a:ext cx="10086976" cy="4260534"/>
        </p:xfrm>
        <a:graphic>
          <a:graphicData uri="http://schemas.openxmlformats.org/drawingml/2006/table">
            <a:tbl>
              <a:tblPr firstRow="1" bandRow="1">
                <a:tableStyleId>{AF606853-7671-496A-8E4F-DF71F8EC918B}</a:tableStyleId>
              </a:tblPr>
              <a:tblGrid>
                <a:gridCol w="5043488">
                  <a:extLst>
                    <a:ext uri="{9D8B030D-6E8A-4147-A177-3AD203B41FA5}">
                      <a16:colId xmlns:a16="http://schemas.microsoft.com/office/drawing/2014/main" val="2031184929"/>
                    </a:ext>
                  </a:extLst>
                </a:gridCol>
                <a:gridCol w="5043488">
                  <a:extLst>
                    <a:ext uri="{9D8B030D-6E8A-4147-A177-3AD203B41FA5}">
                      <a16:colId xmlns:a16="http://schemas.microsoft.com/office/drawing/2014/main" val="3221221871"/>
                    </a:ext>
                  </a:extLst>
                </a:gridCol>
              </a:tblGrid>
              <a:tr h="7504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Crimes that call for Extrajudicial Measures:</a:t>
                      </a:r>
                    </a:p>
                    <a:p>
                      <a:pPr algn="ctr"/>
                      <a:endParaRPr lang="en-US" sz="2000" b="0" dirty="0">
                        <a:solidFill>
                          <a:schemeClr val="tx1"/>
                        </a:solidFill>
                      </a:endParaRPr>
                    </a:p>
                  </a:txBody>
                  <a:tcPr/>
                </a:tc>
                <a:tc>
                  <a:txBody>
                    <a:bodyPr/>
                    <a:lstStyle/>
                    <a:p>
                      <a:pPr algn="ctr"/>
                      <a:r>
                        <a:rPr lang="en-US" sz="2000" b="0" dirty="0">
                          <a:solidFill>
                            <a:schemeClr val="tx1"/>
                          </a:solidFill>
                        </a:rPr>
                        <a:t>Common Extrajudicial Measures</a:t>
                      </a:r>
                    </a:p>
                  </a:txBody>
                  <a:tcPr/>
                </a:tc>
                <a:extLst>
                  <a:ext uri="{0D108BD9-81ED-4DB2-BD59-A6C34878D82A}">
                    <a16:rowId xmlns:a16="http://schemas.microsoft.com/office/drawing/2014/main" val="449855086"/>
                  </a:ext>
                </a:extLst>
              </a:tr>
              <a:tr h="750427">
                <a:tc>
                  <a:txBody>
                    <a:bodyPr/>
                    <a:lstStyle/>
                    <a:p>
                      <a:pPr marL="228600" marR="0" lvl="0" indent="-228600" algn="l" defTabSz="914400" rtl="0" eaLnBrk="1" fontAlgn="auto" latinLnBrk="0" hangingPunct="1">
                        <a:lnSpc>
                          <a:spcPct val="120000"/>
                        </a:lnSpc>
                        <a:spcBef>
                          <a:spcPts val="1000"/>
                        </a:spcBef>
                        <a:spcAft>
                          <a:spcPts val="0"/>
                        </a:spcAft>
                        <a:buClrTx/>
                        <a:buSzPct val="70000"/>
                        <a:buFontTx/>
                        <a:buChar char="-"/>
                        <a:tabLst/>
                        <a:defRPr/>
                      </a:pPr>
                      <a:r>
                        <a:rPr kumimoji="0" lang="en-US" sz="2000" b="0" u="none" strike="noStrike" kern="1200" cap="none" spc="0" normalizeH="0" baseline="0" noProof="0" dirty="0">
                          <a:ln>
                            <a:noFill/>
                          </a:ln>
                          <a:solidFill>
                            <a:schemeClr val="bg1"/>
                          </a:solidFill>
                          <a:effectLst/>
                          <a:uLnTx/>
                          <a:uFillTx/>
                        </a:rPr>
                        <a:t>Theft under 5000$</a:t>
                      </a:r>
                      <a:endParaRPr kumimoji="0" lang="en-US" sz="2000" b="0" i="0" u="none" strike="noStrike" kern="1200" cap="none" spc="0" normalizeH="0" baseline="0" noProof="0" dirty="0">
                        <a:ln>
                          <a:noFill/>
                        </a:ln>
                        <a:solidFill>
                          <a:schemeClr val="bg1"/>
                        </a:solidFill>
                        <a:effectLst/>
                        <a:uLnTx/>
                        <a:uFillTx/>
                        <a:latin typeface="Georgia Pro Light"/>
                        <a:ea typeface="+mn-ea"/>
                        <a:cs typeface="+mn-cs"/>
                      </a:endParaRPr>
                    </a:p>
                  </a:txBody>
                  <a:tcPr/>
                </a:tc>
                <a:tc>
                  <a:txBody>
                    <a:bodyPr/>
                    <a:lstStyle/>
                    <a:p>
                      <a:pPr marL="285750" indent="-285750">
                        <a:buFontTx/>
                        <a:buChar char="-"/>
                      </a:pPr>
                      <a:r>
                        <a:rPr lang="en-US" dirty="0"/>
                        <a:t>Taking no further action against the youth or their parents</a:t>
                      </a:r>
                    </a:p>
                  </a:txBody>
                  <a:tcPr/>
                </a:tc>
                <a:extLst>
                  <a:ext uri="{0D108BD9-81ED-4DB2-BD59-A6C34878D82A}">
                    <a16:rowId xmlns:a16="http://schemas.microsoft.com/office/drawing/2014/main" val="2272361189"/>
                  </a:ext>
                </a:extLst>
              </a:tr>
              <a:tr h="508399">
                <a:tc>
                  <a:txBody>
                    <a:bodyPr/>
                    <a:lstStyle/>
                    <a:p>
                      <a:pPr marL="228600" marR="0" lvl="0" indent="-228600" algn="l" defTabSz="914400" rtl="0" eaLnBrk="1" fontAlgn="auto" latinLnBrk="0" hangingPunct="1">
                        <a:lnSpc>
                          <a:spcPct val="120000"/>
                        </a:lnSpc>
                        <a:spcBef>
                          <a:spcPts val="1000"/>
                        </a:spcBef>
                        <a:spcAft>
                          <a:spcPts val="0"/>
                        </a:spcAft>
                        <a:buClrTx/>
                        <a:buSzPct val="70000"/>
                        <a:buFontTx/>
                        <a:buChar char="-"/>
                        <a:tabLst/>
                        <a:defRPr/>
                      </a:pPr>
                      <a:r>
                        <a:rPr kumimoji="0" lang="en-US" sz="2000" b="0" u="none" strike="noStrike" kern="1200" cap="none" spc="0" normalizeH="0" baseline="0" noProof="0" dirty="0">
                          <a:ln>
                            <a:noFill/>
                          </a:ln>
                          <a:solidFill>
                            <a:schemeClr val="bg1"/>
                          </a:solidFill>
                          <a:effectLst/>
                          <a:uLnTx/>
                          <a:uFillTx/>
                        </a:rPr>
                        <a:t>Possession of stolen property</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a:txBody>
                  <a:tcPr/>
                </a:tc>
                <a:tc>
                  <a:txBody>
                    <a:bodyPr/>
                    <a:lstStyle/>
                    <a:p>
                      <a:pPr marL="285750" indent="-285750">
                        <a:buFontTx/>
                        <a:buChar char="-"/>
                      </a:pPr>
                      <a:r>
                        <a:rPr lang="en-US" dirty="0"/>
                        <a:t>Giving an informal warning</a:t>
                      </a:r>
                    </a:p>
                  </a:txBody>
                  <a:tcPr/>
                </a:tc>
                <a:extLst>
                  <a:ext uri="{0D108BD9-81ED-4DB2-BD59-A6C34878D82A}">
                    <a16:rowId xmlns:a16="http://schemas.microsoft.com/office/drawing/2014/main" val="1535664921"/>
                  </a:ext>
                </a:extLst>
              </a:tr>
              <a:tr h="750427">
                <a:tc>
                  <a:txBody>
                    <a:bodyPr/>
                    <a:lstStyle/>
                    <a:p>
                      <a:pPr marL="228600" marR="0" lvl="0" indent="-228600" algn="l" defTabSz="914400" rtl="0" eaLnBrk="1" fontAlgn="auto" latinLnBrk="0" hangingPunct="1">
                        <a:lnSpc>
                          <a:spcPct val="120000"/>
                        </a:lnSpc>
                        <a:spcBef>
                          <a:spcPts val="1000"/>
                        </a:spcBef>
                        <a:spcAft>
                          <a:spcPts val="0"/>
                        </a:spcAft>
                        <a:buClrTx/>
                        <a:buSzPct val="70000"/>
                        <a:buFontTx/>
                        <a:buChar char="-"/>
                        <a:tabLst/>
                        <a:defRPr/>
                      </a:pPr>
                      <a:r>
                        <a:rPr kumimoji="0" lang="en-US" sz="2000" b="0" u="none" strike="noStrike" kern="1200" cap="none" spc="0" normalizeH="0" baseline="0" noProof="0" dirty="0">
                          <a:ln>
                            <a:noFill/>
                          </a:ln>
                          <a:solidFill>
                            <a:schemeClr val="bg1"/>
                          </a:solidFill>
                          <a:effectLst/>
                          <a:uLnTx/>
                          <a:uFillTx/>
                        </a:rPr>
                        <a:t>Breach of probation</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a:txBody>
                  <a:tcPr/>
                </a:tc>
                <a:tc>
                  <a:txBody>
                    <a:bodyPr/>
                    <a:lstStyle/>
                    <a:p>
                      <a:pPr marL="285750" indent="-285750">
                        <a:buFontTx/>
                        <a:buChar char="-"/>
                      </a:pPr>
                      <a:r>
                        <a:rPr lang="en-US" dirty="0"/>
                        <a:t>Giving a formal police caution including the seriousness of the offence</a:t>
                      </a:r>
                    </a:p>
                  </a:txBody>
                  <a:tcPr/>
                </a:tc>
                <a:extLst>
                  <a:ext uri="{0D108BD9-81ED-4DB2-BD59-A6C34878D82A}">
                    <a16:rowId xmlns:a16="http://schemas.microsoft.com/office/drawing/2014/main" val="270387560"/>
                  </a:ext>
                </a:extLst>
              </a:tr>
              <a:tr h="750427">
                <a:tc>
                  <a:txBody>
                    <a:bodyPr/>
                    <a:lstStyle/>
                    <a:p>
                      <a:pPr marL="285750" indent="-285750">
                        <a:buFontTx/>
                        <a:buChar char="-"/>
                      </a:pPr>
                      <a:r>
                        <a:rPr lang="en-US" dirty="0">
                          <a:solidFill>
                            <a:schemeClr val="bg1"/>
                          </a:solidFill>
                        </a:rPr>
                        <a:t>Failure to appear in court</a:t>
                      </a:r>
                    </a:p>
                  </a:txBody>
                  <a:tcPr/>
                </a:tc>
                <a:tc>
                  <a:txBody>
                    <a:bodyPr/>
                    <a:lstStyle/>
                    <a:p>
                      <a:r>
                        <a:rPr lang="en-US" dirty="0"/>
                        <a:t>-  Referring the youth to a community program such as recreation, mental health or child welfare</a:t>
                      </a:r>
                    </a:p>
                  </a:txBody>
                  <a:tcPr/>
                </a:tc>
                <a:extLst>
                  <a:ext uri="{0D108BD9-81ED-4DB2-BD59-A6C34878D82A}">
                    <a16:rowId xmlns:a16="http://schemas.microsoft.com/office/drawing/2014/main" val="1494759561"/>
                  </a:ext>
                </a:extLst>
              </a:tr>
              <a:tr h="750427">
                <a:tc>
                  <a:txBody>
                    <a:bodyPr/>
                    <a:lstStyle/>
                    <a:p>
                      <a:endParaRPr lang="en-US" dirty="0">
                        <a:solidFill>
                          <a:schemeClr val="bg2"/>
                        </a:solidFill>
                      </a:endParaRPr>
                    </a:p>
                  </a:txBody>
                  <a:tcPr/>
                </a:tc>
                <a:tc>
                  <a:txBody>
                    <a:bodyPr/>
                    <a:lstStyle/>
                    <a:p>
                      <a:r>
                        <a:rPr lang="en-US" dirty="0"/>
                        <a:t>- Referring the youth to a extrajudicial sanctions program</a:t>
                      </a:r>
                    </a:p>
                  </a:txBody>
                  <a:tcPr/>
                </a:tc>
                <a:extLst>
                  <a:ext uri="{0D108BD9-81ED-4DB2-BD59-A6C34878D82A}">
                    <a16:rowId xmlns:a16="http://schemas.microsoft.com/office/drawing/2014/main" val="4213151731"/>
                  </a:ext>
                </a:extLst>
              </a:tr>
            </a:tbl>
          </a:graphicData>
        </a:graphic>
      </p:graphicFrame>
    </p:spTree>
    <p:extLst>
      <p:ext uri="{BB962C8B-B14F-4D97-AF65-F5344CB8AC3E}">
        <p14:creationId xmlns:p14="http://schemas.microsoft.com/office/powerpoint/2010/main" val="1179233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11C5-30C0-8446-BB65-98BA3C9395A0}"/>
              </a:ext>
            </a:extLst>
          </p:cNvPr>
          <p:cNvSpPr>
            <a:spLocks noGrp="1"/>
          </p:cNvSpPr>
          <p:nvPr>
            <p:ph type="title"/>
          </p:nvPr>
        </p:nvSpPr>
        <p:spPr>
          <a:xfrm>
            <a:off x="4477771" y="895440"/>
            <a:ext cx="6037830" cy="1540783"/>
          </a:xfrm>
        </p:spPr>
        <p:txBody>
          <a:bodyPr>
            <a:normAutofit/>
          </a:bodyPr>
          <a:lstStyle/>
          <a:p>
            <a:r>
              <a:rPr lang="en-US" dirty="0"/>
              <a:t>Extrajudicial Sanctions:</a:t>
            </a:r>
          </a:p>
        </p:txBody>
      </p:sp>
      <p:sp>
        <p:nvSpPr>
          <p:cNvPr id="3" name="Content Placeholder 2">
            <a:extLst>
              <a:ext uri="{FF2B5EF4-FFF2-40B4-BE49-F238E27FC236}">
                <a16:creationId xmlns:a16="http://schemas.microsoft.com/office/drawing/2014/main" id="{47EE56C8-41DA-DB44-9556-D78362B3CE1E}"/>
              </a:ext>
            </a:extLst>
          </p:cNvPr>
          <p:cNvSpPr>
            <a:spLocks noGrp="1"/>
          </p:cNvSpPr>
          <p:nvPr>
            <p:ph idx="1"/>
          </p:nvPr>
        </p:nvSpPr>
        <p:spPr>
          <a:xfrm>
            <a:off x="5207521" y="2710544"/>
            <a:ext cx="6708252" cy="3804556"/>
          </a:xfrm>
        </p:spPr>
        <p:txBody>
          <a:bodyPr anchor="b">
            <a:normAutofit fontScale="92500"/>
          </a:bodyPr>
          <a:lstStyle/>
          <a:p>
            <a:pPr>
              <a:lnSpc>
                <a:spcPct val="110000"/>
              </a:lnSpc>
            </a:pPr>
            <a:r>
              <a:rPr lang="en-US" dirty="0"/>
              <a:t>A more serious punishment for youth criminals that does not create a criminal record. Apologies to victims, returning stolen goods, work for victims to repair damages, counselling, drug and alcohol treatment, specials school programs and community service.</a:t>
            </a:r>
          </a:p>
          <a:p>
            <a:pPr>
              <a:lnSpc>
                <a:spcPct val="110000"/>
              </a:lnSpc>
            </a:pPr>
            <a:r>
              <a:rPr lang="en-US" dirty="0"/>
              <a:t>Programs are designed to increase involvement of parents and to rehabilitate youth.</a:t>
            </a:r>
          </a:p>
          <a:p>
            <a:pPr>
              <a:lnSpc>
                <a:spcPct val="110000"/>
              </a:lnSpc>
            </a:pPr>
            <a:r>
              <a:rPr lang="en-US" dirty="0"/>
              <a:t>Youths who successfully complete these programs will have all charges against them stayed or dropped.</a:t>
            </a:r>
          </a:p>
          <a:p>
            <a:pPr>
              <a:lnSpc>
                <a:spcPct val="110000"/>
              </a:lnSpc>
            </a:pPr>
            <a:endParaRPr lang="en-US" sz="1700" dirty="0"/>
          </a:p>
        </p:txBody>
      </p:sp>
      <p:pic>
        <p:nvPicPr>
          <p:cNvPr id="5" name="Picture 4">
            <a:extLst>
              <a:ext uri="{FF2B5EF4-FFF2-40B4-BE49-F238E27FC236}">
                <a16:creationId xmlns:a16="http://schemas.microsoft.com/office/drawing/2014/main" id="{CE56CE5C-5608-3949-A6F6-2747AFF07923}"/>
              </a:ext>
            </a:extLst>
          </p:cNvPr>
          <p:cNvPicPr>
            <a:picLocks noChangeAspect="1"/>
          </p:cNvPicPr>
          <p:nvPr/>
        </p:nvPicPr>
        <p:blipFill>
          <a:blip r:embed="rId2"/>
          <a:stretch>
            <a:fillRect/>
          </a:stretch>
        </p:blipFill>
        <p:spPr>
          <a:xfrm>
            <a:off x="952500" y="1755129"/>
            <a:ext cx="2962082" cy="3424372"/>
          </a:xfrm>
          <a:prstGeom prst="rect">
            <a:avLst/>
          </a:prstGeom>
        </p:spPr>
      </p:pic>
    </p:spTree>
    <p:extLst>
      <p:ext uri="{BB962C8B-B14F-4D97-AF65-F5344CB8AC3E}">
        <p14:creationId xmlns:p14="http://schemas.microsoft.com/office/powerpoint/2010/main" val="1516391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85B95-3EC0-694A-A719-16CBF659B090}"/>
              </a:ext>
            </a:extLst>
          </p:cNvPr>
          <p:cNvSpPr>
            <a:spLocks noGrp="1"/>
          </p:cNvSpPr>
          <p:nvPr>
            <p:ph type="title"/>
          </p:nvPr>
        </p:nvSpPr>
        <p:spPr>
          <a:xfrm>
            <a:off x="1141412" y="342946"/>
            <a:ext cx="9905998" cy="1478570"/>
          </a:xfrm>
        </p:spPr>
        <p:txBody>
          <a:bodyPr/>
          <a:lstStyle/>
          <a:p>
            <a:r>
              <a:rPr lang="en-US" dirty="0" err="1"/>
              <a:t>R.v.</a:t>
            </a:r>
            <a:r>
              <a:rPr lang="en-US" dirty="0"/>
              <a:t> K (Cr.) and K. (Ct.), 2006</a:t>
            </a:r>
          </a:p>
        </p:txBody>
      </p:sp>
      <p:sp>
        <p:nvSpPr>
          <p:cNvPr id="3" name="Content Placeholder 2">
            <a:extLst>
              <a:ext uri="{FF2B5EF4-FFF2-40B4-BE49-F238E27FC236}">
                <a16:creationId xmlns:a16="http://schemas.microsoft.com/office/drawing/2014/main" id="{68F5DB7B-69E7-6F47-81EE-FACE7A736DFD}"/>
              </a:ext>
            </a:extLst>
          </p:cNvPr>
          <p:cNvSpPr>
            <a:spLocks noGrp="1"/>
          </p:cNvSpPr>
          <p:nvPr>
            <p:ph idx="1"/>
          </p:nvPr>
        </p:nvSpPr>
        <p:spPr>
          <a:xfrm>
            <a:off x="1055684" y="1678488"/>
            <a:ext cx="10388601" cy="4560993"/>
          </a:xfrm>
        </p:spPr>
        <p:txBody>
          <a:bodyPr>
            <a:normAutofit/>
          </a:bodyPr>
          <a:lstStyle/>
          <a:p>
            <a:pPr marL="0" indent="0">
              <a:buNone/>
            </a:pPr>
            <a:r>
              <a:rPr lang="en-US" sz="2300" dirty="0"/>
              <a:t>Two teenage sister were found guilty of first – degree murder in 2005 in the drowning death of their mother. The sisters supplied their mother with drugs and alcohol. The older sister held their mother’s head under water until the mother drowned. The sisters’ lawyer argued that the mother was an alcoholic who was in a self-induced state when she accidentally drowned in the tub. But the court also heard that one of the sisters described to a friend how they killed their mother and planned to make it look like an accident. The mother’s alcoholism caused her to be abusive. Because of the sister’s ages at the time of the murder, they could not be identified under the YOA.</a:t>
            </a:r>
          </a:p>
          <a:p>
            <a:pPr marL="457200" indent="-457200">
              <a:buAutoNum type="arabicPeriod"/>
            </a:pPr>
            <a:r>
              <a:rPr lang="en-US" sz="2300" b="1" dirty="0">
                <a:solidFill>
                  <a:schemeClr val="accent6"/>
                </a:solidFill>
              </a:rPr>
              <a:t>What type of punishment should they receive?</a:t>
            </a:r>
          </a:p>
          <a:p>
            <a:pPr marL="457200" indent="-457200">
              <a:buAutoNum type="arabicPeriod"/>
            </a:pPr>
            <a:r>
              <a:rPr lang="en-US" sz="2300" b="1" dirty="0">
                <a:solidFill>
                  <a:schemeClr val="accent6"/>
                </a:solidFill>
              </a:rPr>
              <a:t>Should youth’s names be released to the public when they commit a crime?</a:t>
            </a:r>
          </a:p>
        </p:txBody>
      </p:sp>
    </p:spTree>
    <p:extLst>
      <p:ext uri="{BB962C8B-B14F-4D97-AF65-F5344CB8AC3E}">
        <p14:creationId xmlns:p14="http://schemas.microsoft.com/office/powerpoint/2010/main" val="295323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C892AB0-7D6D-4FC9-9105-0CB427161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07353E4-FA19-40CB-8AF8-3A8E6704B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11" name="Freeform 35">
              <a:extLst>
                <a:ext uri="{FF2B5EF4-FFF2-40B4-BE49-F238E27FC236}">
                  <a16:creationId xmlns:a16="http://schemas.microsoft.com/office/drawing/2014/main" id="{697D009D-8E70-460A-BE57-321BB0764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12" name="Freeform 36">
              <a:extLst>
                <a:ext uri="{FF2B5EF4-FFF2-40B4-BE49-F238E27FC236}">
                  <a16:creationId xmlns:a16="http://schemas.microsoft.com/office/drawing/2014/main" id="{D0001F35-F282-403E-8D08-0D204D851F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13" name="Freeform 38">
              <a:extLst>
                <a:ext uri="{FF2B5EF4-FFF2-40B4-BE49-F238E27FC236}">
                  <a16:creationId xmlns:a16="http://schemas.microsoft.com/office/drawing/2014/main" id="{3F8A69A2-2D15-40CD-8C14-A18643ABA5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4" name="Freeform 39">
              <a:extLst>
                <a:ext uri="{FF2B5EF4-FFF2-40B4-BE49-F238E27FC236}">
                  <a16:creationId xmlns:a16="http://schemas.microsoft.com/office/drawing/2014/main" id="{B665CA2A-9D55-4786-9343-EB4667262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15" name="Freeform 40">
              <a:extLst>
                <a:ext uri="{FF2B5EF4-FFF2-40B4-BE49-F238E27FC236}">
                  <a16:creationId xmlns:a16="http://schemas.microsoft.com/office/drawing/2014/main" id="{CEE9BD85-96DF-4CDF-BC0F-C4E46062B3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6" name="Rectangle 41">
              <a:extLst>
                <a:ext uri="{FF2B5EF4-FFF2-40B4-BE49-F238E27FC236}">
                  <a16:creationId xmlns:a16="http://schemas.microsoft.com/office/drawing/2014/main" id="{6BB6F5E5-6CA3-4B20-86A7-1174D6E71F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sp>
      </p:grpSp>
      <p:grpSp>
        <p:nvGrpSpPr>
          <p:cNvPr id="18" name="Group 17">
            <a:extLst>
              <a:ext uri="{FF2B5EF4-FFF2-40B4-BE49-F238E27FC236}">
                <a16:creationId xmlns:a16="http://schemas.microsoft.com/office/drawing/2014/main" id="{0328E69E-CE3D-4110-8BF7-AD3C0C10CB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19" name="Freeform 32">
              <a:extLst>
                <a:ext uri="{FF2B5EF4-FFF2-40B4-BE49-F238E27FC236}">
                  <a16:creationId xmlns:a16="http://schemas.microsoft.com/office/drawing/2014/main" id="{30F84C80-9E12-4460-B88F-D03839F0C8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20" name="Freeform 33">
              <a:extLst>
                <a:ext uri="{FF2B5EF4-FFF2-40B4-BE49-F238E27FC236}">
                  <a16:creationId xmlns:a16="http://schemas.microsoft.com/office/drawing/2014/main" id="{2F84C18C-5783-48FF-9DE0-FDA327CFC4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21" name="Freeform 34">
              <a:extLst>
                <a:ext uri="{FF2B5EF4-FFF2-40B4-BE49-F238E27FC236}">
                  <a16:creationId xmlns:a16="http://schemas.microsoft.com/office/drawing/2014/main" id="{08C6A855-346C-4589-9AD4-5E15BCBC7A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2" name="Freeform 37">
              <a:extLst>
                <a:ext uri="{FF2B5EF4-FFF2-40B4-BE49-F238E27FC236}">
                  <a16:creationId xmlns:a16="http://schemas.microsoft.com/office/drawing/2014/main" id="{7E64BEE6-1157-421C-A02A-47639E4D9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24" name="Group 23">
            <a:extLst>
              <a:ext uri="{FF2B5EF4-FFF2-40B4-BE49-F238E27FC236}">
                <a16:creationId xmlns:a16="http://schemas.microsoft.com/office/drawing/2014/main" id="{F64806C9-3599-45A7-BCFF-F762C54276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25" name="Freeform 32">
              <a:extLst>
                <a:ext uri="{FF2B5EF4-FFF2-40B4-BE49-F238E27FC236}">
                  <a16:creationId xmlns:a16="http://schemas.microsoft.com/office/drawing/2014/main" id="{41D6E755-9558-4CAA-8F56-469D231C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26" name="Freeform 33">
              <a:extLst>
                <a:ext uri="{FF2B5EF4-FFF2-40B4-BE49-F238E27FC236}">
                  <a16:creationId xmlns:a16="http://schemas.microsoft.com/office/drawing/2014/main" id="{8FCD41C4-606C-446C-8C81-6353C6442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27" name="Freeform 34">
              <a:extLst>
                <a:ext uri="{FF2B5EF4-FFF2-40B4-BE49-F238E27FC236}">
                  <a16:creationId xmlns:a16="http://schemas.microsoft.com/office/drawing/2014/main" id="{274CFBE4-CEA6-4C81-BB1E-83E1896771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8" name="Freeform 37">
              <a:extLst>
                <a:ext uri="{FF2B5EF4-FFF2-40B4-BE49-F238E27FC236}">
                  <a16:creationId xmlns:a16="http://schemas.microsoft.com/office/drawing/2014/main" id="{24813D3D-7B30-42F2-9065-1B40F140C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30" name="Group 29">
            <a:extLst>
              <a:ext uri="{FF2B5EF4-FFF2-40B4-BE49-F238E27FC236}">
                <a16:creationId xmlns:a16="http://schemas.microsoft.com/office/drawing/2014/main" id="{1287AC97-A8E8-4B45-A50A-3057A88B40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31" name="Freeform 35">
              <a:extLst>
                <a:ext uri="{FF2B5EF4-FFF2-40B4-BE49-F238E27FC236}">
                  <a16:creationId xmlns:a16="http://schemas.microsoft.com/office/drawing/2014/main" id="{57D70AA8-D36C-4DF9-B7D7-4E2C9BEFD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32" name="Freeform 36">
              <a:extLst>
                <a:ext uri="{FF2B5EF4-FFF2-40B4-BE49-F238E27FC236}">
                  <a16:creationId xmlns:a16="http://schemas.microsoft.com/office/drawing/2014/main" id="{74D88556-8C5B-41AF-9FA0-92D273470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33" name="Freeform 38">
              <a:extLst>
                <a:ext uri="{FF2B5EF4-FFF2-40B4-BE49-F238E27FC236}">
                  <a16:creationId xmlns:a16="http://schemas.microsoft.com/office/drawing/2014/main" id="{17E00558-8912-48C6-8202-D8A2D854B7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4" name="Freeform 39">
              <a:extLst>
                <a:ext uri="{FF2B5EF4-FFF2-40B4-BE49-F238E27FC236}">
                  <a16:creationId xmlns:a16="http://schemas.microsoft.com/office/drawing/2014/main" id="{7E4C092A-90EF-4870-97FC-C2D97FD2C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35" name="Freeform 40">
              <a:extLst>
                <a:ext uri="{FF2B5EF4-FFF2-40B4-BE49-F238E27FC236}">
                  <a16:creationId xmlns:a16="http://schemas.microsoft.com/office/drawing/2014/main" id="{0C8C091A-4902-4B98-BB6B-AF6FA1174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6" name="Rectangle 41">
              <a:extLst>
                <a:ext uri="{FF2B5EF4-FFF2-40B4-BE49-F238E27FC236}">
                  <a16:creationId xmlns:a16="http://schemas.microsoft.com/office/drawing/2014/main" id="{50C57AA3-5B6E-4C49-9AE3-D130A25404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sp>
      </p:grpSp>
      <p:sp>
        <p:nvSpPr>
          <p:cNvPr id="38" name="Rectangle 37">
            <a:extLst>
              <a:ext uri="{FF2B5EF4-FFF2-40B4-BE49-F238E27FC236}">
                <a16:creationId xmlns:a16="http://schemas.microsoft.com/office/drawing/2014/main" id="{6D29BE04-4454-4832-B83F-10D001BFF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 Diagonal Corner Rectangle 7">
            <a:extLst>
              <a:ext uri="{FF2B5EF4-FFF2-40B4-BE49-F238E27FC236}">
                <a16:creationId xmlns:a16="http://schemas.microsoft.com/office/drawing/2014/main" id="{98714CE9-3C2C-48E1-8B8F-CFB7735C4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2">
              <a:lumMod val="50000"/>
              <a:alpha val="80000"/>
            </a:schemeClr>
          </a:solidFill>
          <a:ln w="19050" cap="sq">
            <a:solidFill>
              <a:srgbClr val="FFFFFF">
                <a:alpha val="60000"/>
              </a:srgb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620F3-EE03-154E-8316-4172B397CB19}"/>
              </a:ext>
            </a:extLst>
          </p:cNvPr>
          <p:cNvSpPr>
            <a:spLocks noGrp="1"/>
          </p:cNvSpPr>
          <p:nvPr>
            <p:ph type="title"/>
          </p:nvPr>
        </p:nvSpPr>
        <p:spPr>
          <a:xfrm>
            <a:off x="1577445" y="1168078"/>
            <a:ext cx="9048219" cy="1092200"/>
          </a:xfrm>
        </p:spPr>
        <p:txBody>
          <a:bodyPr anchor="ctr">
            <a:normAutofit/>
          </a:bodyPr>
          <a:lstStyle/>
          <a:p>
            <a:pPr algn="ctr"/>
            <a:r>
              <a:rPr lang="en-US">
                <a:solidFill>
                  <a:srgbClr val="FFFFFF"/>
                </a:solidFill>
              </a:rPr>
              <a:t>Arrest and Detention</a:t>
            </a:r>
          </a:p>
        </p:txBody>
      </p:sp>
      <p:sp>
        <p:nvSpPr>
          <p:cNvPr id="3" name="Content Placeholder 2">
            <a:extLst>
              <a:ext uri="{FF2B5EF4-FFF2-40B4-BE49-F238E27FC236}">
                <a16:creationId xmlns:a16="http://schemas.microsoft.com/office/drawing/2014/main" id="{0413825E-0B0D-8A4A-8D6D-3E93DC90ADA3}"/>
              </a:ext>
            </a:extLst>
          </p:cNvPr>
          <p:cNvSpPr>
            <a:spLocks noGrp="1"/>
          </p:cNvSpPr>
          <p:nvPr>
            <p:ph idx="1"/>
          </p:nvPr>
        </p:nvSpPr>
        <p:spPr>
          <a:xfrm>
            <a:off x="1577446" y="2114550"/>
            <a:ext cx="9048218" cy="3857625"/>
          </a:xfrm>
        </p:spPr>
        <p:txBody>
          <a:bodyPr anchor="ctr">
            <a:normAutofit/>
          </a:bodyPr>
          <a:lstStyle/>
          <a:p>
            <a:r>
              <a:rPr lang="en-US" dirty="0">
                <a:solidFill>
                  <a:srgbClr val="FFFFFF"/>
                </a:solidFill>
              </a:rPr>
              <a:t>For serious offenders, police must arrest youths as they would adults. However certain legal rights and protections are afforded to youth. The Charter applies to all youths. Youths must be advised of their rights in a manner to which they understand by police or a person of authority (principal, coach, teacher etc.)</a:t>
            </a:r>
          </a:p>
          <a:p>
            <a:r>
              <a:rPr lang="en-US" dirty="0">
                <a:solidFill>
                  <a:srgbClr val="FFFFFF"/>
                </a:solidFill>
              </a:rPr>
              <a:t>Parents or guardians must be notified as soon as possible after arrest or detention.</a:t>
            </a:r>
          </a:p>
        </p:txBody>
      </p:sp>
    </p:spTree>
    <p:extLst>
      <p:ext uri="{BB962C8B-B14F-4D97-AF65-F5344CB8AC3E}">
        <p14:creationId xmlns:p14="http://schemas.microsoft.com/office/powerpoint/2010/main" val="31095556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{6E3EF8A6-836E-2541-A025-2B230B2727B3}tf10001122</Template>
  <TotalTime>12965</TotalTime>
  <Words>869</Words>
  <Application>Microsoft Macintosh PowerPoint</Application>
  <PresentationFormat>Widescreen</PresentationFormat>
  <Paragraphs>65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Georgia Pro Light</vt:lpstr>
      <vt:lpstr>Tw Cen MT</vt:lpstr>
      <vt:lpstr>Circuit</vt:lpstr>
      <vt:lpstr>The Young Offender’s Act</vt:lpstr>
      <vt:lpstr>Youth Crime Statistics</vt:lpstr>
      <vt:lpstr>What is a Young Offender?</vt:lpstr>
      <vt:lpstr>Winnipeg</vt:lpstr>
      <vt:lpstr>YOA’s Purpose</vt:lpstr>
      <vt:lpstr>Legal Rights</vt:lpstr>
      <vt:lpstr>Extrajudicial Sanctions:</vt:lpstr>
      <vt:lpstr>R.v. K (Cr.) and K. (Ct.), 2006</vt:lpstr>
      <vt:lpstr>Arrest and Detention</vt:lpstr>
      <vt:lpstr>Searches </vt:lpstr>
      <vt:lpstr>Trial Procedures</vt:lpstr>
      <vt:lpstr>Youth Court Sentences</vt:lpstr>
      <vt:lpstr>Youth SENTENCING OPTIONS</vt:lpstr>
      <vt:lpstr>Sentencing Options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Young Offender’s Act</dc:title>
  <dc:creator>Gord Gord</dc:creator>
  <cp:lastModifiedBy>Gord Gord</cp:lastModifiedBy>
  <cp:revision>3</cp:revision>
  <dcterms:created xsi:type="dcterms:W3CDTF">2022-05-17T14:40:12Z</dcterms:created>
  <dcterms:modified xsi:type="dcterms:W3CDTF">2022-05-26T14:46:00Z</dcterms:modified>
</cp:coreProperties>
</file>