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63" r:id="rId3"/>
    <p:sldId id="264" r:id="rId4"/>
    <p:sldId id="260" r:id="rId5"/>
    <p:sldId id="262" r:id="rId6"/>
    <p:sldId id="266" r:id="rId7"/>
    <p:sldId id="265" r:id="rId8"/>
    <p:sldId id="267" r:id="rId9"/>
    <p:sldId id="268" r:id="rId10"/>
    <p:sldId id="261"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1"/>
    <p:restoredTop sz="95755"/>
  </p:normalViewPr>
  <p:slideViewPr>
    <p:cSldViewPr snapToGrid="0" snapToObjects="1">
      <p:cViewPr varScale="1">
        <p:scale>
          <a:sx n="109" d="100"/>
          <a:sy n="109" d="100"/>
        </p:scale>
        <p:origin x="680"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DA34D9-0BC7-0547-9465-93EAA3D9889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D1D7704-C0B5-234C-9D84-661C3EEE223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B77B6C5-8462-EE4A-B16F-039B841BCCCF}"/>
              </a:ext>
            </a:extLst>
          </p:cNvPr>
          <p:cNvSpPr>
            <a:spLocks noGrp="1"/>
          </p:cNvSpPr>
          <p:nvPr>
            <p:ph type="dt" sz="half" idx="10"/>
          </p:nvPr>
        </p:nvSpPr>
        <p:spPr/>
        <p:txBody>
          <a:bodyPr/>
          <a:lstStyle/>
          <a:p>
            <a:fld id="{38FB4E04-0C23-0749-AA17-93DFCF030A95}" type="datetimeFigureOut">
              <a:rPr lang="en-US" smtClean="0"/>
              <a:t>1/27/22</a:t>
            </a:fld>
            <a:endParaRPr lang="en-US"/>
          </a:p>
        </p:txBody>
      </p:sp>
      <p:sp>
        <p:nvSpPr>
          <p:cNvPr id="5" name="Footer Placeholder 4">
            <a:extLst>
              <a:ext uri="{FF2B5EF4-FFF2-40B4-BE49-F238E27FC236}">
                <a16:creationId xmlns:a16="http://schemas.microsoft.com/office/drawing/2014/main" id="{2D44DD9A-F509-6C41-8045-6776534546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86FE49A-ACCC-2244-9492-D3E10E958AF7}"/>
              </a:ext>
            </a:extLst>
          </p:cNvPr>
          <p:cNvSpPr>
            <a:spLocks noGrp="1"/>
          </p:cNvSpPr>
          <p:nvPr>
            <p:ph type="sldNum" sz="quarter" idx="12"/>
          </p:nvPr>
        </p:nvSpPr>
        <p:spPr/>
        <p:txBody>
          <a:bodyPr/>
          <a:lstStyle/>
          <a:p>
            <a:fld id="{8C22D68E-CD60-044F-8C01-8478884CA07D}" type="slidenum">
              <a:rPr lang="en-US" smtClean="0"/>
              <a:t>‹#›</a:t>
            </a:fld>
            <a:endParaRPr lang="en-US"/>
          </a:p>
        </p:txBody>
      </p:sp>
    </p:spTree>
    <p:extLst>
      <p:ext uri="{BB962C8B-B14F-4D97-AF65-F5344CB8AC3E}">
        <p14:creationId xmlns:p14="http://schemas.microsoft.com/office/powerpoint/2010/main" val="31268805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FD8B62-405C-514D-95EF-4797069BC18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8BCB492-2728-B047-B24A-94C36C80D2D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6CE19F1-7936-FC46-B3E7-A8F8875C30D6}"/>
              </a:ext>
            </a:extLst>
          </p:cNvPr>
          <p:cNvSpPr>
            <a:spLocks noGrp="1"/>
          </p:cNvSpPr>
          <p:nvPr>
            <p:ph type="dt" sz="half" idx="10"/>
          </p:nvPr>
        </p:nvSpPr>
        <p:spPr/>
        <p:txBody>
          <a:bodyPr/>
          <a:lstStyle/>
          <a:p>
            <a:fld id="{38FB4E04-0C23-0749-AA17-93DFCF030A95}" type="datetimeFigureOut">
              <a:rPr lang="en-US" smtClean="0"/>
              <a:t>1/27/22</a:t>
            </a:fld>
            <a:endParaRPr lang="en-US"/>
          </a:p>
        </p:txBody>
      </p:sp>
      <p:sp>
        <p:nvSpPr>
          <p:cNvPr id="5" name="Footer Placeholder 4">
            <a:extLst>
              <a:ext uri="{FF2B5EF4-FFF2-40B4-BE49-F238E27FC236}">
                <a16:creationId xmlns:a16="http://schemas.microsoft.com/office/drawing/2014/main" id="{FEE3FE19-7038-7B48-A76D-972A946FBA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5492E13-4B1E-F74A-AEE8-B3BF0B7D0DEF}"/>
              </a:ext>
            </a:extLst>
          </p:cNvPr>
          <p:cNvSpPr>
            <a:spLocks noGrp="1"/>
          </p:cNvSpPr>
          <p:nvPr>
            <p:ph type="sldNum" sz="quarter" idx="12"/>
          </p:nvPr>
        </p:nvSpPr>
        <p:spPr/>
        <p:txBody>
          <a:bodyPr/>
          <a:lstStyle/>
          <a:p>
            <a:fld id="{8C22D68E-CD60-044F-8C01-8478884CA07D}" type="slidenum">
              <a:rPr lang="en-US" smtClean="0"/>
              <a:t>‹#›</a:t>
            </a:fld>
            <a:endParaRPr lang="en-US"/>
          </a:p>
        </p:txBody>
      </p:sp>
    </p:spTree>
    <p:extLst>
      <p:ext uri="{BB962C8B-B14F-4D97-AF65-F5344CB8AC3E}">
        <p14:creationId xmlns:p14="http://schemas.microsoft.com/office/powerpoint/2010/main" val="38718354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866E3A5-7209-F543-A59A-B7601529B50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7A69B45-8B5D-324D-8ACF-47A588C338C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D61D57-33C0-124C-BFAF-6A5495468C47}"/>
              </a:ext>
            </a:extLst>
          </p:cNvPr>
          <p:cNvSpPr>
            <a:spLocks noGrp="1"/>
          </p:cNvSpPr>
          <p:nvPr>
            <p:ph type="dt" sz="half" idx="10"/>
          </p:nvPr>
        </p:nvSpPr>
        <p:spPr/>
        <p:txBody>
          <a:bodyPr/>
          <a:lstStyle/>
          <a:p>
            <a:fld id="{38FB4E04-0C23-0749-AA17-93DFCF030A95}" type="datetimeFigureOut">
              <a:rPr lang="en-US" smtClean="0"/>
              <a:t>1/27/22</a:t>
            </a:fld>
            <a:endParaRPr lang="en-US"/>
          </a:p>
        </p:txBody>
      </p:sp>
      <p:sp>
        <p:nvSpPr>
          <p:cNvPr id="5" name="Footer Placeholder 4">
            <a:extLst>
              <a:ext uri="{FF2B5EF4-FFF2-40B4-BE49-F238E27FC236}">
                <a16:creationId xmlns:a16="http://schemas.microsoft.com/office/drawing/2014/main" id="{35A252B6-F5EB-1B41-9244-B2DD396D44A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F864EEC-691C-2E43-B493-CA6292C032CB}"/>
              </a:ext>
            </a:extLst>
          </p:cNvPr>
          <p:cNvSpPr>
            <a:spLocks noGrp="1"/>
          </p:cNvSpPr>
          <p:nvPr>
            <p:ph type="sldNum" sz="quarter" idx="12"/>
          </p:nvPr>
        </p:nvSpPr>
        <p:spPr/>
        <p:txBody>
          <a:bodyPr/>
          <a:lstStyle/>
          <a:p>
            <a:fld id="{8C22D68E-CD60-044F-8C01-8478884CA07D}" type="slidenum">
              <a:rPr lang="en-US" smtClean="0"/>
              <a:t>‹#›</a:t>
            </a:fld>
            <a:endParaRPr lang="en-US"/>
          </a:p>
        </p:txBody>
      </p:sp>
    </p:spTree>
    <p:extLst>
      <p:ext uri="{BB962C8B-B14F-4D97-AF65-F5344CB8AC3E}">
        <p14:creationId xmlns:p14="http://schemas.microsoft.com/office/powerpoint/2010/main" val="28902617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F9F8DF-DB8A-BA47-94B9-9FCB5104E7F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C6E9D8F-C064-1C45-A542-6A68B8791FE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016960C-5DAD-6944-93E5-5202A8393924}"/>
              </a:ext>
            </a:extLst>
          </p:cNvPr>
          <p:cNvSpPr>
            <a:spLocks noGrp="1"/>
          </p:cNvSpPr>
          <p:nvPr>
            <p:ph type="dt" sz="half" idx="10"/>
          </p:nvPr>
        </p:nvSpPr>
        <p:spPr/>
        <p:txBody>
          <a:bodyPr/>
          <a:lstStyle/>
          <a:p>
            <a:fld id="{38FB4E04-0C23-0749-AA17-93DFCF030A95}" type="datetimeFigureOut">
              <a:rPr lang="en-US" smtClean="0"/>
              <a:t>1/27/22</a:t>
            </a:fld>
            <a:endParaRPr lang="en-US"/>
          </a:p>
        </p:txBody>
      </p:sp>
      <p:sp>
        <p:nvSpPr>
          <p:cNvPr id="5" name="Footer Placeholder 4">
            <a:extLst>
              <a:ext uri="{FF2B5EF4-FFF2-40B4-BE49-F238E27FC236}">
                <a16:creationId xmlns:a16="http://schemas.microsoft.com/office/drawing/2014/main" id="{AC7FED7D-B30C-FB4D-A078-EB1A024F49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C4A2012-6D2A-874A-B565-23687CABA12D}"/>
              </a:ext>
            </a:extLst>
          </p:cNvPr>
          <p:cNvSpPr>
            <a:spLocks noGrp="1"/>
          </p:cNvSpPr>
          <p:nvPr>
            <p:ph type="sldNum" sz="quarter" idx="12"/>
          </p:nvPr>
        </p:nvSpPr>
        <p:spPr/>
        <p:txBody>
          <a:bodyPr/>
          <a:lstStyle/>
          <a:p>
            <a:fld id="{8C22D68E-CD60-044F-8C01-8478884CA07D}" type="slidenum">
              <a:rPr lang="en-US" smtClean="0"/>
              <a:t>‹#›</a:t>
            </a:fld>
            <a:endParaRPr lang="en-US"/>
          </a:p>
        </p:txBody>
      </p:sp>
    </p:spTree>
    <p:extLst>
      <p:ext uri="{BB962C8B-B14F-4D97-AF65-F5344CB8AC3E}">
        <p14:creationId xmlns:p14="http://schemas.microsoft.com/office/powerpoint/2010/main" val="10819542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160EB-FF11-D344-9A15-B33CD67602F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F85A85F-3E22-5347-9CE0-35EEF6C23BE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629FE59-D928-3B48-8F70-C1CDFD534B35}"/>
              </a:ext>
            </a:extLst>
          </p:cNvPr>
          <p:cNvSpPr>
            <a:spLocks noGrp="1"/>
          </p:cNvSpPr>
          <p:nvPr>
            <p:ph type="dt" sz="half" idx="10"/>
          </p:nvPr>
        </p:nvSpPr>
        <p:spPr/>
        <p:txBody>
          <a:bodyPr/>
          <a:lstStyle/>
          <a:p>
            <a:fld id="{38FB4E04-0C23-0749-AA17-93DFCF030A95}" type="datetimeFigureOut">
              <a:rPr lang="en-US" smtClean="0"/>
              <a:t>1/27/22</a:t>
            </a:fld>
            <a:endParaRPr lang="en-US"/>
          </a:p>
        </p:txBody>
      </p:sp>
      <p:sp>
        <p:nvSpPr>
          <p:cNvPr id="5" name="Footer Placeholder 4">
            <a:extLst>
              <a:ext uri="{FF2B5EF4-FFF2-40B4-BE49-F238E27FC236}">
                <a16:creationId xmlns:a16="http://schemas.microsoft.com/office/drawing/2014/main" id="{6EADEC46-4554-9A47-A99D-E7707F4AEC8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4E56FB7-431F-B44D-9297-7F66973E4B42}"/>
              </a:ext>
            </a:extLst>
          </p:cNvPr>
          <p:cNvSpPr>
            <a:spLocks noGrp="1"/>
          </p:cNvSpPr>
          <p:nvPr>
            <p:ph type="sldNum" sz="quarter" idx="12"/>
          </p:nvPr>
        </p:nvSpPr>
        <p:spPr/>
        <p:txBody>
          <a:bodyPr/>
          <a:lstStyle/>
          <a:p>
            <a:fld id="{8C22D68E-CD60-044F-8C01-8478884CA07D}" type="slidenum">
              <a:rPr lang="en-US" smtClean="0"/>
              <a:t>‹#›</a:t>
            </a:fld>
            <a:endParaRPr lang="en-US"/>
          </a:p>
        </p:txBody>
      </p:sp>
    </p:spTree>
    <p:extLst>
      <p:ext uri="{BB962C8B-B14F-4D97-AF65-F5344CB8AC3E}">
        <p14:creationId xmlns:p14="http://schemas.microsoft.com/office/powerpoint/2010/main" val="19169915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71D4CF-2CF1-374C-A4D6-4E75AF5738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F3FD18E-6C5F-614E-8C84-6DF14B746B7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2C6BEF7-C8D8-D148-8220-B3D3EA9FF37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7957A8E-0489-CE4A-B5BC-ECD6E1874944}"/>
              </a:ext>
            </a:extLst>
          </p:cNvPr>
          <p:cNvSpPr>
            <a:spLocks noGrp="1"/>
          </p:cNvSpPr>
          <p:nvPr>
            <p:ph type="dt" sz="half" idx="10"/>
          </p:nvPr>
        </p:nvSpPr>
        <p:spPr/>
        <p:txBody>
          <a:bodyPr/>
          <a:lstStyle/>
          <a:p>
            <a:fld id="{38FB4E04-0C23-0749-AA17-93DFCF030A95}" type="datetimeFigureOut">
              <a:rPr lang="en-US" smtClean="0"/>
              <a:t>1/27/22</a:t>
            </a:fld>
            <a:endParaRPr lang="en-US"/>
          </a:p>
        </p:txBody>
      </p:sp>
      <p:sp>
        <p:nvSpPr>
          <p:cNvPr id="6" name="Footer Placeholder 5">
            <a:extLst>
              <a:ext uri="{FF2B5EF4-FFF2-40B4-BE49-F238E27FC236}">
                <a16:creationId xmlns:a16="http://schemas.microsoft.com/office/drawing/2014/main" id="{1923F584-A438-0046-B05F-DBF10658D23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A86E401-525E-764D-A7FF-74526A014DF0}"/>
              </a:ext>
            </a:extLst>
          </p:cNvPr>
          <p:cNvSpPr>
            <a:spLocks noGrp="1"/>
          </p:cNvSpPr>
          <p:nvPr>
            <p:ph type="sldNum" sz="quarter" idx="12"/>
          </p:nvPr>
        </p:nvSpPr>
        <p:spPr/>
        <p:txBody>
          <a:bodyPr/>
          <a:lstStyle/>
          <a:p>
            <a:fld id="{8C22D68E-CD60-044F-8C01-8478884CA07D}" type="slidenum">
              <a:rPr lang="en-US" smtClean="0"/>
              <a:t>‹#›</a:t>
            </a:fld>
            <a:endParaRPr lang="en-US"/>
          </a:p>
        </p:txBody>
      </p:sp>
    </p:spTree>
    <p:extLst>
      <p:ext uri="{BB962C8B-B14F-4D97-AF65-F5344CB8AC3E}">
        <p14:creationId xmlns:p14="http://schemas.microsoft.com/office/powerpoint/2010/main" val="20667425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300F7A-CA8F-7347-8A55-603DD47253E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7B0F623-148D-1E49-85D7-9DF783500C4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C0E3453-68FF-004F-A34C-78E4C2B7C7F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84882EC-0348-D64D-883B-9A45962FF55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B2BBCE8-AED7-CA4C-81D8-CDD104EB490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E7B6610-F5C1-4D49-8B74-A50BE8D3AEB4}"/>
              </a:ext>
            </a:extLst>
          </p:cNvPr>
          <p:cNvSpPr>
            <a:spLocks noGrp="1"/>
          </p:cNvSpPr>
          <p:nvPr>
            <p:ph type="dt" sz="half" idx="10"/>
          </p:nvPr>
        </p:nvSpPr>
        <p:spPr/>
        <p:txBody>
          <a:bodyPr/>
          <a:lstStyle/>
          <a:p>
            <a:fld id="{38FB4E04-0C23-0749-AA17-93DFCF030A95}" type="datetimeFigureOut">
              <a:rPr lang="en-US" smtClean="0"/>
              <a:t>1/27/22</a:t>
            </a:fld>
            <a:endParaRPr lang="en-US"/>
          </a:p>
        </p:txBody>
      </p:sp>
      <p:sp>
        <p:nvSpPr>
          <p:cNvPr id="8" name="Footer Placeholder 7">
            <a:extLst>
              <a:ext uri="{FF2B5EF4-FFF2-40B4-BE49-F238E27FC236}">
                <a16:creationId xmlns:a16="http://schemas.microsoft.com/office/drawing/2014/main" id="{3E87F11F-67B3-5546-B3F6-34237E17BF9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5FE65F7-13C6-2A41-B50E-124C57E60E24}"/>
              </a:ext>
            </a:extLst>
          </p:cNvPr>
          <p:cNvSpPr>
            <a:spLocks noGrp="1"/>
          </p:cNvSpPr>
          <p:nvPr>
            <p:ph type="sldNum" sz="quarter" idx="12"/>
          </p:nvPr>
        </p:nvSpPr>
        <p:spPr/>
        <p:txBody>
          <a:bodyPr/>
          <a:lstStyle/>
          <a:p>
            <a:fld id="{8C22D68E-CD60-044F-8C01-8478884CA07D}" type="slidenum">
              <a:rPr lang="en-US" smtClean="0"/>
              <a:t>‹#›</a:t>
            </a:fld>
            <a:endParaRPr lang="en-US"/>
          </a:p>
        </p:txBody>
      </p:sp>
    </p:spTree>
    <p:extLst>
      <p:ext uri="{BB962C8B-B14F-4D97-AF65-F5344CB8AC3E}">
        <p14:creationId xmlns:p14="http://schemas.microsoft.com/office/powerpoint/2010/main" val="6404944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F17D4D-E4FC-F549-82C5-9CD1077AE42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F799120-7BC8-694D-8E2D-D66EB2906F75}"/>
              </a:ext>
            </a:extLst>
          </p:cNvPr>
          <p:cNvSpPr>
            <a:spLocks noGrp="1"/>
          </p:cNvSpPr>
          <p:nvPr>
            <p:ph type="dt" sz="half" idx="10"/>
          </p:nvPr>
        </p:nvSpPr>
        <p:spPr/>
        <p:txBody>
          <a:bodyPr/>
          <a:lstStyle/>
          <a:p>
            <a:fld id="{38FB4E04-0C23-0749-AA17-93DFCF030A95}" type="datetimeFigureOut">
              <a:rPr lang="en-US" smtClean="0"/>
              <a:t>1/27/22</a:t>
            </a:fld>
            <a:endParaRPr lang="en-US"/>
          </a:p>
        </p:txBody>
      </p:sp>
      <p:sp>
        <p:nvSpPr>
          <p:cNvPr id="4" name="Footer Placeholder 3">
            <a:extLst>
              <a:ext uri="{FF2B5EF4-FFF2-40B4-BE49-F238E27FC236}">
                <a16:creationId xmlns:a16="http://schemas.microsoft.com/office/drawing/2014/main" id="{A5C0C2F7-644B-8C4D-B0FD-38F3176542E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DC7F01A-E09D-C741-84C8-8D33585BFF8B}"/>
              </a:ext>
            </a:extLst>
          </p:cNvPr>
          <p:cNvSpPr>
            <a:spLocks noGrp="1"/>
          </p:cNvSpPr>
          <p:nvPr>
            <p:ph type="sldNum" sz="quarter" idx="12"/>
          </p:nvPr>
        </p:nvSpPr>
        <p:spPr/>
        <p:txBody>
          <a:bodyPr/>
          <a:lstStyle/>
          <a:p>
            <a:fld id="{8C22D68E-CD60-044F-8C01-8478884CA07D}" type="slidenum">
              <a:rPr lang="en-US" smtClean="0"/>
              <a:t>‹#›</a:t>
            </a:fld>
            <a:endParaRPr lang="en-US"/>
          </a:p>
        </p:txBody>
      </p:sp>
    </p:spTree>
    <p:extLst>
      <p:ext uri="{BB962C8B-B14F-4D97-AF65-F5344CB8AC3E}">
        <p14:creationId xmlns:p14="http://schemas.microsoft.com/office/powerpoint/2010/main" val="38517131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4CDD1F9-52A5-B44B-A538-5F5B9284334E}"/>
              </a:ext>
            </a:extLst>
          </p:cNvPr>
          <p:cNvSpPr>
            <a:spLocks noGrp="1"/>
          </p:cNvSpPr>
          <p:nvPr>
            <p:ph type="dt" sz="half" idx="10"/>
          </p:nvPr>
        </p:nvSpPr>
        <p:spPr/>
        <p:txBody>
          <a:bodyPr/>
          <a:lstStyle/>
          <a:p>
            <a:fld id="{38FB4E04-0C23-0749-AA17-93DFCF030A95}" type="datetimeFigureOut">
              <a:rPr lang="en-US" smtClean="0"/>
              <a:t>1/27/22</a:t>
            </a:fld>
            <a:endParaRPr lang="en-US"/>
          </a:p>
        </p:txBody>
      </p:sp>
      <p:sp>
        <p:nvSpPr>
          <p:cNvPr id="3" name="Footer Placeholder 2">
            <a:extLst>
              <a:ext uri="{FF2B5EF4-FFF2-40B4-BE49-F238E27FC236}">
                <a16:creationId xmlns:a16="http://schemas.microsoft.com/office/drawing/2014/main" id="{F8D14683-8844-8247-B10A-53E6C5706F2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89A0B0F-B3CA-064B-9A47-DDE21BCE9E8E}"/>
              </a:ext>
            </a:extLst>
          </p:cNvPr>
          <p:cNvSpPr>
            <a:spLocks noGrp="1"/>
          </p:cNvSpPr>
          <p:nvPr>
            <p:ph type="sldNum" sz="quarter" idx="12"/>
          </p:nvPr>
        </p:nvSpPr>
        <p:spPr/>
        <p:txBody>
          <a:bodyPr/>
          <a:lstStyle/>
          <a:p>
            <a:fld id="{8C22D68E-CD60-044F-8C01-8478884CA07D}" type="slidenum">
              <a:rPr lang="en-US" smtClean="0"/>
              <a:t>‹#›</a:t>
            </a:fld>
            <a:endParaRPr lang="en-US"/>
          </a:p>
        </p:txBody>
      </p:sp>
    </p:spTree>
    <p:extLst>
      <p:ext uri="{BB962C8B-B14F-4D97-AF65-F5344CB8AC3E}">
        <p14:creationId xmlns:p14="http://schemas.microsoft.com/office/powerpoint/2010/main" val="32779086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B2ADBC-A634-B048-AFDC-2A08F57434F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B1A002A-18CD-994C-B44B-5D8313F3044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173DCEA-D0D4-1048-85B0-9E5CAA1CB3D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8E48E8D-B5D5-4A46-85FF-B171AC6CF691}"/>
              </a:ext>
            </a:extLst>
          </p:cNvPr>
          <p:cNvSpPr>
            <a:spLocks noGrp="1"/>
          </p:cNvSpPr>
          <p:nvPr>
            <p:ph type="dt" sz="half" idx="10"/>
          </p:nvPr>
        </p:nvSpPr>
        <p:spPr/>
        <p:txBody>
          <a:bodyPr/>
          <a:lstStyle/>
          <a:p>
            <a:fld id="{38FB4E04-0C23-0749-AA17-93DFCF030A95}" type="datetimeFigureOut">
              <a:rPr lang="en-US" smtClean="0"/>
              <a:t>1/27/22</a:t>
            </a:fld>
            <a:endParaRPr lang="en-US"/>
          </a:p>
        </p:txBody>
      </p:sp>
      <p:sp>
        <p:nvSpPr>
          <p:cNvPr id="6" name="Footer Placeholder 5">
            <a:extLst>
              <a:ext uri="{FF2B5EF4-FFF2-40B4-BE49-F238E27FC236}">
                <a16:creationId xmlns:a16="http://schemas.microsoft.com/office/drawing/2014/main" id="{249B14AA-02CA-1248-A7D0-530E59EF4B3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E40050E-2C87-594A-8983-3757C76BB3F7}"/>
              </a:ext>
            </a:extLst>
          </p:cNvPr>
          <p:cNvSpPr>
            <a:spLocks noGrp="1"/>
          </p:cNvSpPr>
          <p:nvPr>
            <p:ph type="sldNum" sz="quarter" idx="12"/>
          </p:nvPr>
        </p:nvSpPr>
        <p:spPr/>
        <p:txBody>
          <a:bodyPr/>
          <a:lstStyle/>
          <a:p>
            <a:fld id="{8C22D68E-CD60-044F-8C01-8478884CA07D}" type="slidenum">
              <a:rPr lang="en-US" smtClean="0"/>
              <a:t>‹#›</a:t>
            </a:fld>
            <a:endParaRPr lang="en-US"/>
          </a:p>
        </p:txBody>
      </p:sp>
    </p:spTree>
    <p:extLst>
      <p:ext uri="{BB962C8B-B14F-4D97-AF65-F5344CB8AC3E}">
        <p14:creationId xmlns:p14="http://schemas.microsoft.com/office/powerpoint/2010/main" val="26776529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4788D9-8A8C-8042-83C3-19FEA5FBBE5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A075807-398D-0A4D-846F-473D7EB5953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FAB0814-24D3-024A-BE39-1BDE03BD5D7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BED8C40-DF6F-9D4B-90B8-D1A039D2EFCE}"/>
              </a:ext>
            </a:extLst>
          </p:cNvPr>
          <p:cNvSpPr>
            <a:spLocks noGrp="1"/>
          </p:cNvSpPr>
          <p:nvPr>
            <p:ph type="dt" sz="half" idx="10"/>
          </p:nvPr>
        </p:nvSpPr>
        <p:spPr/>
        <p:txBody>
          <a:bodyPr/>
          <a:lstStyle/>
          <a:p>
            <a:fld id="{38FB4E04-0C23-0749-AA17-93DFCF030A95}" type="datetimeFigureOut">
              <a:rPr lang="en-US" smtClean="0"/>
              <a:t>1/27/22</a:t>
            </a:fld>
            <a:endParaRPr lang="en-US"/>
          </a:p>
        </p:txBody>
      </p:sp>
      <p:sp>
        <p:nvSpPr>
          <p:cNvPr id="6" name="Footer Placeholder 5">
            <a:extLst>
              <a:ext uri="{FF2B5EF4-FFF2-40B4-BE49-F238E27FC236}">
                <a16:creationId xmlns:a16="http://schemas.microsoft.com/office/drawing/2014/main" id="{881F5296-DCB5-F145-876A-533030F7BF3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D99958D-6266-E54B-BD60-EAF0E27963EB}"/>
              </a:ext>
            </a:extLst>
          </p:cNvPr>
          <p:cNvSpPr>
            <a:spLocks noGrp="1"/>
          </p:cNvSpPr>
          <p:nvPr>
            <p:ph type="sldNum" sz="quarter" idx="12"/>
          </p:nvPr>
        </p:nvSpPr>
        <p:spPr/>
        <p:txBody>
          <a:bodyPr/>
          <a:lstStyle/>
          <a:p>
            <a:fld id="{8C22D68E-CD60-044F-8C01-8478884CA07D}" type="slidenum">
              <a:rPr lang="en-US" smtClean="0"/>
              <a:t>‹#›</a:t>
            </a:fld>
            <a:endParaRPr lang="en-US"/>
          </a:p>
        </p:txBody>
      </p:sp>
    </p:spTree>
    <p:extLst>
      <p:ext uri="{BB962C8B-B14F-4D97-AF65-F5344CB8AC3E}">
        <p14:creationId xmlns:p14="http://schemas.microsoft.com/office/powerpoint/2010/main" val="20208559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3CD649E-C8D6-4F4C-956C-80AA534DD60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F78638C-5B68-834A-A06D-3FADEF03899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525E8EE-9ECC-AE4A-8443-072D8A67B42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FB4E04-0C23-0749-AA17-93DFCF030A95}" type="datetimeFigureOut">
              <a:rPr lang="en-US" smtClean="0"/>
              <a:t>1/27/22</a:t>
            </a:fld>
            <a:endParaRPr lang="en-US"/>
          </a:p>
        </p:txBody>
      </p:sp>
      <p:sp>
        <p:nvSpPr>
          <p:cNvPr id="5" name="Footer Placeholder 4">
            <a:extLst>
              <a:ext uri="{FF2B5EF4-FFF2-40B4-BE49-F238E27FC236}">
                <a16:creationId xmlns:a16="http://schemas.microsoft.com/office/drawing/2014/main" id="{00BE04E3-1667-2C41-A376-6913E170901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D9CF672-0623-B943-9711-67CCFC03C82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22D68E-CD60-044F-8C01-8478884CA07D}" type="slidenum">
              <a:rPr lang="en-US" smtClean="0"/>
              <a:t>‹#›</a:t>
            </a:fld>
            <a:endParaRPr lang="en-US"/>
          </a:p>
        </p:txBody>
      </p:sp>
    </p:spTree>
    <p:extLst>
      <p:ext uri="{BB962C8B-B14F-4D97-AF65-F5344CB8AC3E}">
        <p14:creationId xmlns:p14="http://schemas.microsoft.com/office/powerpoint/2010/main" val="2134775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www2.ed.gov/about/offices/list/ocr/docs/tix_dis.html"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www.instagram.com/reel/CWI-WTOAdM9/?utm_source=ig_web_copy_link"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Hands holding each other's wrists and interlinked to form a circle">
            <a:extLst>
              <a:ext uri="{FF2B5EF4-FFF2-40B4-BE49-F238E27FC236}">
                <a16:creationId xmlns:a16="http://schemas.microsoft.com/office/drawing/2014/main" id="{3C115F2E-AF7B-4626-8623-75433A2F2D96}"/>
              </a:ext>
            </a:extLst>
          </p:cNvPr>
          <p:cNvPicPr>
            <a:picLocks noChangeAspect="1"/>
          </p:cNvPicPr>
          <p:nvPr/>
        </p:nvPicPr>
        <p:blipFill rotWithShape="1">
          <a:blip r:embed="rId2">
            <a:alphaModFix amt="50000"/>
          </a:blip>
          <a:srcRect b="15730"/>
          <a:stretch/>
        </p:blipFill>
        <p:spPr>
          <a:xfrm>
            <a:off x="20" y="1"/>
            <a:ext cx="12191980" cy="6857999"/>
          </a:xfrm>
          <a:prstGeom prst="rect">
            <a:avLst/>
          </a:prstGeom>
        </p:spPr>
      </p:pic>
      <p:sp>
        <p:nvSpPr>
          <p:cNvPr id="2" name="Title 1">
            <a:extLst>
              <a:ext uri="{FF2B5EF4-FFF2-40B4-BE49-F238E27FC236}">
                <a16:creationId xmlns:a16="http://schemas.microsoft.com/office/drawing/2014/main" id="{56E8D306-99CE-084F-9E26-BDFF384B1369}"/>
              </a:ext>
            </a:extLst>
          </p:cNvPr>
          <p:cNvSpPr>
            <a:spLocks noGrp="1"/>
          </p:cNvSpPr>
          <p:nvPr>
            <p:ph type="ctrTitle"/>
          </p:nvPr>
        </p:nvSpPr>
        <p:spPr>
          <a:xfrm>
            <a:off x="1524000" y="1122362"/>
            <a:ext cx="9144000" cy="2900518"/>
          </a:xfrm>
        </p:spPr>
        <p:txBody>
          <a:bodyPr>
            <a:normAutofit/>
          </a:bodyPr>
          <a:lstStyle/>
          <a:p>
            <a:r>
              <a:rPr lang="en-US">
                <a:solidFill>
                  <a:srgbClr val="FFFFFF"/>
                </a:solidFill>
              </a:rPr>
              <a:t>Women’s Rights</a:t>
            </a:r>
          </a:p>
        </p:txBody>
      </p:sp>
      <p:sp>
        <p:nvSpPr>
          <p:cNvPr id="3" name="Subtitle 2">
            <a:extLst>
              <a:ext uri="{FF2B5EF4-FFF2-40B4-BE49-F238E27FC236}">
                <a16:creationId xmlns:a16="http://schemas.microsoft.com/office/drawing/2014/main" id="{C270C88E-3857-EE4F-93CF-ED0C5B86827A}"/>
              </a:ext>
            </a:extLst>
          </p:cNvPr>
          <p:cNvSpPr>
            <a:spLocks noGrp="1"/>
          </p:cNvSpPr>
          <p:nvPr>
            <p:ph type="subTitle" idx="1"/>
          </p:nvPr>
        </p:nvSpPr>
        <p:spPr>
          <a:xfrm>
            <a:off x="1524000" y="4159404"/>
            <a:ext cx="9144000" cy="1098395"/>
          </a:xfrm>
        </p:spPr>
        <p:txBody>
          <a:bodyPr>
            <a:normAutofit/>
          </a:bodyPr>
          <a:lstStyle/>
          <a:p>
            <a:r>
              <a:rPr lang="en-US" dirty="0">
                <a:solidFill>
                  <a:srgbClr val="FFFFFF"/>
                </a:solidFill>
              </a:rPr>
              <a:t>Issues in Women’s Rights</a:t>
            </a:r>
          </a:p>
        </p:txBody>
      </p:sp>
    </p:spTree>
    <p:extLst>
      <p:ext uri="{BB962C8B-B14F-4D97-AF65-F5344CB8AC3E}">
        <p14:creationId xmlns:p14="http://schemas.microsoft.com/office/powerpoint/2010/main" val="1059888081"/>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1E69217-10A7-0945-A93E-26191E9773F4}"/>
              </a:ext>
            </a:extLst>
          </p:cNvPr>
          <p:cNvSpPr>
            <a:spLocks noGrp="1"/>
          </p:cNvSpPr>
          <p:nvPr>
            <p:ph type="title"/>
          </p:nvPr>
        </p:nvSpPr>
        <p:spPr>
          <a:xfrm>
            <a:off x="838200" y="365125"/>
            <a:ext cx="10515600" cy="1325563"/>
          </a:xfrm>
        </p:spPr>
        <p:txBody>
          <a:bodyPr>
            <a:normAutofit/>
          </a:bodyPr>
          <a:lstStyle/>
          <a:p>
            <a:r>
              <a:rPr lang="en-US" sz="4200" dirty="0"/>
              <a:t>Issues in Women’s Rights Today: Title IX: United States</a:t>
            </a:r>
          </a:p>
        </p:txBody>
      </p:sp>
      <p:sp>
        <p:nvSpPr>
          <p:cNvPr id="13"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2BF0A7F-7D15-584B-B2F7-A207826C36D4}"/>
              </a:ext>
            </a:extLst>
          </p:cNvPr>
          <p:cNvSpPr>
            <a:spLocks noGrp="1"/>
          </p:cNvSpPr>
          <p:nvPr>
            <p:ph idx="1"/>
          </p:nvPr>
        </p:nvSpPr>
        <p:spPr>
          <a:xfrm>
            <a:off x="838200" y="1929384"/>
            <a:ext cx="10515600" cy="4251960"/>
          </a:xfrm>
        </p:spPr>
        <p:txBody>
          <a:bodyPr>
            <a:normAutofit/>
          </a:bodyPr>
          <a:lstStyle/>
          <a:p>
            <a:pPr marL="0" indent="0">
              <a:buNone/>
            </a:pPr>
            <a:r>
              <a:rPr lang="en-CA" sz="2400" b="1" dirty="0">
                <a:hlinkClick r:id="rId2"/>
              </a:rPr>
              <a:t>Title IX</a:t>
            </a:r>
            <a:endParaRPr lang="en-CA" sz="2400" dirty="0"/>
          </a:p>
          <a:p>
            <a:pPr marL="0" indent="0">
              <a:buNone/>
            </a:pPr>
            <a:r>
              <a:rPr lang="en-CA" sz="2400" i="1" dirty="0"/>
              <a:t>“The U.S. Department of Education’s Office for Civil Rights (OCR) enforces, among other statutes, Title IX of the Education Amendments of 1972. Title IX protects people from discrimination based on sex in education programs or activities that receive federal financial assistance. Title IX states:</a:t>
            </a:r>
          </a:p>
          <a:p>
            <a:pPr marL="0" indent="0">
              <a:buNone/>
            </a:pPr>
            <a:r>
              <a:rPr lang="en-CA" sz="2400" i="1" dirty="0"/>
              <a:t>No person in the United States shall, on the basis of sex, be excluded from participation in, be denied the benefits of, or be subjected to discrimination under any education program or activity receiving Federal financial assistance.”</a:t>
            </a:r>
          </a:p>
          <a:p>
            <a:pPr marL="0" indent="0">
              <a:buNone/>
            </a:pPr>
            <a:r>
              <a:rPr lang="en-CA" sz="2400" b="1" i="1" dirty="0"/>
              <a:t>- What affects has Title XI had on you? How is it beneficial to both women and men?</a:t>
            </a:r>
          </a:p>
          <a:p>
            <a:endParaRPr lang="en-US" sz="2200" dirty="0"/>
          </a:p>
        </p:txBody>
      </p:sp>
    </p:spTree>
    <p:extLst>
      <p:ext uri="{BB962C8B-B14F-4D97-AF65-F5344CB8AC3E}">
        <p14:creationId xmlns:p14="http://schemas.microsoft.com/office/powerpoint/2010/main" val="24900655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A925730-AF7D-6C4A-910F-AC71C0C79776}"/>
              </a:ext>
            </a:extLst>
          </p:cNvPr>
          <p:cNvSpPr>
            <a:spLocks noGrp="1"/>
          </p:cNvSpPr>
          <p:nvPr>
            <p:ph type="title"/>
          </p:nvPr>
        </p:nvSpPr>
        <p:spPr>
          <a:xfrm>
            <a:off x="838200" y="365125"/>
            <a:ext cx="10515600" cy="1325563"/>
          </a:xfrm>
        </p:spPr>
        <p:txBody>
          <a:bodyPr>
            <a:normAutofit/>
          </a:bodyPr>
          <a:lstStyle/>
          <a:p>
            <a:r>
              <a:rPr lang="en-US" sz="5400"/>
              <a:t>Some Background &amp; History</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8CAAFF9-916C-A042-B1AC-8B5D2B51D529}"/>
              </a:ext>
            </a:extLst>
          </p:cNvPr>
          <p:cNvSpPr>
            <a:spLocks noGrp="1"/>
          </p:cNvSpPr>
          <p:nvPr>
            <p:ph idx="1"/>
          </p:nvPr>
        </p:nvSpPr>
        <p:spPr>
          <a:xfrm>
            <a:off x="838200" y="1929384"/>
            <a:ext cx="10515600" cy="4251960"/>
          </a:xfrm>
        </p:spPr>
        <p:txBody>
          <a:bodyPr>
            <a:normAutofit/>
          </a:bodyPr>
          <a:lstStyle/>
          <a:p>
            <a:r>
              <a:rPr lang="en-US" sz="2400" dirty="0"/>
              <a:t>Together we will watch the 2 videos on our website about different aspects of women’s rights. Each video has a couple questions you need to answer and that we will discuss.</a:t>
            </a:r>
          </a:p>
          <a:p>
            <a:pPr>
              <a:buFontTx/>
              <a:buChar char="-"/>
            </a:pPr>
            <a:r>
              <a:rPr lang="en-US" sz="2400" dirty="0"/>
              <a:t>Women were excluded from universities, professional schools, could not vote or run for political office.</a:t>
            </a:r>
          </a:p>
          <a:p>
            <a:pPr>
              <a:buFontTx/>
              <a:buChar char="-"/>
            </a:pPr>
            <a:r>
              <a:rPr lang="en-US" sz="2400" dirty="0"/>
              <a:t>Much has changed, but much change still needs to occur.</a:t>
            </a:r>
          </a:p>
        </p:txBody>
      </p:sp>
    </p:spTree>
    <p:extLst>
      <p:ext uri="{BB962C8B-B14F-4D97-AF65-F5344CB8AC3E}">
        <p14:creationId xmlns:p14="http://schemas.microsoft.com/office/powerpoint/2010/main" val="41084598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262527C-0F01-354C-91AD-CC7878C085AF}"/>
              </a:ext>
            </a:extLst>
          </p:cNvPr>
          <p:cNvSpPr>
            <a:spLocks noGrp="1"/>
          </p:cNvSpPr>
          <p:nvPr>
            <p:ph type="title"/>
          </p:nvPr>
        </p:nvSpPr>
        <p:spPr>
          <a:xfrm>
            <a:off x="838200" y="365125"/>
            <a:ext cx="10515600" cy="1325563"/>
          </a:xfrm>
        </p:spPr>
        <p:txBody>
          <a:bodyPr>
            <a:normAutofit/>
          </a:bodyPr>
          <a:lstStyle/>
          <a:p>
            <a:r>
              <a:rPr lang="en-US" sz="5400"/>
              <a:t>Social Stereotypes of Women</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6B33453-3C2B-664D-92D0-1349C80AB78D}"/>
              </a:ext>
            </a:extLst>
          </p:cNvPr>
          <p:cNvSpPr>
            <a:spLocks noGrp="1"/>
          </p:cNvSpPr>
          <p:nvPr>
            <p:ph idx="1"/>
          </p:nvPr>
        </p:nvSpPr>
        <p:spPr>
          <a:xfrm>
            <a:off x="838200" y="1929384"/>
            <a:ext cx="10515600" cy="4251960"/>
          </a:xfrm>
        </p:spPr>
        <p:txBody>
          <a:bodyPr>
            <a:normAutofit/>
          </a:bodyPr>
          <a:lstStyle/>
          <a:p>
            <a:r>
              <a:rPr lang="en-US" dirty="0"/>
              <a:t>What are some stereotypes of women?</a:t>
            </a:r>
          </a:p>
          <a:p>
            <a:endParaRPr lang="en-US" dirty="0"/>
          </a:p>
          <a:p>
            <a:r>
              <a:rPr lang="en-US" dirty="0"/>
              <a:t>How are these dangerous and harmful?</a:t>
            </a:r>
          </a:p>
        </p:txBody>
      </p:sp>
    </p:spTree>
    <p:extLst>
      <p:ext uri="{BB962C8B-B14F-4D97-AF65-F5344CB8AC3E}">
        <p14:creationId xmlns:p14="http://schemas.microsoft.com/office/powerpoint/2010/main" val="35983223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person, sport, player, outdoor&#10;&#10;Description automatically generated">
            <a:extLst>
              <a:ext uri="{FF2B5EF4-FFF2-40B4-BE49-F238E27FC236}">
                <a16:creationId xmlns:a16="http://schemas.microsoft.com/office/drawing/2014/main" id="{A3408DFF-8620-174E-B8BD-92267E181FBE}"/>
              </a:ext>
            </a:extLst>
          </p:cNvPr>
          <p:cNvPicPr>
            <a:picLocks noChangeAspect="1"/>
          </p:cNvPicPr>
          <p:nvPr/>
        </p:nvPicPr>
        <p:blipFill rotWithShape="1">
          <a:blip r:embed="rId2"/>
          <a:srcRect t="646" r="-2" b="30380"/>
          <a:stretch/>
        </p:blipFill>
        <p:spPr>
          <a:xfrm>
            <a:off x="4883025" y="10"/>
            <a:ext cx="7308975" cy="3364982"/>
          </a:xfrm>
          <a:custGeom>
            <a:avLst/>
            <a:gdLst/>
            <a:ahLst/>
            <a:cxnLst/>
            <a:rect l="l" t="t" r="r" b="b"/>
            <a:pathLst>
              <a:path w="7308975" h="3364992">
                <a:moveTo>
                  <a:pt x="0" y="0"/>
                </a:moveTo>
                <a:lnTo>
                  <a:pt x="7308975" y="0"/>
                </a:lnTo>
                <a:lnTo>
                  <a:pt x="7308975" y="3364992"/>
                </a:lnTo>
                <a:lnTo>
                  <a:pt x="1210305" y="3364992"/>
                </a:lnTo>
                <a:lnTo>
                  <a:pt x="1192705" y="2943200"/>
                </a:lnTo>
                <a:cubicBezTo>
                  <a:pt x="1098874" y="1825108"/>
                  <a:pt x="684692" y="821621"/>
                  <a:pt x="62981" y="69271"/>
                </a:cubicBezTo>
                <a:close/>
              </a:path>
            </a:pathLst>
          </a:custGeom>
        </p:spPr>
      </p:pic>
      <p:pic>
        <p:nvPicPr>
          <p:cNvPr id="7" name="Picture 6" descr="Two people&#10;&#10;Description automatically generated with low confidence">
            <a:extLst>
              <a:ext uri="{FF2B5EF4-FFF2-40B4-BE49-F238E27FC236}">
                <a16:creationId xmlns:a16="http://schemas.microsoft.com/office/drawing/2014/main" id="{0716F714-568B-F147-904F-931E167A37D8}"/>
              </a:ext>
            </a:extLst>
          </p:cNvPr>
          <p:cNvPicPr>
            <a:picLocks noChangeAspect="1"/>
          </p:cNvPicPr>
          <p:nvPr/>
        </p:nvPicPr>
        <p:blipFill rotWithShape="1">
          <a:blip r:embed="rId3"/>
          <a:srcRect r="-2" b="32294"/>
          <a:stretch/>
        </p:blipFill>
        <p:spPr>
          <a:xfrm>
            <a:off x="4883025" y="3493008"/>
            <a:ext cx="7308975" cy="3364992"/>
          </a:xfrm>
          <a:custGeom>
            <a:avLst/>
            <a:gdLst/>
            <a:ahLst/>
            <a:cxnLst/>
            <a:rect l="l" t="t" r="r" b="b"/>
            <a:pathLst>
              <a:path w="7308975" h="3364992">
                <a:moveTo>
                  <a:pt x="1210305" y="0"/>
                </a:moveTo>
                <a:lnTo>
                  <a:pt x="7308975" y="0"/>
                </a:lnTo>
                <a:lnTo>
                  <a:pt x="7308975" y="3364992"/>
                </a:lnTo>
                <a:lnTo>
                  <a:pt x="0" y="3364992"/>
                </a:lnTo>
                <a:lnTo>
                  <a:pt x="62981" y="3295722"/>
                </a:lnTo>
                <a:cubicBezTo>
                  <a:pt x="684692" y="2543371"/>
                  <a:pt x="1098874" y="1539884"/>
                  <a:pt x="1192705" y="421793"/>
                </a:cubicBezTo>
                <a:close/>
              </a:path>
            </a:pathLst>
          </a:custGeom>
        </p:spPr>
      </p:pic>
      <p:sp>
        <p:nvSpPr>
          <p:cNvPr id="2" name="Title 1">
            <a:extLst>
              <a:ext uri="{FF2B5EF4-FFF2-40B4-BE49-F238E27FC236}">
                <a16:creationId xmlns:a16="http://schemas.microsoft.com/office/drawing/2014/main" id="{67BF6B8B-DAFC-4140-856B-CCE02B38FC1F}"/>
              </a:ext>
            </a:extLst>
          </p:cNvPr>
          <p:cNvSpPr>
            <a:spLocks noGrp="1"/>
          </p:cNvSpPr>
          <p:nvPr>
            <p:ph type="title"/>
          </p:nvPr>
        </p:nvSpPr>
        <p:spPr>
          <a:xfrm>
            <a:off x="448056" y="859536"/>
            <a:ext cx="4832802" cy="1243584"/>
          </a:xfrm>
        </p:spPr>
        <p:txBody>
          <a:bodyPr>
            <a:normAutofit/>
          </a:bodyPr>
          <a:lstStyle/>
          <a:p>
            <a:r>
              <a:rPr lang="en-US" sz="3600" b="1" dirty="0"/>
              <a:t>Prejudice</a:t>
            </a:r>
          </a:p>
        </p:txBody>
      </p:sp>
      <p:sp>
        <p:nvSpPr>
          <p:cNvPr id="3" name="Content Placeholder 2">
            <a:extLst>
              <a:ext uri="{FF2B5EF4-FFF2-40B4-BE49-F238E27FC236}">
                <a16:creationId xmlns:a16="http://schemas.microsoft.com/office/drawing/2014/main" id="{09807BA3-D53B-7F49-940B-4721D3F144C2}"/>
              </a:ext>
            </a:extLst>
          </p:cNvPr>
          <p:cNvSpPr>
            <a:spLocks noGrp="1"/>
          </p:cNvSpPr>
          <p:nvPr>
            <p:ph idx="1"/>
          </p:nvPr>
        </p:nvSpPr>
        <p:spPr>
          <a:xfrm>
            <a:off x="448056" y="2512611"/>
            <a:ext cx="4832803" cy="3587239"/>
          </a:xfrm>
        </p:spPr>
        <p:txBody>
          <a:bodyPr>
            <a:normAutofit lnSpcReduction="10000"/>
          </a:bodyPr>
          <a:lstStyle/>
          <a:p>
            <a:r>
              <a:rPr lang="en-US" sz="2400" dirty="0"/>
              <a:t>A Prejudiced towards women is pre-judging a women based stereotypes, not based on her actual character, skill, or personality. </a:t>
            </a:r>
          </a:p>
          <a:p>
            <a:r>
              <a:rPr lang="en-US" sz="2400" dirty="0"/>
              <a:t>For example: Women in sports leadership.</a:t>
            </a:r>
          </a:p>
          <a:p>
            <a:pPr marL="0" indent="0">
              <a:buNone/>
            </a:pPr>
            <a:endParaRPr lang="en-US" sz="2400" b="1" dirty="0"/>
          </a:p>
          <a:p>
            <a:pPr marL="0" indent="0">
              <a:buNone/>
            </a:pPr>
            <a:endParaRPr lang="en-US" sz="2400" b="1" dirty="0"/>
          </a:p>
          <a:p>
            <a:pPr marL="0" indent="0">
              <a:buNone/>
            </a:pPr>
            <a:r>
              <a:rPr lang="en-US" sz="2400" b="1" dirty="0"/>
              <a:t>Example: Becky </a:t>
            </a:r>
            <a:r>
              <a:rPr lang="en-US" sz="2400" b="1" dirty="0" err="1"/>
              <a:t>Hammon</a:t>
            </a:r>
            <a:endParaRPr lang="en-US" sz="2400" b="1" dirty="0"/>
          </a:p>
        </p:txBody>
      </p:sp>
      <p:cxnSp>
        <p:nvCxnSpPr>
          <p:cNvPr id="9" name="Straight Arrow Connector 8">
            <a:extLst>
              <a:ext uri="{FF2B5EF4-FFF2-40B4-BE49-F238E27FC236}">
                <a16:creationId xmlns:a16="http://schemas.microsoft.com/office/drawing/2014/main" id="{E122B737-EEB7-A743-BF45-9A4B23209334}"/>
              </a:ext>
            </a:extLst>
          </p:cNvPr>
          <p:cNvCxnSpPr/>
          <p:nvPr/>
        </p:nvCxnSpPr>
        <p:spPr>
          <a:xfrm>
            <a:off x="3886205" y="5843590"/>
            <a:ext cx="2886075" cy="0"/>
          </a:xfrm>
          <a:prstGeom prst="straightConnector1">
            <a:avLst/>
          </a:prstGeom>
          <a:ln w="571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891097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4">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66B7316-EE45-1144-BD74-DE8C77160A80}"/>
              </a:ext>
            </a:extLst>
          </p:cNvPr>
          <p:cNvSpPr>
            <a:spLocks noGrp="1"/>
          </p:cNvSpPr>
          <p:nvPr>
            <p:ph type="title"/>
          </p:nvPr>
        </p:nvSpPr>
        <p:spPr>
          <a:xfrm>
            <a:off x="841248" y="548640"/>
            <a:ext cx="3600860" cy="5431536"/>
          </a:xfrm>
        </p:spPr>
        <p:txBody>
          <a:bodyPr>
            <a:normAutofit/>
          </a:bodyPr>
          <a:lstStyle/>
          <a:p>
            <a:r>
              <a:rPr lang="en-US" sz="5400" dirty="0"/>
              <a:t>Labeling</a:t>
            </a:r>
          </a:p>
        </p:txBody>
      </p:sp>
      <p:sp>
        <p:nvSpPr>
          <p:cNvPr id="20"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619120B-3BB1-E044-A8AA-890844BDBC66}"/>
              </a:ext>
            </a:extLst>
          </p:cNvPr>
          <p:cNvSpPr>
            <a:spLocks noGrp="1"/>
          </p:cNvSpPr>
          <p:nvPr>
            <p:ph idx="1"/>
          </p:nvPr>
        </p:nvSpPr>
        <p:spPr>
          <a:xfrm>
            <a:off x="5126418" y="552091"/>
            <a:ext cx="6224335" cy="5431536"/>
          </a:xfrm>
        </p:spPr>
        <p:txBody>
          <a:bodyPr anchor="ctr">
            <a:normAutofit/>
          </a:bodyPr>
          <a:lstStyle/>
          <a:p>
            <a:r>
              <a:rPr lang="en-CA" sz="2400" dirty="0"/>
              <a:t>Labelling theory is a theory in sociology which ascribes labelling of people to control and identification of deviant behaviour.</a:t>
            </a:r>
          </a:p>
          <a:p>
            <a:r>
              <a:rPr lang="en-US" sz="2400" dirty="0"/>
              <a:t>How might </a:t>
            </a:r>
            <a:r>
              <a:rPr lang="en-US" sz="2400" dirty="0">
                <a:hlinkClick r:id="rId2"/>
              </a:rPr>
              <a:t>this</a:t>
            </a:r>
            <a:r>
              <a:rPr lang="en-US" sz="2400" dirty="0"/>
              <a:t> be an example that goes against labeling? </a:t>
            </a:r>
          </a:p>
        </p:txBody>
      </p:sp>
    </p:spTree>
    <p:extLst>
      <p:ext uri="{BB962C8B-B14F-4D97-AF65-F5344CB8AC3E}">
        <p14:creationId xmlns:p14="http://schemas.microsoft.com/office/powerpoint/2010/main" val="39843477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5" name="Rectangle 54">
            <a:extLst>
              <a:ext uri="{FF2B5EF4-FFF2-40B4-BE49-F238E27FC236}">
                <a16:creationId xmlns:a16="http://schemas.microsoft.com/office/drawing/2014/main" id="{5C9B446A-6343-4E56-90BA-061E4DDF0F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57" name="Freeform: Shape 56">
            <a:extLst>
              <a:ext uri="{FF2B5EF4-FFF2-40B4-BE49-F238E27FC236}">
                <a16:creationId xmlns:a16="http://schemas.microsoft.com/office/drawing/2014/main" id="{3EC72A1B-03D3-499C-B4BF-AC68EEC22B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455673" cy="6858000"/>
          </a:xfrm>
          <a:custGeom>
            <a:avLst/>
            <a:gdLst>
              <a:gd name="connsiteX0" fmla="*/ 0 w 4455673"/>
              <a:gd name="connsiteY0" fmla="*/ 0 h 6858000"/>
              <a:gd name="connsiteX1" fmla="*/ 3242695 w 4455673"/>
              <a:gd name="connsiteY1" fmla="*/ 0 h 6858000"/>
              <a:gd name="connsiteX2" fmla="*/ 3305678 w 4455673"/>
              <a:gd name="connsiteY2" fmla="*/ 69271 h 6858000"/>
              <a:gd name="connsiteX3" fmla="*/ 4455673 w 4455673"/>
              <a:gd name="connsiteY3" fmla="*/ 3429000 h 6858000"/>
              <a:gd name="connsiteX4" fmla="*/ 3305678 w 4455673"/>
              <a:gd name="connsiteY4" fmla="*/ 6788730 h 6858000"/>
              <a:gd name="connsiteX5" fmla="*/ 3242695 w 4455673"/>
              <a:gd name="connsiteY5" fmla="*/ 6858000 h 6858000"/>
              <a:gd name="connsiteX6" fmla="*/ 0 w 4455673"/>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55673" h="6858000">
                <a:moveTo>
                  <a:pt x="0" y="0"/>
                </a:moveTo>
                <a:lnTo>
                  <a:pt x="3242695" y="0"/>
                </a:lnTo>
                <a:lnTo>
                  <a:pt x="3305678" y="69271"/>
                </a:lnTo>
                <a:cubicBezTo>
                  <a:pt x="4016204" y="929100"/>
                  <a:pt x="4455673" y="2116944"/>
                  <a:pt x="4455673" y="3429000"/>
                </a:cubicBezTo>
                <a:cubicBezTo>
                  <a:pt x="4455673" y="4741056"/>
                  <a:pt x="4016204" y="5928900"/>
                  <a:pt x="3305678" y="6788730"/>
                </a:cubicBezTo>
                <a:lnTo>
                  <a:pt x="3242695" y="6858000"/>
                </a:lnTo>
                <a:lnTo>
                  <a:pt x="0" y="6858000"/>
                </a:lnTo>
                <a:close/>
              </a:path>
            </a:pathLst>
          </a:custGeom>
          <a:ln w="9525">
            <a:solidFill>
              <a:srgbClr val="EFEFEF"/>
            </a:solidFill>
          </a:ln>
          <a:effectLst>
            <a:outerShdw blurRad="889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59" name="Freeform: Shape 58">
            <a:extLst>
              <a:ext uri="{FF2B5EF4-FFF2-40B4-BE49-F238E27FC236}">
                <a16:creationId xmlns:a16="http://schemas.microsoft.com/office/drawing/2014/main" id="{216322C2-3CF0-4D33-BF90-3F384CF6D2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446529" cy="6858000"/>
          </a:xfrm>
          <a:custGeom>
            <a:avLst/>
            <a:gdLst>
              <a:gd name="connsiteX0" fmla="*/ 0 w 4446529"/>
              <a:gd name="connsiteY0" fmla="*/ 0 h 6858000"/>
              <a:gd name="connsiteX1" fmla="*/ 3233551 w 4446529"/>
              <a:gd name="connsiteY1" fmla="*/ 0 h 6858000"/>
              <a:gd name="connsiteX2" fmla="*/ 3296534 w 4446529"/>
              <a:gd name="connsiteY2" fmla="*/ 69271 h 6858000"/>
              <a:gd name="connsiteX3" fmla="*/ 4446529 w 4446529"/>
              <a:gd name="connsiteY3" fmla="*/ 3429000 h 6858000"/>
              <a:gd name="connsiteX4" fmla="*/ 3296534 w 4446529"/>
              <a:gd name="connsiteY4" fmla="*/ 6788730 h 6858000"/>
              <a:gd name="connsiteX5" fmla="*/ 3233551 w 4446529"/>
              <a:gd name="connsiteY5" fmla="*/ 6858000 h 6858000"/>
              <a:gd name="connsiteX6" fmla="*/ 0 w 444652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46529" h="6858000">
                <a:moveTo>
                  <a:pt x="0" y="0"/>
                </a:moveTo>
                <a:lnTo>
                  <a:pt x="3233551" y="0"/>
                </a:lnTo>
                <a:lnTo>
                  <a:pt x="3296534" y="69271"/>
                </a:lnTo>
                <a:cubicBezTo>
                  <a:pt x="4007060" y="929100"/>
                  <a:pt x="4446529" y="2116944"/>
                  <a:pt x="4446529" y="3429000"/>
                </a:cubicBezTo>
                <a:cubicBezTo>
                  <a:pt x="4446529" y="4741056"/>
                  <a:pt x="4007060" y="5928900"/>
                  <a:pt x="3296534" y="6788730"/>
                </a:cubicBezTo>
                <a:lnTo>
                  <a:pt x="3233551"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896A400-459C-4A48-9418-20E48ABAB54F}"/>
              </a:ext>
            </a:extLst>
          </p:cNvPr>
          <p:cNvSpPr>
            <a:spLocks noGrp="1"/>
          </p:cNvSpPr>
          <p:nvPr>
            <p:ph type="title"/>
          </p:nvPr>
        </p:nvSpPr>
        <p:spPr>
          <a:xfrm>
            <a:off x="371094" y="1161288"/>
            <a:ext cx="3438144" cy="1124712"/>
          </a:xfrm>
        </p:spPr>
        <p:txBody>
          <a:bodyPr vert="horz" lIns="91440" tIns="45720" rIns="91440" bIns="45720" rtlCol="0" anchor="b">
            <a:normAutofit/>
          </a:bodyPr>
          <a:lstStyle/>
          <a:p>
            <a:r>
              <a:rPr lang="en-US" sz="2800" kern="1200">
                <a:latin typeface="+mj-lt"/>
                <a:ea typeface="+mj-ea"/>
                <a:cs typeface="+mj-cs"/>
              </a:rPr>
              <a:t>Feminism</a:t>
            </a:r>
          </a:p>
        </p:txBody>
      </p:sp>
      <p:sp>
        <p:nvSpPr>
          <p:cNvPr id="66" name="Rectangle 60">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67" name="Rectangle 62">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375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27A615A1-47F9-D245-B29D-DF5B6AC492C6}"/>
              </a:ext>
            </a:extLst>
          </p:cNvPr>
          <p:cNvSpPr>
            <a:spLocks noGrp="1"/>
          </p:cNvSpPr>
          <p:nvPr>
            <p:ph idx="1"/>
          </p:nvPr>
        </p:nvSpPr>
        <p:spPr>
          <a:xfrm>
            <a:off x="371094" y="2718054"/>
            <a:ext cx="3919552" cy="3207258"/>
          </a:xfrm>
        </p:spPr>
        <p:txBody>
          <a:bodyPr vert="horz" lIns="91440" tIns="45720" rIns="91440" bIns="45720" rtlCol="0" anchor="t">
            <a:normAutofit lnSpcReduction="10000"/>
          </a:bodyPr>
          <a:lstStyle/>
          <a:p>
            <a:pPr>
              <a:buFontTx/>
              <a:buChar char="-"/>
            </a:pPr>
            <a:r>
              <a:rPr lang="en-US" sz="2400" kern="1200" dirty="0">
                <a:latin typeface="+mn-lt"/>
                <a:ea typeface="+mn-ea"/>
                <a:cs typeface="+mn-cs"/>
              </a:rPr>
              <a:t>The social, economic and political struggle for equality </a:t>
            </a:r>
            <a:r>
              <a:rPr lang="en-US" sz="2400" dirty="0"/>
              <a:t>of the sexes</a:t>
            </a:r>
          </a:p>
          <a:p>
            <a:pPr>
              <a:buFontTx/>
              <a:buChar char="-"/>
            </a:pPr>
            <a:r>
              <a:rPr lang="en-US" sz="2400" kern="1200" dirty="0">
                <a:latin typeface="+mn-lt"/>
                <a:ea typeface="+mn-ea"/>
                <a:cs typeface="+mn-cs"/>
              </a:rPr>
              <a:t>There are 4 Waves of Feminism. We are currently in Wave 4.</a:t>
            </a:r>
          </a:p>
          <a:p>
            <a:pPr marL="0" indent="0">
              <a:buNone/>
            </a:pPr>
            <a:r>
              <a:rPr lang="en-US" sz="2400" b="1" i="1" dirty="0"/>
              <a:t>Read the article on 4</a:t>
            </a:r>
            <a:r>
              <a:rPr lang="en-US" sz="2400" b="1" i="1" baseline="30000" dirty="0"/>
              <a:t>th</a:t>
            </a:r>
            <a:r>
              <a:rPr lang="en-US" sz="2400" b="1" i="1" dirty="0"/>
              <a:t> Wave Feminism on our website and answer the questions</a:t>
            </a:r>
            <a:endParaRPr lang="en-US" sz="2400" b="1" i="1" kern="1200" dirty="0">
              <a:latin typeface="+mn-lt"/>
              <a:ea typeface="+mn-ea"/>
              <a:cs typeface="+mn-cs"/>
            </a:endParaRPr>
          </a:p>
        </p:txBody>
      </p:sp>
      <p:pic>
        <p:nvPicPr>
          <p:cNvPr id="7" name="Picture 6" descr="Timeline&#10;&#10;Description automatically generated">
            <a:extLst>
              <a:ext uri="{FF2B5EF4-FFF2-40B4-BE49-F238E27FC236}">
                <a16:creationId xmlns:a16="http://schemas.microsoft.com/office/drawing/2014/main" id="{0505189F-D537-704B-ADB5-4703FB028DB0}"/>
              </a:ext>
            </a:extLst>
          </p:cNvPr>
          <p:cNvPicPr>
            <a:picLocks noChangeAspect="1"/>
          </p:cNvPicPr>
          <p:nvPr/>
        </p:nvPicPr>
        <p:blipFill>
          <a:blip r:embed="rId2"/>
          <a:stretch>
            <a:fillRect/>
          </a:stretch>
        </p:blipFill>
        <p:spPr>
          <a:xfrm>
            <a:off x="5031055" y="614362"/>
            <a:ext cx="6585562" cy="5043488"/>
          </a:xfrm>
          <a:prstGeom prst="rect">
            <a:avLst/>
          </a:prstGeom>
        </p:spPr>
      </p:pic>
    </p:spTree>
    <p:extLst>
      <p:ext uri="{BB962C8B-B14F-4D97-AF65-F5344CB8AC3E}">
        <p14:creationId xmlns:p14="http://schemas.microsoft.com/office/powerpoint/2010/main" val="26512983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D06FD4C-029D-B24D-B4B9-41B90008B872}"/>
              </a:ext>
            </a:extLst>
          </p:cNvPr>
          <p:cNvSpPr>
            <a:spLocks noGrp="1"/>
          </p:cNvSpPr>
          <p:nvPr>
            <p:ph type="title"/>
          </p:nvPr>
        </p:nvSpPr>
        <p:spPr>
          <a:xfrm>
            <a:off x="640080" y="325369"/>
            <a:ext cx="4368602" cy="1956841"/>
          </a:xfrm>
        </p:spPr>
        <p:txBody>
          <a:bodyPr anchor="b">
            <a:normAutofit/>
          </a:bodyPr>
          <a:lstStyle/>
          <a:p>
            <a:r>
              <a:rPr lang="en-US" sz="5400"/>
              <a:t>Emma Watson</a:t>
            </a:r>
          </a:p>
        </p:txBody>
      </p:sp>
      <p:sp>
        <p:nvSpPr>
          <p:cNvPr id="12"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9B601F7A-0036-CA4F-865C-7D294091B01D}"/>
              </a:ext>
            </a:extLst>
          </p:cNvPr>
          <p:cNvSpPr>
            <a:spLocks noGrp="1"/>
          </p:cNvSpPr>
          <p:nvPr>
            <p:ph idx="1"/>
          </p:nvPr>
        </p:nvSpPr>
        <p:spPr>
          <a:xfrm>
            <a:off x="640080" y="2872899"/>
            <a:ext cx="4243589" cy="3320668"/>
          </a:xfrm>
        </p:spPr>
        <p:txBody>
          <a:bodyPr>
            <a:normAutofit/>
          </a:bodyPr>
          <a:lstStyle/>
          <a:p>
            <a:pPr>
              <a:buFontTx/>
              <a:buChar char="-"/>
            </a:pPr>
            <a:r>
              <a:rPr lang="en-US" sz="1800" dirty="0"/>
              <a:t>Graduate of Brown University</a:t>
            </a:r>
          </a:p>
          <a:p>
            <a:pPr>
              <a:buFontTx/>
              <a:buChar char="-"/>
            </a:pPr>
            <a:r>
              <a:rPr lang="en-US" sz="1800" dirty="0"/>
              <a:t>UN Women’s Goodwill Ambassador</a:t>
            </a:r>
          </a:p>
          <a:p>
            <a:pPr marL="0" indent="0">
              <a:buNone/>
            </a:pPr>
            <a:r>
              <a:rPr lang="en-US" sz="1800" b="1" dirty="0"/>
              <a:t>Watch her video on our website.</a:t>
            </a:r>
          </a:p>
          <a:p>
            <a:pPr marL="0" indent="0">
              <a:buNone/>
            </a:pPr>
            <a:r>
              <a:rPr lang="en-US" sz="1800" dirty="0"/>
              <a:t>1. What does she think the gaps are in data are?</a:t>
            </a:r>
          </a:p>
          <a:p>
            <a:pPr marL="0" indent="0">
              <a:buNone/>
            </a:pPr>
            <a:r>
              <a:rPr lang="en-US" sz="1800" dirty="0"/>
              <a:t>2. What are her feelings on the word feminism and how it is perceived by men. What are your feelings on this?</a:t>
            </a:r>
          </a:p>
          <a:p>
            <a:pPr marL="0" indent="0">
              <a:buNone/>
            </a:pPr>
            <a:r>
              <a:rPr lang="en-US" sz="1800" dirty="0"/>
              <a:t>3. What do you think she means by the normalization of prejudice and misogyny? </a:t>
            </a:r>
          </a:p>
        </p:txBody>
      </p:sp>
      <p:pic>
        <p:nvPicPr>
          <p:cNvPr id="5" name="Picture 4" descr="A person posing for a picture&#10;&#10;Description automatically generated with medium confidence">
            <a:extLst>
              <a:ext uri="{FF2B5EF4-FFF2-40B4-BE49-F238E27FC236}">
                <a16:creationId xmlns:a16="http://schemas.microsoft.com/office/drawing/2014/main" id="{D082CFBB-BB93-684D-8B12-8EBB92D55FE2}"/>
              </a:ext>
            </a:extLst>
          </p:cNvPr>
          <p:cNvPicPr>
            <a:picLocks noChangeAspect="1"/>
          </p:cNvPicPr>
          <p:nvPr/>
        </p:nvPicPr>
        <p:blipFill rotWithShape="1">
          <a:blip r:embed="rId2"/>
          <a:srcRect r="-1" b="25226"/>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28956586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monitor, indoor, screen&#10;&#10;Description automatically generated">
            <a:extLst>
              <a:ext uri="{FF2B5EF4-FFF2-40B4-BE49-F238E27FC236}">
                <a16:creationId xmlns:a16="http://schemas.microsoft.com/office/drawing/2014/main" id="{CE191388-4D6F-814C-A284-7BFD45204A7A}"/>
              </a:ext>
            </a:extLst>
          </p:cNvPr>
          <p:cNvPicPr>
            <a:picLocks noChangeAspect="1"/>
          </p:cNvPicPr>
          <p:nvPr/>
        </p:nvPicPr>
        <p:blipFill>
          <a:blip r:embed="rId2"/>
          <a:stretch>
            <a:fillRect/>
          </a:stretch>
        </p:blipFill>
        <p:spPr>
          <a:xfrm>
            <a:off x="0" y="-1225"/>
            <a:ext cx="12192000" cy="6860450"/>
          </a:xfrm>
          <a:prstGeom prst="rect">
            <a:avLst/>
          </a:prstGeom>
        </p:spPr>
      </p:pic>
      <p:sp>
        <p:nvSpPr>
          <p:cNvPr id="2" name="Title 1">
            <a:extLst>
              <a:ext uri="{FF2B5EF4-FFF2-40B4-BE49-F238E27FC236}">
                <a16:creationId xmlns:a16="http://schemas.microsoft.com/office/drawing/2014/main" id="{CD1C916E-9B71-5D47-B355-321B1180D43C}"/>
              </a:ext>
            </a:extLst>
          </p:cNvPr>
          <p:cNvSpPr>
            <a:spLocks noGrp="1"/>
          </p:cNvSpPr>
          <p:nvPr>
            <p:ph type="title"/>
          </p:nvPr>
        </p:nvSpPr>
        <p:spPr>
          <a:xfrm>
            <a:off x="838200" y="107218"/>
            <a:ext cx="10515600" cy="912690"/>
          </a:xfrm>
        </p:spPr>
        <p:txBody>
          <a:bodyPr/>
          <a:lstStyle/>
          <a:p>
            <a:pPr algn="ctr"/>
            <a:r>
              <a:rPr lang="en-US" dirty="0">
                <a:solidFill>
                  <a:schemeClr val="bg1"/>
                </a:solidFill>
              </a:rPr>
              <a:t>Issues in Women’s Rights Today</a:t>
            </a:r>
          </a:p>
        </p:txBody>
      </p:sp>
      <p:sp>
        <p:nvSpPr>
          <p:cNvPr id="3" name="Content Placeholder 2">
            <a:extLst>
              <a:ext uri="{FF2B5EF4-FFF2-40B4-BE49-F238E27FC236}">
                <a16:creationId xmlns:a16="http://schemas.microsoft.com/office/drawing/2014/main" id="{3FEFB56A-36BD-0A42-A3D7-64B090125915}"/>
              </a:ext>
            </a:extLst>
          </p:cNvPr>
          <p:cNvSpPr>
            <a:spLocks noGrp="1"/>
          </p:cNvSpPr>
          <p:nvPr>
            <p:ph idx="1"/>
          </p:nvPr>
        </p:nvSpPr>
        <p:spPr>
          <a:xfrm>
            <a:off x="838200" y="1019907"/>
            <a:ext cx="10515600" cy="3752118"/>
          </a:xfrm>
        </p:spPr>
        <p:txBody>
          <a:bodyPr>
            <a:normAutofit lnSpcReduction="10000"/>
          </a:bodyPr>
          <a:lstStyle/>
          <a:p>
            <a:pPr marL="0" indent="0">
              <a:buNone/>
            </a:pPr>
            <a:r>
              <a:rPr lang="en-US" b="1" dirty="0">
                <a:solidFill>
                  <a:schemeClr val="bg1"/>
                </a:solidFill>
              </a:rPr>
              <a:t>Pay Equity: </a:t>
            </a:r>
            <a:r>
              <a:rPr lang="en-US" dirty="0">
                <a:solidFill>
                  <a:schemeClr val="bg1"/>
                </a:solidFill>
              </a:rPr>
              <a:t>equal payment for work evaluated as equal in worth.</a:t>
            </a:r>
          </a:p>
          <a:p>
            <a:r>
              <a:rPr lang="en-US" dirty="0">
                <a:solidFill>
                  <a:schemeClr val="bg1"/>
                </a:solidFill>
              </a:rPr>
              <a:t>Watch the Netflix Explained on our website and answer the questions there.</a:t>
            </a:r>
          </a:p>
          <a:p>
            <a:endParaRPr lang="en-US" dirty="0">
              <a:solidFill>
                <a:schemeClr val="bg1"/>
              </a:solidFill>
            </a:endParaRPr>
          </a:p>
          <a:p>
            <a:endParaRPr lang="en-US" dirty="0">
              <a:solidFill>
                <a:schemeClr val="bg1"/>
              </a:solidFill>
            </a:endParaRPr>
          </a:p>
          <a:p>
            <a:endParaRPr lang="en-US" dirty="0">
              <a:solidFill>
                <a:schemeClr val="bg1"/>
              </a:solidFill>
            </a:endParaRPr>
          </a:p>
          <a:p>
            <a:r>
              <a:rPr lang="en-US" b="1" dirty="0">
                <a:solidFill>
                  <a:schemeClr val="bg1"/>
                </a:solidFill>
              </a:rPr>
              <a:t>Employment Equity: </a:t>
            </a:r>
            <a:r>
              <a:rPr lang="en-US" dirty="0">
                <a:solidFill>
                  <a:schemeClr val="bg1"/>
                </a:solidFill>
              </a:rPr>
              <a:t>all employees should be treated on their abilities and be fair and just and impartial. </a:t>
            </a:r>
          </a:p>
          <a:p>
            <a:pPr marL="0" indent="0">
              <a:buNone/>
            </a:pPr>
            <a:endParaRPr lang="en-US" dirty="0"/>
          </a:p>
        </p:txBody>
      </p:sp>
    </p:spTree>
    <p:extLst>
      <p:ext uri="{BB962C8B-B14F-4D97-AF65-F5344CB8AC3E}">
        <p14:creationId xmlns:p14="http://schemas.microsoft.com/office/powerpoint/2010/main" val="3232543671"/>
      </p:ext>
    </p:extLst>
  </p:cSld>
  <p:clrMapOvr>
    <a:masterClrMapping/>
  </p:clrMapOvr>
  <p:timing>
    <p:tnLst>
      <p:par>
        <p:cTn id="1" dur="indefinite" restart="never" nodeType="tmRoot">
          <p:childTnLst>
            <p:seq concurrent="1">
              <p:cTn id="2" repeatCount="indefinite" restart="whenNotActive" fill="hold" evtFilter="cancelBubble" nodeType="interactiveSeq">
                <p:stCondLst>
                  <p:cond delay="indefinite"/>
                  <p:cond evt="onBegin" delay="0">
                    <p:tn val="1"/>
                  </p:cond>
                </p:stCondLst>
                <p:endSync evt="end" delay="0">
                  <p:rtn val="all"/>
                </p:endSync>
                <p:childTnLst>
                  <p:par>
                    <p:cTn id="3" fill="hold">
                      <p:stCondLst>
                        <p:cond delay="0"/>
                      </p:stCondLst>
                      <p:childTnLst>
                        <p:par>
                          <p:cTn id="4" fill="hold">
                            <p:stCondLst>
                              <p:cond delay="0"/>
                            </p:stCondLst>
                            <p:childTnLst>
                              <p:par>
                                <p:cTn id="5" presetID="0" presetClass="path" presetSubtype="0" accel="50000" decel="50000" fill="hold" nodeType="clickEffect">
                                  <p:stCondLst>
                                    <p:cond delay="0"/>
                                  </p:stCondLst>
                                  <p:childTnLst>
                                    <p:animMotion origin="layout" path="M 0 0 L -0.24922 -0.24888" pathEditMode="relative" ptsTypes="AA">
                                      <p:cBhvr>
                                        <p:cTn id="6" dur="30000" fill="hold"/>
                                        <p:tgtEl>
                                          <p:spTgt spid="5"/>
                                        </p:tgtEl>
                                        <p:attrNameLst>
                                          <p:attrName>ppt_x</p:attrName>
                                          <p:attrName>ppt_y</p:attrName>
                                        </p:attrNameLst>
                                      </p:cBhvr>
                                    </p:animMotion>
                                  </p:childTnLst>
                                </p:cTn>
                              </p:par>
                              <p:par>
                                <p:cTn id="7" presetID="6" presetClass="emph" presetSubtype="0" accel="50000" decel="50000" fill="hold" nodeType="withEffect">
                                  <p:stCondLst>
                                    <p:cond delay="0"/>
                                  </p:stCondLst>
                                  <p:childTnLst>
                                    <p:animScale>
                                      <p:cBhvr>
                                        <p:cTn id="8" dur="30000" fill="hold"/>
                                        <p:tgtEl>
                                          <p:spTgt spid="5"/>
                                        </p:tgtEl>
                                      </p:cBhvr>
                                      <p:by x="150000" y="150000"/>
                                    </p:animScale>
                                  </p:childTnLst>
                                </p:cTn>
                              </p:par>
                            </p:childTnLst>
                          </p:cTn>
                        </p:par>
                        <p:par>
                          <p:cTn id="9" fill="hold">
                            <p:stCondLst>
                              <p:cond delay="30000"/>
                            </p:stCondLst>
                            <p:childTnLst>
                              <p:par>
                                <p:cTn id="10" presetID="0" presetClass="path" presetSubtype="0" accel="50000" decel="50000" fill="hold" nodeType="afterEffect">
                                  <p:stCondLst>
                                    <p:cond delay="5000"/>
                                  </p:stCondLst>
                                  <p:childTnLst>
                                    <p:animMotion origin="layout" path="M -0.24922 -0.24888 L 0 0" pathEditMode="relative" ptsTypes="AA">
                                      <p:cBhvr>
                                        <p:cTn id="11" dur="30000" fill="hold"/>
                                        <p:tgtEl>
                                          <p:spTgt spid="5"/>
                                        </p:tgtEl>
                                        <p:attrNameLst>
                                          <p:attrName>ppt_x</p:attrName>
                                          <p:attrName>ppt_y</p:attrName>
                                        </p:attrNameLst>
                                      </p:cBhvr>
                                    </p:animMotion>
                                  </p:childTnLst>
                                </p:cTn>
                              </p:par>
                              <p:par>
                                <p:cTn id="12" presetID="6" presetClass="emph" presetSubtype="0" accel="50000" decel="50000" fill="hold" nodeType="withEffect">
                                  <p:stCondLst>
                                    <p:cond delay="5000"/>
                                  </p:stCondLst>
                                  <p:childTnLst>
                                    <p:animScale>
                                      <p:cBhvr>
                                        <p:cTn id="13" dur="30000" fill="hold"/>
                                        <p:tgtEl>
                                          <p:spTgt spid="5"/>
                                        </p:tgtEl>
                                      </p:cBhvr>
                                      <p:by x="150000" y="150000"/>
                                      <p:to x="100000" y="100000"/>
                                    </p:animScale>
                                  </p:childTnLst>
                                </p:cTn>
                              </p:par>
                            </p:childTnLst>
                          </p:cTn>
                        </p:par>
                        <p:par>
                          <p:cTn id="14" fill="hold">
                            <p:stCondLst>
                              <p:cond delay="65000"/>
                            </p:stCondLst>
                            <p:childTnLst>
                              <p:par>
                                <p:cTn id="15" presetID="0" presetClass="path" presetSubtype="0" accel="50000" decel="50000" fill="hold" nodeType="afterEffect">
                                  <p:stCondLst>
                                    <p:cond delay="0"/>
                                  </p:stCondLst>
                                  <p:childTnLst>
                                    <p:animMotion origin="layout" path="M 0 0 L 0 0" pathEditMode="relative" ptsTypes="AA">
                                      <p:cBhvr>
                                        <p:cTn id="16" dur="5000" fill="hold"/>
                                        <p:tgtEl>
                                          <p:spTgt spid="5"/>
                                        </p:tgtEl>
                                        <p:attrNameLst>
                                          <p:attrName>ppt_x</p:attrName>
                                          <p:attrName>ppt_y</p:attrName>
                                        </p:attrNameLst>
                                      </p:cBhvr>
                                    </p:animMotion>
                                  </p:childTnLst>
                                </p:cTn>
                              </p:par>
                            </p:childTnLst>
                          </p:cTn>
                        </p:par>
                      </p:childTnLst>
                    </p:cTn>
                  </p:par>
                </p:childTnLst>
              </p:cTn>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DD0AE3D-8F6F-9044-9A12-A6468A4F8F7C}"/>
              </a:ext>
            </a:extLst>
          </p:cNvPr>
          <p:cNvSpPr>
            <a:spLocks noGrp="1"/>
          </p:cNvSpPr>
          <p:nvPr>
            <p:ph type="title"/>
          </p:nvPr>
        </p:nvSpPr>
        <p:spPr>
          <a:xfrm>
            <a:off x="630936" y="640080"/>
            <a:ext cx="4818888" cy="1481328"/>
          </a:xfrm>
        </p:spPr>
        <p:txBody>
          <a:bodyPr anchor="b">
            <a:normAutofit/>
          </a:bodyPr>
          <a:lstStyle/>
          <a:p>
            <a:r>
              <a:rPr lang="en-US" sz="4600"/>
              <a:t>Issues in Women’s Rights Today</a:t>
            </a:r>
          </a:p>
        </p:txBody>
      </p:sp>
      <p:sp>
        <p:nvSpPr>
          <p:cNvPr id="12" name="sketch line">
            <a:extLst>
              <a:ext uri="{FF2B5EF4-FFF2-40B4-BE49-F238E27FC236}">
                <a16:creationId xmlns:a16="http://schemas.microsoft.com/office/drawing/2014/main" id="{650D18FE-0824-4A46-B22C-A86B52E578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B566350-E549-8A4A-850E-D17455CBB312}"/>
              </a:ext>
            </a:extLst>
          </p:cNvPr>
          <p:cNvSpPr>
            <a:spLocks noGrp="1"/>
          </p:cNvSpPr>
          <p:nvPr>
            <p:ph idx="1"/>
          </p:nvPr>
        </p:nvSpPr>
        <p:spPr>
          <a:xfrm>
            <a:off x="630936" y="2660904"/>
            <a:ext cx="4818888" cy="3547872"/>
          </a:xfrm>
        </p:spPr>
        <p:txBody>
          <a:bodyPr anchor="t">
            <a:normAutofit/>
          </a:bodyPr>
          <a:lstStyle/>
          <a:p>
            <a:r>
              <a:rPr lang="en-US" sz="2200" dirty="0"/>
              <a:t>Sexual Harassment: unwelcome actions or conduct of a sexual nature towards another person. </a:t>
            </a:r>
          </a:p>
          <a:p>
            <a:pPr marL="0" indent="0">
              <a:buNone/>
            </a:pPr>
            <a:r>
              <a:rPr lang="en-US" sz="2200" dirty="0"/>
              <a:t>Watson touches on this, how can we prevent this?</a:t>
            </a:r>
          </a:p>
        </p:txBody>
      </p:sp>
      <p:pic>
        <p:nvPicPr>
          <p:cNvPr id="5" name="Picture 4" descr="Graphical user interface&#10;&#10;Description automatically generated">
            <a:extLst>
              <a:ext uri="{FF2B5EF4-FFF2-40B4-BE49-F238E27FC236}">
                <a16:creationId xmlns:a16="http://schemas.microsoft.com/office/drawing/2014/main" id="{DB4214B5-82FB-D549-8FF9-F6BBF4F19074}"/>
              </a:ext>
            </a:extLst>
          </p:cNvPr>
          <p:cNvPicPr>
            <a:picLocks noChangeAspect="1"/>
          </p:cNvPicPr>
          <p:nvPr/>
        </p:nvPicPr>
        <p:blipFill>
          <a:blip r:embed="rId2"/>
          <a:stretch>
            <a:fillRect/>
          </a:stretch>
        </p:blipFill>
        <p:spPr>
          <a:xfrm>
            <a:off x="5406960" y="1401318"/>
            <a:ext cx="6742176" cy="5048631"/>
          </a:xfrm>
          <a:prstGeom prst="rect">
            <a:avLst/>
          </a:prstGeom>
        </p:spPr>
      </p:pic>
    </p:spTree>
    <p:extLst>
      <p:ext uri="{BB962C8B-B14F-4D97-AF65-F5344CB8AC3E}">
        <p14:creationId xmlns:p14="http://schemas.microsoft.com/office/powerpoint/2010/main" val="291558281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90</TotalTime>
  <Words>482</Words>
  <Application>Microsoft Macintosh PowerPoint</Application>
  <PresentationFormat>Widescreen</PresentationFormat>
  <Paragraphs>45</Paragraphs>
  <Slides>10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Calibri Light</vt:lpstr>
      <vt:lpstr>Office Theme</vt:lpstr>
      <vt:lpstr>Women’s Rights</vt:lpstr>
      <vt:lpstr>Some Background &amp; History</vt:lpstr>
      <vt:lpstr>Social Stereotypes of Women</vt:lpstr>
      <vt:lpstr>Prejudice</vt:lpstr>
      <vt:lpstr>Labeling</vt:lpstr>
      <vt:lpstr>Feminism</vt:lpstr>
      <vt:lpstr>Emma Watson</vt:lpstr>
      <vt:lpstr>Issues in Women’s Rights Today</vt:lpstr>
      <vt:lpstr>Issues in Women’s Rights Today</vt:lpstr>
      <vt:lpstr>Issues in Women’s Rights Today: Title IX: United States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Gord Gord</dc:creator>
  <cp:lastModifiedBy>Gord Gord</cp:lastModifiedBy>
  <cp:revision>5</cp:revision>
  <dcterms:created xsi:type="dcterms:W3CDTF">2022-01-26T15:43:34Z</dcterms:created>
  <dcterms:modified xsi:type="dcterms:W3CDTF">2022-01-27T14:28:17Z</dcterms:modified>
</cp:coreProperties>
</file>