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2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CA"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CA"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13A6BF9-8E24-2941-999F-F2585D35E3FF}" type="datetimeFigureOut">
              <a:rPr lang="en-US" smtClean="0"/>
              <a:t>17-01-01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5BB59EF-F1B3-074B-BEA3-5F60CBFD22E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BB59EF-F1B3-074B-BEA3-5F60CBFD22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BB59EF-F1B3-074B-BEA3-5F60CBFD22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BB59EF-F1B3-074B-BEA3-5F60CBFD22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CA"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13A6BF9-8E24-2941-999F-F2585D35E3FF}" type="datetimeFigureOut">
              <a:rPr lang="en-US" smtClean="0"/>
              <a:t>17-01-01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5BB59EF-F1B3-074B-BEA3-5F60CBFD22E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5BB59EF-F1B3-074B-BEA3-5F60CBFD22E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5BB59EF-F1B3-074B-BEA3-5F60CBFD22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BB59EF-F1B3-074B-BEA3-5F60CBFD22E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3A6BF9-8E24-2941-999F-F2585D35E3FF}" type="datetimeFigureOut">
              <a:rPr lang="en-US" smtClean="0"/>
              <a:t>17-01-01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BB59EF-F1B3-074B-BEA3-5F60CBFD22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CA"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13A6BF9-8E24-2941-999F-F2585D35E3FF}" type="datetimeFigureOut">
              <a:rPr lang="en-US" smtClean="0"/>
              <a:t>17-01-01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5BB59EF-F1B3-074B-BEA3-5F60CBFD22E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CA"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CA"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CA"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13A6BF9-8E24-2941-999F-F2585D35E3FF}" type="datetimeFigureOut">
              <a:rPr lang="en-US" smtClean="0"/>
              <a:t>17-01-01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5BB59EF-F1B3-074B-BEA3-5F60CBFD22E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13A6BF9-8E24-2941-999F-F2585D35E3FF}" type="datetimeFigureOut">
              <a:rPr lang="en-US" smtClean="0"/>
              <a:t>17-01-01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5BB59EF-F1B3-074B-BEA3-5F60CBFD22E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CA"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Laws of the Economic Jungle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29232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 of Increasing Returns to Scale</a:t>
            </a:r>
            <a:endParaRPr lang="en-US" dirty="0"/>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4013" y="1417638"/>
            <a:ext cx="6737350" cy="414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0" y="5565775"/>
            <a:ext cx="8229599" cy="1200328"/>
          </a:xfrm>
          <a:prstGeom prst="rect">
            <a:avLst/>
          </a:prstGeom>
        </p:spPr>
        <p:txBody>
          <a:bodyPr wrap="square">
            <a:spAutoFit/>
          </a:bodyPr>
          <a:lstStyle/>
          <a:p>
            <a:pPr lvl="0"/>
            <a:r>
              <a:rPr lang="en-US" sz="2400" dirty="0"/>
              <a:t>By increasing the scale of the operation one can take advantage of teamwork and </a:t>
            </a:r>
            <a:r>
              <a:rPr lang="en-US" sz="2400" dirty="0" err="1"/>
              <a:t>labour</a:t>
            </a:r>
            <a:r>
              <a:rPr lang="en-US" sz="2400" dirty="0"/>
              <a:t> specialization thereby making the operation more efficient.</a:t>
            </a:r>
            <a:endParaRPr lang="en-GB" sz="2400" dirty="0"/>
          </a:p>
        </p:txBody>
      </p:sp>
    </p:spTree>
    <p:extLst>
      <p:ext uri="{BB962C8B-B14F-4D97-AF65-F5344CB8AC3E}">
        <p14:creationId xmlns:p14="http://schemas.microsoft.com/office/powerpoint/2010/main" val="151336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Explained</a:t>
            </a:r>
            <a:endParaRPr lang="en-US" dirty="0"/>
          </a:p>
        </p:txBody>
      </p:sp>
      <p:sp>
        <p:nvSpPr>
          <p:cNvPr id="3" name="Content Placeholder 2"/>
          <p:cNvSpPr>
            <a:spLocks noGrp="1"/>
          </p:cNvSpPr>
          <p:nvPr>
            <p:ph idx="1"/>
          </p:nvPr>
        </p:nvSpPr>
        <p:spPr>
          <a:xfrm>
            <a:off x="457200" y="1555797"/>
            <a:ext cx="8229600" cy="1698695"/>
          </a:xfrm>
        </p:spPr>
        <p:txBody>
          <a:bodyPr>
            <a:noAutofit/>
          </a:bodyPr>
          <a:lstStyle/>
          <a:p>
            <a:r>
              <a:rPr lang="en-US" sz="2400" dirty="0" smtClean="0"/>
              <a:t>Every time the farmer increases the workface, she also increases her amount of land to farm therefore increasing overall production. Therefore if all productive resources are increased, output will increase.</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52730815"/>
              </p:ext>
            </p:extLst>
          </p:nvPr>
        </p:nvGraphicFramePr>
        <p:xfrm>
          <a:off x="1682758" y="3461015"/>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en-US" dirty="0"/>
                    </a:p>
                  </a:txBody>
                  <a:tcPr/>
                </a:tc>
                <a:tc>
                  <a:txBody>
                    <a:bodyPr/>
                    <a:lstStyle/>
                    <a:p>
                      <a:r>
                        <a:rPr lang="en-US" dirty="0" err="1" smtClean="0"/>
                        <a:t>Labour</a:t>
                      </a:r>
                      <a:endParaRPr lang="en-US" dirty="0"/>
                    </a:p>
                  </a:txBody>
                  <a:tcPr/>
                </a:tc>
              </a:tr>
              <a:tr h="370840">
                <a:tc>
                  <a:txBody>
                    <a:bodyPr/>
                    <a:lstStyle/>
                    <a:p>
                      <a:r>
                        <a:rPr lang="en-US" dirty="0" smtClean="0"/>
                        <a:t>1000</a:t>
                      </a:r>
                      <a:endParaRPr lang="en-US" dirty="0"/>
                    </a:p>
                  </a:txBody>
                  <a:tcPr/>
                </a:tc>
                <a:tc>
                  <a:txBody>
                    <a:bodyPr/>
                    <a:lstStyle/>
                    <a:p>
                      <a:r>
                        <a:rPr lang="en-US" dirty="0" smtClean="0"/>
                        <a:t>1</a:t>
                      </a:r>
                      <a:endParaRPr lang="en-US" dirty="0"/>
                    </a:p>
                  </a:txBody>
                  <a:tcPr/>
                </a:tc>
              </a:tr>
              <a:tr h="370840">
                <a:tc>
                  <a:txBody>
                    <a:bodyPr/>
                    <a:lstStyle/>
                    <a:p>
                      <a:r>
                        <a:rPr lang="en-US" dirty="0" smtClean="0"/>
                        <a:t>2000</a:t>
                      </a:r>
                      <a:endParaRPr lang="en-US" dirty="0"/>
                    </a:p>
                  </a:txBody>
                  <a:tcPr/>
                </a:tc>
                <a:tc>
                  <a:txBody>
                    <a:bodyPr/>
                    <a:lstStyle/>
                    <a:p>
                      <a:r>
                        <a:rPr lang="en-US" dirty="0" smtClean="0"/>
                        <a:t>2</a:t>
                      </a:r>
                      <a:endParaRPr lang="en-US" dirty="0"/>
                    </a:p>
                  </a:txBody>
                  <a:tcPr/>
                </a:tc>
              </a:tr>
              <a:tr h="370840">
                <a:tc>
                  <a:txBody>
                    <a:bodyPr/>
                    <a:lstStyle/>
                    <a:p>
                      <a:r>
                        <a:rPr lang="en-US" dirty="0" smtClean="0"/>
                        <a:t>3200</a:t>
                      </a:r>
                      <a:endParaRPr lang="en-US" dirty="0"/>
                    </a:p>
                  </a:txBody>
                  <a:tcPr/>
                </a:tc>
                <a:tc>
                  <a:txBody>
                    <a:bodyPr/>
                    <a:lstStyle/>
                    <a:p>
                      <a:r>
                        <a:rPr lang="en-US" dirty="0" smtClean="0"/>
                        <a:t>3</a:t>
                      </a:r>
                      <a:endParaRPr lang="en-US" dirty="0"/>
                    </a:p>
                  </a:txBody>
                  <a:tcPr/>
                </a:tc>
              </a:tr>
              <a:tr h="370840">
                <a:tc>
                  <a:txBody>
                    <a:bodyPr/>
                    <a:lstStyle/>
                    <a:p>
                      <a:r>
                        <a:rPr lang="en-US" dirty="0" smtClean="0"/>
                        <a:t>4600</a:t>
                      </a:r>
                      <a:endParaRPr lang="en-US" dirty="0"/>
                    </a:p>
                  </a:txBody>
                  <a:tcPr/>
                </a:tc>
                <a:tc>
                  <a:txBody>
                    <a:bodyPr/>
                    <a:lstStyle/>
                    <a:p>
                      <a:r>
                        <a:rPr lang="en-US" dirty="0" smtClean="0"/>
                        <a:t>4</a:t>
                      </a:r>
                      <a:endParaRPr lang="en-US" dirty="0"/>
                    </a:p>
                  </a:txBody>
                  <a:tcPr/>
                </a:tc>
              </a:tr>
              <a:tr h="370840">
                <a:tc>
                  <a:txBody>
                    <a:bodyPr/>
                    <a:lstStyle/>
                    <a:p>
                      <a:r>
                        <a:rPr lang="en-US" dirty="0" smtClean="0"/>
                        <a:t>6200</a:t>
                      </a:r>
                      <a:endParaRPr lang="en-US" dirty="0"/>
                    </a:p>
                  </a:txBody>
                  <a:tcPr/>
                </a:tc>
                <a:tc>
                  <a:txBody>
                    <a:bodyPr/>
                    <a:lstStyle/>
                    <a:p>
                      <a:r>
                        <a:rPr lang="en-US" dirty="0" smtClean="0"/>
                        <a:t>5</a:t>
                      </a:r>
                      <a:endParaRPr lang="en-US" dirty="0"/>
                    </a:p>
                  </a:txBody>
                  <a:tcPr/>
                </a:tc>
              </a:tr>
              <a:tr h="370840">
                <a:tc>
                  <a:txBody>
                    <a:bodyPr/>
                    <a:lstStyle/>
                    <a:p>
                      <a:r>
                        <a:rPr lang="en-US" dirty="0" smtClean="0"/>
                        <a:t>8000</a:t>
                      </a:r>
                      <a:endParaRPr lang="en-US" dirty="0"/>
                    </a:p>
                  </a:txBody>
                  <a:tcPr/>
                </a:tc>
                <a:tc>
                  <a:txBody>
                    <a:bodyPr/>
                    <a:lstStyle/>
                    <a:p>
                      <a:r>
                        <a:rPr lang="en-US" dirty="0" smtClean="0"/>
                        <a:t>6</a:t>
                      </a:r>
                      <a:endParaRPr lang="en-US" dirty="0"/>
                    </a:p>
                  </a:txBody>
                  <a:tcPr/>
                </a:tc>
              </a:tr>
              <a:tr h="370840">
                <a:tc>
                  <a:txBody>
                    <a:bodyPr/>
                    <a:lstStyle/>
                    <a:p>
                      <a:r>
                        <a:rPr lang="en-US" dirty="0" smtClean="0"/>
                        <a:t>10000</a:t>
                      </a:r>
                      <a:endParaRPr lang="en-US" dirty="0"/>
                    </a:p>
                  </a:txBody>
                  <a:tcPr/>
                </a:tc>
                <a:tc>
                  <a:txBody>
                    <a:bodyPr/>
                    <a:lstStyle/>
                    <a:p>
                      <a:r>
                        <a:rPr lang="en-US" dirty="0" smtClean="0"/>
                        <a:t>7</a:t>
                      </a:r>
                      <a:endParaRPr lang="en-US" dirty="0"/>
                    </a:p>
                  </a:txBody>
                  <a:tcPr/>
                </a:tc>
              </a:tr>
            </a:tbl>
          </a:graphicData>
        </a:graphic>
      </p:graphicFrame>
    </p:spTree>
    <p:extLst>
      <p:ext uri="{BB962C8B-B14F-4D97-AF65-F5344CB8AC3E}">
        <p14:creationId xmlns:p14="http://schemas.microsoft.com/office/powerpoint/2010/main" val="378476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Understanding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How does the production possibilities curve illustrate scarcity? </a:t>
            </a:r>
            <a:endParaRPr lang="en-US" dirty="0"/>
          </a:p>
          <a:p>
            <a:r>
              <a:rPr lang="en-US" dirty="0" smtClean="0"/>
              <a:t>2. Why do we not want to produce at I in the production possibilities curve? </a:t>
            </a:r>
          </a:p>
          <a:p>
            <a:r>
              <a:rPr lang="en-US" dirty="0" smtClean="0"/>
              <a:t>3. Provide an example of a capital and consumer good not used in this presentation.</a:t>
            </a:r>
          </a:p>
          <a:p>
            <a:r>
              <a:rPr lang="en-US" dirty="0" smtClean="0"/>
              <a:t>4. What is meant by the relative cost of a product? Explain how increased relative costs are related to opportunity costs and diminishing returns.</a:t>
            </a:r>
          </a:p>
          <a:p>
            <a:pPr marL="0" indent="0">
              <a:buNone/>
            </a:pPr>
            <a:r>
              <a:rPr lang="en-US" dirty="0" smtClean="0"/>
              <a:t> </a:t>
            </a:r>
            <a:endParaRPr lang="en-US" dirty="0"/>
          </a:p>
        </p:txBody>
      </p:sp>
    </p:spTree>
    <p:extLst>
      <p:ext uri="{BB962C8B-B14F-4D97-AF65-F5344CB8AC3E}">
        <p14:creationId xmlns:p14="http://schemas.microsoft.com/office/powerpoint/2010/main" val="282752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Production Possibilities Curve</a:t>
            </a:r>
            <a:endParaRPr lang="en-US" dirty="0"/>
          </a:p>
        </p:txBody>
      </p:sp>
      <p:sp>
        <p:nvSpPr>
          <p:cNvPr id="3" name="Content Placeholder 2"/>
          <p:cNvSpPr>
            <a:spLocks noGrp="1"/>
          </p:cNvSpPr>
          <p:nvPr>
            <p:ph idx="1"/>
          </p:nvPr>
        </p:nvSpPr>
        <p:spPr/>
        <p:txBody>
          <a:bodyPr/>
          <a:lstStyle/>
          <a:p>
            <a:r>
              <a:rPr lang="en-US" dirty="0" smtClean="0"/>
              <a:t>Used to illustrate the fundamental problems of scarcity.</a:t>
            </a:r>
          </a:p>
          <a:p>
            <a:r>
              <a:rPr lang="en-US" dirty="0" smtClean="0"/>
              <a:t>Since wants will always exceed available resources, people living in a given economy must make production choices.</a:t>
            </a:r>
          </a:p>
          <a:p>
            <a:r>
              <a:rPr lang="en-US" dirty="0" smtClean="0"/>
              <a:t>The production possibilities curve provides a visual model of the production choices faced by people in a simple economy.</a:t>
            </a:r>
            <a:endParaRPr lang="en-US" dirty="0"/>
          </a:p>
        </p:txBody>
      </p:sp>
    </p:spTree>
    <p:extLst>
      <p:ext uri="{BB962C8B-B14F-4D97-AF65-F5344CB8AC3E}">
        <p14:creationId xmlns:p14="http://schemas.microsoft.com/office/powerpoint/2010/main" val="71432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Cetris</a:t>
            </a:r>
            <a:r>
              <a:rPr lang="en-US" dirty="0" smtClean="0"/>
              <a:t> Paribus</a:t>
            </a:r>
            <a:endParaRPr lang="en-US" dirty="0"/>
          </a:p>
        </p:txBody>
      </p:sp>
      <p:sp>
        <p:nvSpPr>
          <p:cNvPr id="3" name="Content Placeholder 2"/>
          <p:cNvSpPr>
            <a:spLocks noGrp="1"/>
          </p:cNvSpPr>
          <p:nvPr>
            <p:ph idx="1"/>
          </p:nvPr>
        </p:nvSpPr>
        <p:spPr>
          <a:xfrm>
            <a:off x="148448" y="2485008"/>
            <a:ext cx="8840918" cy="4112130"/>
          </a:xfrm>
        </p:spPr>
        <p:txBody>
          <a:bodyPr>
            <a:noAutofit/>
          </a:bodyPr>
          <a:lstStyle/>
          <a:p>
            <a:r>
              <a:rPr lang="en-US" sz="2300" dirty="0" smtClean="0"/>
              <a:t>In this economy: </a:t>
            </a:r>
            <a:r>
              <a:rPr lang="en-US" sz="2300" i="1" dirty="0" smtClean="0">
                <a:solidFill>
                  <a:srgbClr val="1F497D"/>
                </a:solidFill>
              </a:rPr>
              <a:t>Consumer goods </a:t>
            </a:r>
            <a:r>
              <a:rPr lang="en-US" sz="2300" i="1" dirty="0" smtClean="0"/>
              <a:t>and </a:t>
            </a:r>
            <a:r>
              <a:rPr lang="en-US" sz="2300" i="1" dirty="0" smtClean="0">
                <a:solidFill>
                  <a:srgbClr val="1F497D"/>
                </a:solidFill>
              </a:rPr>
              <a:t>Capital Goods </a:t>
            </a:r>
            <a:r>
              <a:rPr lang="en-US" sz="2300" i="1" dirty="0" smtClean="0"/>
              <a:t>are being used.</a:t>
            </a:r>
          </a:p>
          <a:p>
            <a:pPr marL="514350" indent="-514350">
              <a:buAutoNum type="alphaLcParenR"/>
            </a:pPr>
            <a:r>
              <a:rPr lang="en-US" sz="2300" dirty="0" smtClean="0"/>
              <a:t>Only two products can be produced. (to make decision making simple we cannot have too many products being produced) Therefore the </a:t>
            </a:r>
            <a:r>
              <a:rPr lang="en-US" sz="2300" dirty="0" smtClean="0">
                <a:solidFill>
                  <a:schemeClr val="tx2"/>
                </a:solidFill>
              </a:rPr>
              <a:t>trade-off </a:t>
            </a:r>
            <a:r>
              <a:rPr lang="en-US" sz="2300" dirty="0" smtClean="0"/>
              <a:t>is very clear.</a:t>
            </a:r>
          </a:p>
          <a:p>
            <a:pPr marL="514350" indent="-514350">
              <a:buAutoNum type="alphaLcParenR"/>
            </a:pPr>
            <a:r>
              <a:rPr lang="en-US" sz="2300" dirty="0" smtClean="0"/>
              <a:t>The economy has </a:t>
            </a:r>
            <a:r>
              <a:rPr lang="en-US" sz="2300" dirty="0" smtClean="0">
                <a:solidFill>
                  <a:srgbClr val="1F497D"/>
                </a:solidFill>
              </a:rPr>
              <a:t>fixed technology </a:t>
            </a:r>
            <a:r>
              <a:rPr lang="en-US" sz="2300" dirty="0" smtClean="0"/>
              <a:t>and </a:t>
            </a:r>
            <a:r>
              <a:rPr lang="en-US" sz="2300" dirty="0" smtClean="0">
                <a:solidFill>
                  <a:srgbClr val="1F497D"/>
                </a:solidFill>
              </a:rPr>
              <a:t>resources</a:t>
            </a:r>
            <a:r>
              <a:rPr lang="en-US" sz="2300" dirty="0" smtClean="0"/>
              <a:t>. (No technological advancements can be made as this decision is made over a very short period of time and no additional resources can be imported and only resources can be shifted)</a:t>
            </a:r>
          </a:p>
          <a:p>
            <a:pPr marL="514350" indent="-514350">
              <a:buAutoNum type="alphaLcParenR"/>
            </a:pPr>
            <a:r>
              <a:rPr lang="en-US" sz="2300" dirty="0" smtClean="0"/>
              <a:t>The economy is at full employment. (resources are being used effectively and efficiently within the economy)</a:t>
            </a:r>
            <a:endParaRPr lang="en-US" sz="2300" dirty="0"/>
          </a:p>
        </p:txBody>
      </p:sp>
      <p:sp>
        <p:nvSpPr>
          <p:cNvPr id="4" name="TextBox 3"/>
          <p:cNvSpPr txBox="1"/>
          <p:nvPr/>
        </p:nvSpPr>
        <p:spPr>
          <a:xfrm>
            <a:off x="770591" y="1561678"/>
            <a:ext cx="3319983" cy="923330"/>
          </a:xfrm>
          <a:prstGeom prst="rect">
            <a:avLst/>
          </a:prstGeom>
          <a:noFill/>
          <a:ln>
            <a:solidFill>
              <a:srgbClr val="1F497D"/>
            </a:solidFill>
          </a:ln>
        </p:spPr>
        <p:txBody>
          <a:bodyPr wrap="square" rtlCol="0">
            <a:spAutoFit/>
          </a:bodyPr>
          <a:lstStyle/>
          <a:p>
            <a:r>
              <a:rPr lang="en-US" dirty="0" smtClean="0"/>
              <a:t>Consumer Good (</a:t>
            </a:r>
            <a:r>
              <a:rPr lang="en-US" b="1" dirty="0" smtClean="0">
                <a:solidFill>
                  <a:srgbClr val="1F497D"/>
                </a:solidFill>
              </a:rPr>
              <a:t>Bread</a:t>
            </a:r>
            <a:r>
              <a:rPr lang="en-US" dirty="0" smtClean="0"/>
              <a:t>) </a:t>
            </a:r>
            <a:r>
              <a:rPr lang="mr-IN" dirty="0" smtClean="0"/>
              <a:t>–</a:t>
            </a:r>
            <a:r>
              <a:rPr lang="en-US" dirty="0" smtClean="0"/>
              <a:t> products and services that directly satisfy human wants</a:t>
            </a:r>
            <a:endParaRPr lang="en-US" dirty="0"/>
          </a:p>
        </p:txBody>
      </p:sp>
      <p:sp>
        <p:nvSpPr>
          <p:cNvPr id="5" name="TextBox 4"/>
          <p:cNvSpPr txBox="1"/>
          <p:nvPr/>
        </p:nvSpPr>
        <p:spPr>
          <a:xfrm>
            <a:off x="6069886" y="1561678"/>
            <a:ext cx="2781858" cy="923330"/>
          </a:xfrm>
          <a:prstGeom prst="rect">
            <a:avLst/>
          </a:prstGeom>
          <a:noFill/>
          <a:ln>
            <a:solidFill>
              <a:srgbClr val="1F497D"/>
            </a:solidFill>
          </a:ln>
        </p:spPr>
        <p:txBody>
          <a:bodyPr wrap="square" rtlCol="0">
            <a:spAutoFit/>
          </a:bodyPr>
          <a:lstStyle/>
          <a:p>
            <a:r>
              <a:rPr lang="en-US" dirty="0" smtClean="0"/>
              <a:t>Capital Good (</a:t>
            </a:r>
            <a:r>
              <a:rPr lang="en-US" b="1" dirty="0" smtClean="0">
                <a:solidFill>
                  <a:srgbClr val="1F497D"/>
                </a:solidFill>
              </a:rPr>
              <a:t>Ploughs</a:t>
            </a:r>
            <a:r>
              <a:rPr lang="en-US" dirty="0" smtClean="0"/>
              <a:t>) </a:t>
            </a:r>
            <a:r>
              <a:rPr lang="mr-IN" dirty="0" smtClean="0"/>
              <a:t>–</a:t>
            </a:r>
            <a:r>
              <a:rPr lang="en-US" dirty="0" smtClean="0"/>
              <a:t> used in the production of other goods</a:t>
            </a:r>
            <a:endParaRPr lang="en-US" dirty="0"/>
          </a:p>
        </p:txBody>
      </p:sp>
    </p:spTree>
    <p:extLst>
      <p:ext uri="{BB962C8B-B14F-4D97-AF65-F5344CB8AC3E}">
        <p14:creationId xmlns:p14="http://schemas.microsoft.com/office/powerpoint/2010/main" val="320241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746" y="-55000"/>
            <a:ext cx="8686800" cy="1143000"/>
          </a:xfrm>
        </p:spPr>
        <p:txBody>
          <a:bodyPr>
            <a:normAutofit fontScale="90000"/>
          </a:bodyPr>
          <a:lstStyle/>
          <a:p>
            <a:r>
              <a:rPr lang="en-US" dirty="0" smtClean="0"/>
              <a:t>The Production Possibilities Curve</a:t>
            </a:r>
            <a:endParaRPr lang="en-US" dirty="0"/>
          </a:p>
        </p:txBody>
      </p:sp>
      <p:pic>
        <p:nvPicPr>
          <p:cNvPr id="9" name="Picture 8" descr="pp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6525" y="1120991"/>
            <a:ext cx="6820485" cy="4546990"/>
          </a:xfrm>
          <a:prstGeom prst="rect">
            <a:avLst/>
          </a:prstGeom>
        </p:spPr>
      </p:pic>
      <p:sp>
        <p:nvSpPr>
          <p:cNvPr id="10" name="TextBox 9"/>
          <p:cNvSpPr txBox="1"/>
          <p:nvPr/>
        </p:nvSpPr>
        <p:spPr>
          <a:xfrm>
            <a:off x="195470" y="1892791"/>
            <a:ext cx="2161942" cy="1323439"/>
          </a:xfrm>
          <a:prstGeom prst="rect">
            <a:avLst/>
          </a:prstGeom>
          <a:noFill/>
          <a:ln>
            <a:solidFill>
              <a:schemeClr val="tx2"/>
            </a:solidFill>
          </a:ln>
        </p:spPr>
        <p:txBody>
          <a:bodyPr wrap="square" rtlCol="0">
            <a:spAutoFit/>
          </a:bodyPr>
          <a:lstStyle/>
          <a:p>
            <a:r>
              <a:rPr lang="en-US" sz="1600" dirty="0" smtClean="0"/>
              <a:t>At Point </a:t>
            </a:r>
            <a:r>
              <a:rPr lang="en-US" sz="1600" dirty="0" smtClean="0">
                <a:solidFill>
                  <a:srgbClr val="1F497D"/>
                </a:solidFill>
              </a:rPr>
              <a:t>A</a:t>
            </a:r>
            <a:r>
              <a:rPr lang="en-US" sz="1600" dirty="0" smtClean="0"/>
              <a:t> great deal of bread is being produced therefore almost 0 Ploughs are being produced. </a:t>
            </a:r>
            <a:endParaRPr lang="en-US" sz="1600" dirty="0"/>
          </a:p>
        </p:txBody>
      </p:sp>
      <p:sp>
        <p:nvSpPr>
          <p:cNvPr id="11" name="TextBox 10"/>
          <p:cNvSpPr txBox="1"/>
          <p:nvPr/>
        </p:nvSpPr>
        <p:spPr>
          <a:xfrm>
            <a:off x="5216098" y="1112612"/>
            <a:ext cx="2233137" cy="1077218"/>
          </a:xfrm>
          <a:prstGeom prst="rect">
            <a:avLst/>
          </a:prstGeom>
          <a:noFill/>
          <a:ln>
            <a:solidFill>
              <a:srgbClr val="1F497D"/>
            </a:solidFill>
          </a:ln>
        </p:spPr>
        <p:txBody>
          <a:bodyPr wrap="square" rtlCol="0">
            <a:spAutoFit/>
          </a:bodyPr>
          <a:lstStyle/>
          <a:p>
            <a:r>
              <a:rPr lang="en-US" sz="1600" dirty="0" smtClean="0"/>
              <a:t>At Point </a:t>
            </a:r>
            <a:r>
              <a:rPr lang="en-US" sz="1600" dirty="0" smtClean="0">
                <a:solidFill>
                  <a:srgbClr val="1F497D"/>
                </a:solidFill>
              </a:rPr>
              <a:t>C</a:t>
            </a:r>
            <a:r>
              <a:rPr lang="en-US" sz="1600" dirty="0" smtClean="0"/>
              <a:t> an equal number of bread and ploughs are </a:t>
            </a:r>
            <a:r>
              <a:rPr lang="en-US" sz="1600" dirty="0" smtClean="0"/>
              <a:t>produced.</a:t>
            </a:r>
            <a:endParaRPr lang="en-US" sz="1600" dirty="0"/>
          </a:p>
        </p:txBody>
      </p:sp>
      <p:sp>
        <p:nvSpPr>
          <p:cNvPr id="12" name="TextBox 11"/>
          <p:cNvSpPr txBox="1"/>
          <p:nvPr/>
        </p:nvSpPr>
        <p:spPr>
          <a:xfrm>
            <a:off x="5730854" y="5345271"/>
            <a:ext cx="2989163" cy="1092607"/>
          </a:xfrm>
          <a:prstGeom prst="rect">
            <a:avLst/>
          </a:prstGeom>
          <a:noFill/>
          <a:ln>
            <a:solidFill>
              <a:srgbClr val="1F497D"/>
            </a:solidFill>
          </a:ln>
        </p:spPr>
        <p:txBody>
          <a:bodyPr wrap="square" rtlCol="0">
            <a:spAutoFit/>
          </a:bodyPr>
          <a:lstStyle/>
          <a:p>
            <a:r>
              <a:rPr lang="en-US" sz="1600" dirty="0" smtClean="0"/>
              <a:t>At point D a great deal of ploughs are being produced and therefore almost 0 bread is produced</a:t>
            </a:r>
            <a:r>
              <a:rPr lang="en-US" sz="1700" dirty="0" smtClean="0"/>
              <a:t>.</a:t>
            </a:r>
            <a:endParaRPr lang="en-US" sz="1700" dirty="0"/>
          </a:p>
        </p:txBody>
      </p:sp>
      <p:cxnSp>
        <p:nvCxnSpPr>
          <p:cNvPr id="14" name="Straight Arrow Connector 13"/>
          <p:cNvCxnSpPr/>
          <p:nvPr/>
        </p:nvCxnSpPr>
        <p:spPr>
          <a:xfrm flipV="1">
            <a:off x="2505911" y="2044914"/>
            <a:ext cx="1180795" cy="6150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4633482" y="1557007"/>
            <a:ext cx="582616" cy="13407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5372261" y="4745471"/>
            <a:ext cx="1270119" cy="599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65664" y="3768751"/>
            <a:ext cx="2240247" cy="1077218"/>
          </a:xfrm>
          <a:prstGeom prst="rect">
            <a:avLst/>
          </a:prstGeom>
          <a:noFill/>
          <a:ln>
            <a:solidFill>
              <a:srgbClr val="1F497D"/>
            </a:solidFill>
          </a:ln>
        </p:spPr>
        <p:txBody>
          <a:bodyPr wrap="square" rtlCol="0">
            <a:spAutoFit/>
          </a:bodyPr>
          <a:lstStyle/>
          <a:p>
            <a:r>
              <a:rPr lang="en-US" sz="1600" dirty="0" smtClean="0"/>
              <a:t>At Point B less bread is produced and thus more ploughs are produced.</a:t>
            </a:r>
            <a:endParaRPr lang="en-US" sz="1600" dirty="0"/>
          </a:p>
        </p:txBody>
      </p:sp>
      <p:cxnSp>
        <p:nvCxnSpPr>
          <p:cNvPr id="25" name="Straight Arrow Connector 24"/>
          <p:cNvCxnSpPr/>
          <p:nvPr/>
        </p:nvCxnSpPr>
        <p:spPr>
          <a:xfrm flipV="1">
            <a:off x="2505911" y="2528225"/>
            <a:ext cx="1463747" cy="12405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95470" y="5829521"/>
            <a:ext cx="5020628" cy="830997"/>
          </a:xfrm>
          <a:prstGeom prst="rect">
            <a:avLst/>
          </a:prstGeom>
          <a:noFill/>
        </p:spPr>
        <p:txBody>
          <a:bodyPr wrap="square" rtlCol="0">
            <a:spAutoFit/>
          </a:bodyPr>
          <a:lstStyle/>
          <a:p>
            <a:r>
              <a:rPr lang="en-US" sz="1600" dirty="0" smtClean="0"/>
              <a:t>Therefore as more of one good is produced, less of another is. It is an economist’s job to determine how much of one ought to be produced over another.</a:t>
            </a:r>
            <a:endParaRPr lang="en-US" sz="1600" dirty="0"/>
          </a:p>
        </p:txBody>
      </p:sp>
    </p:spTree>
    <p:extLst>
      <p:ext uri="{BB962C8B-B14F-4D97-AF65-F5344CB8AC3E}">
        <p14:creationId xmlns:p14="http://schemas.microsoft.com/office/powerpoint/2010/main" val="1564276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and Z</a:t>
            </a:r>
            <a:endParaRPr lang="en-US" dirty="0"/>
          </a:p>
        </p:txBody>
      </p:sp>
      <p:sp>
        <p:nvSpPr>
          <p:cNvPr id="3" name="Content Placeholder 2"/>
          <p:cNvSpPr>
            <a:spLocks noGrp="1"/>
          </p:cNvSpPr>
          <p:nvPr>
            <p:ph idx="1"/>
          </p:nvPr>
        </p:nvSpPr>
        <p:spPr>
          <a:xfrm>
            <a:off x="212143" y="5629740"/>
            <a:ext cx="2842864" cy="572234"/>
          </a:xfrm>
        </p:spPr>
        <p:txBody>
          <a:bodyPr>
            <a:normAutofit fontScale="85000" lnSpcReduction="10000"/>
          </a:bodyPr>
          <a:lstStyle/>
          <a:p>
            <a:pPr marL="0" indent="0">
              <a:buNone/>
            </a:pPr>
            <a:r>
              <a:rPr lang="en-US" dirty="0" smtClean="0"/>
              <a:t>Explain I and Z.</a:t>
            </a:r>
            <a:endParaRPr lang="en-US" dirty="0"/>
          </a:p>
        </p:txBody>
      </p:sp>
      <p:pic>
        <p:nvPicPr>
          <p:cNvPr id="4" name="Picture 3" descr="pp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341" y="1693551"/>
            <a:ext cx="6762635" cy="4508423"/>
          </a:xfrm>
          <a:prstGeom prst="rect">
            <a:avLst/>
          </a:prstGeom>
        </p:spPr>
      </p:pic>
    </p:spTree>
    <p:extLst>
      <p:ext uri="{BB962C8B-B14F-4D97-AF65-F5344CB8AC3E}">
        <p14:creationId xmlns:p14="http://schemas.microsoft.com/office/powerpoint/2010/main" val="320192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255"/>
            <a:ext cx="8229600" cy="923686"/>
          </a:xfrm>
        </p:spPr>
        <p:txBody>
          <a:bodyPr>
            <a:normAutofit fontScale="90000"/>
          </a:bodyPr>
          <a:lstStyle/>
          <a:p>
            <a:r>
              <a:rPr lang="en-US" dirty="0" smtClean="0"/>
              <a:t>Law of Increasing Relative Cost</a:t>
            </a:r>
            <a:endParaRPr lang="en-US" dirty="0"/>
          </a:p>
        </p:txBody>
      </p:sp>
      <p:pic>
        <p:nvPicPr>
          <p:cNvPr id="4" name="Picture 3"/>
          <p:cNvPicPr>
            <a:picLocks noChangeAspect="1"/>
          </p:cNvPicPr>
          <p:nvPr/>
        </p:nvPicPr>
        <p:blipFill>
          <a:blip r:embed="rId2"/>
          <a:stretch>
            <a:fillRect/>
          </a:stretch>
        </p:blipFill>
        <p:spPr>
          <a:xfrm>
            <a:off x="457200" y="1509460"/>
            <a:ext cx="4365820" cy="402569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360520107"/>
              </p:ext>
            </p:extLst>
          </p:nvPr>
        </p:nvGraphicFramePr>
        <p:xfrm>
          <a:off x="4977493" y="1601335"/>
          <a:ext cx="3863780" cy="2346960"/>
        </p:xfrm>
        <a:graphic>
          <a:graphicData uri="http://schemas.openxmlformats.org/drawingml/2006/table">
            <a:tbl>
              <a:tblPr firstRow="1" bandRow="1">
                <a:tableStyleId>{5C22544A-7EE6-4342-B048-85BDC9FD1C3A}</a:tableStyleId>
              </a:tblPr>
              <a:tblGrid>
                <a:gridCol w="1931890"/>
                <a:gridCol w="1931890"/>
              </a:tblGrid>
              <a:tr h="300780">
                <a:tc>
                  <a:txBody>
                    <a:bodyPr/>
                    <a:lstStyle/>
                    <a:p>
                      <a:r>
                        <a:rPr lang="en-US" sz="1600" dirty="0" smtClean="0"/>
                        <a:t>Plough</a:t>
                      </a:r>
                      <a:endParaRPr lang="en-US" sz="1600" dirty="0"/>
                    </a:p>
                  </a:txBody>
                  <a:tcPr/>
                </a:tc>
                <a:tc>
                  <a:txBody>
                    <a:bodyPr/>
                    <a:lstStyle/>
                    <a:p>
                      <a:r>
                        <a:rPr lang="en-US" sz="1600" dirty="0" smtClean="0"/>
                        <a:t>Bread</a:t>
                      </a:r>
                      <a:endParaRPr lang="en-US" sz="1600" dirty="0"/>
                    </a:p>
                  </a:txBody>
                  <a:tcPr/>
                </a:tc>
              </a:tr>
              <a:tr h="300780">
                <a:tc>
                  <a:txBody>
                    <a:bodyPr/>
                    <a:lstStyle/>
                    <a:p>
                      <a:r>
                        <a:rPr lang="en-US" sz="1600" dirty="0" smtClean="0"/>
                        <a:t>0</a:t>
                      </a:r>
                      <a:endParaRPr lang="en-US" sz="1600" dirty="0"/>
                    </a:p>
                  </a:txBody>
                  <a:tcPr/>
                </a:tc>
                <a:tc>
                  <a:txBody>
                    <a:bodyPr/>
                    <a:lstStyle/>
                    <a:p>
                      <a:r>
                        <a:rPr lang="en-US" sz="1600" dirty="0" smtClean="0"/>
                        <a:t>15000</a:t>
                      </a:r>
                      <a:endParaRPr lang="en-US" sz="1600" dirty="0"/>
                    </a:p>
                  </a:txBody>
                  <a:tcPr/>
                </a:tc>
              </a:tr>
              <a:tr h="300780">
                <a:tc>
                  <a:txBody>
                    <a:bodyPr/>
                    <a:lstStyle/>
                    <a:p>
                      <a:r>
                        <a:rPr lang="en-US" sz="1600" dirty="0" smtClean="0"/>
                        <a:t>1</a:t>
                      </a:r>
                      <a:endParaRPr lang="en-US" sz="1600" dirty="0"/>
                    </a:p>
                  </a:txBody>
                  <a:tcPr/>
                </a:tc>
                <a:tc>
                  <a:txBody>
                    <a:bodyPr/>
                    <a:lstStyle/>
                    <a:p>
                      <a:r>
                        <a:rPr lang="en-US" sz="1600" dirty="0" smtClean="0"/>
                        <a:t>14000</a:t>
                      </a:r>
                      <a:endParaRPr lang="en-US" sz="1600" dirty="0"/>
                    </a:p>
                  </a:txBody>
                  <a:tcPr/>
                </a:tc>
              </a:tr>
              <a:tr h="300780">
                <a:tc>
                  <a:txBody>
                    <a:bodyPr/>
                    <a:lstStyle/>
                    <a:p>
                      <a:r>
                        <a:rPr lang="en-US" sz="1600" dirty="0" smtClean="0"/>
                        <a:t>2</a:t>
                      </a:r>
                      <a:endParaRPr lang="en-US" sz="1600" dirty="0"/>
                    </a:p>
                  </a:txBody>
                  <a:tcPr/>
                </a:tc>
                <a:tc>
                  <a:txBody>
                    <a:bodyPr/>
                    <a:lstStyle/>
                    <a:p>
                      <a:r>
                        <a:rPr lang="en-US" sz="1600" dirty="0" smtClean="0"/>
                        <a:t>12000</a:t>
                      </a:r>
                      <a:endParaRPr lang="en-US" sz="1600" dirty="0"/>
                    </a:p>
                  </a:txBody>
                  <a:tcPr/>
                </a:tc>
              </a:tr>
              <a:tr h="300780">
                <a:tc>
                  <a:txBody>
                    <a:bodyPr/>
                    <a:lstStyle/>
                    <a:p>
                      <a:r>
                        <a:rPr lang="en-US" sz="1600" dirty="0" smtClean="0"/>
                        <a:t>3</a:t>
                      </a:r>
                      <a:endParaRPr lang="en-US" sz="1600" dirty="0"/>
                    </a:p>
                  </a:txBody>
                  <a:tcPr/>
                </a:tc>
                <a:tc>
                  <a:txBody>
                    <a:bodyPr/>
                    <a:lstStyle/>
                    <a:p>
                      <a:r>
                        <a:rPr lang="en-US" sz="1600" dirty="0" smtClean="0"/>
                        <a:t>9000</a:t>
                      </a:r>
                      <a:endParaRPr lang="en-US" sz="1600" dirty="0"/>
                    </a:p>
                  </a:txBody>
                  <a:tcPr/>
                </a:tc>
              </a:tr>
              <a:tr h="300780">
                <a:tc>
                  <a:txBody>
                    <a:bodyPr/>
                    <a:lstStyle/>
                    <a:p>
                      <a:r>
                        <a:rPr lang="en-US" sz="1600" dirty="0" smtClean="0"/>
                        <a:t>4</a:t>
                      </a:r>
                      <a:endParaRPr lang="en-US" sz="1600" dirty="0"/>
                    </a:p>
                  </a:txBody>
                  <a:tcPr/>
                </a:tc>
                <a:tc>
                  <a:txBody>
                    <a:bodyPr/>
                    <a:lstStyle/>
                    <a:p>
                      <a:r>
                        <a:rPr lang="en-US" sz="1600" dirty="0" smtClean="0"/>
                        <a:t>5000</a:t>
                      </a:r>
                      <a:endParaRPr lang="en-US" sz="1600" dirty="0"/>
                    </a:p>
                  </a:txBody>
                  <a:tcPr/>
                </a:tc>
              </a:tr>
              <a:tr h="300780">
                <a:tc>
                  <a:txBody>
                    <a:bodyPr/>
                    <a:lstStyle/>
                    <a:p>
                      <a:r>
                        <a:rPr lang="en-US" sz="1600" dirty="0" smtClean="0"/>
                        <a:t>5</a:t>
                      </a:r>
                      <a:endParaRPr lang="en-US" sz="1600" dirty="0"/>
                    </a:p>
                  </a:txBody>
                  <a:tcPr/>
                </a:tc>
                <a:tc>
                  <a:txBody>
                    <a:bodyPr/>
                    <a:lstStyle/>
                    <a:p>
                      <a:r>
                        <a:rPr lang="en-US" sz="1600" dirty="0" smtClean="0"/>
                        <a:t>0</a:t>
                      </a:r>
                      <a:endParaRPr lang="en-US" sz="1600" dirty="0"/>
                    </a:p>
                  </a:txBody>
                  <a:tcPr/>
                </a:tc>
              </a:tr>
            </a:tbl>
          </a:graphicData>
        </a:graphic>
      </p:graphicFrame>
    </p:spTree>
    <p:extLst>
      <p:ext uri="{BB962C8B-B14F-4D97-AF65-F5344CB8AC3E}">
        <p14:creationId xmlns:p14="http://schemas.microsoft.com/office/powerpoint/2010/main" val="116887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Explained</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a:buChar char="•"/>
            </a:pPr>
            <a:r>
              <a:rPr lang="en-US" b="1" dirty="0"/>
              <a:t>When a society, in order to get greater amounts of one product is willing to sacrifice an ever increasing amount of the other product. </a:t>
            </a:r>
            <a:endParaRPr lang="en-US" b="1" dirty="0" smtClean="0"/>
          </a:p>
          <a:p>
            <a:pPr marL="342900" lvl="1" indent="-342900">
              <a:buFont typeface="Arial"/>
              <a:buChar char="•"/>
            </a:pPr>
            <a:endParaRPr lang="en-GB" sz="2400" dirty="0"/>
          </a:p>
          <a:p>
            <a:pPr marL="342900" lvl="1" indent="-342900">
              <a:buFont typeface="Arial"/>
              <a:buChar char="•"/>
            </a:pPr>
            <a:r>
              <a:rPr lang="en-US" dirty="0"/>
              <a:t>The Economic cost of 1 output relative to a 2</a:t>
            </a:r>
            <a:r>
              <a:rPr lang="en-US" baseline="30000" dirty="0"/>
              <a:t>nd</a:t>
            </a:r>
            <a:r>
              <a:rPr lang="en-US" dirty="0"/>
              <a:t> output is given in terms of quantity of that 2</a:t>
            </a:r>
            <a:r>
              <a:rPr lang="en-US" baseline="30000" dirty="0"/>
              <a:t>nd</a:t>
            </a:r>
            <a:r>
              <a:rPr lang="en-US" dirty="0"/>
              <a:t> output.  Ex. The cost of 1 plough is 1000 loaves of bread. </a:t>
            </a:r>
            <a:endParaRPr lang="en-US" dirty="0" smtClean="0"/>
          </a:p>
          <a:p>
            <a:pPr marL="342900" lvl="1" indent="-342900">
              <a:buFont typeface="Arial"/>
              <a:buChar char="•"/>
            </a:pPr>
            <a:endParaRPr lang="en-GB" sz="2400" dirty="0"/>
          </a:p>
          <a:p>
            <a:pPr marL="342900" lvl="1" indent="-342900">
              <a:buFont typeface="Arial"/>
              <a:buChar char="•"/>
            </a:pPr>
            <a:r>
              <a:rPr lang="en-US" dirty="0"/>
              <a:t>Therefore the </a:t>
            </a:r>
            <a:r>
              <a:rPr lang="en-US" b="1" dirty="0"/>
              <a:t>slope becomes steeper</a:t>
            </a:r>
            <a:r>
              <a:rPr lang="en-US" dirty="0"/>
              <a:t> as a result of this ever increasing vertical change</a:t>
            </a:r>
            <a:endParaRPr lang="en-GB" sz="2400" dirty="0"/>
          </a:p>
          <a:p>
            <a:endParaRPr lang="en-US" dirty="0"/>
          </a:p>
        </p:txBody>
      </p:sp>
    </p:spTree>
    <p:extLst>
      <p:ext uri="{BB962C8B-B14F-4D97-AF65-F5344CB8AC3E}">
        <p14:creationId xmlns:p14="http://schemas.microsoft.com/office/powerpoint/2010/main" val="363930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41"/>
            <a:ext cx="8229600" cy="906044"/>
          </a:xfrm>
        </p:spPr>
        <p:txBody>
          <a:bodyPr>
            <a:normAutofit fontScale="90000"/>
          </a:bodyPr>
          <a:lstStyle/>
          <a:p>
            <a:r>
              <a:rPr lang="en-US" dirty="0" smtClean="0"/>
              <a:t>The Law of Diminishing Returns</a:t>
            </a:r>
            <a:endParaRPr lang="en-US"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923685"/>
            <a:ext cx="6389885" cy="3928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3130" y="4886683"/>
            <a:ext cx="8686800" cy="1569660"/>
          </a:xfrm>
          <a:prstGeom prst="rect">
            <a:avLst/>
          </a:prstGeom>
        </p:spPr>
        <p:txBody>
          <a:bodyPr wrap="square">
            <a:spAutoFit/>
          </a:bodyPr>
          <a:lstStyle/>
          <a:p>
            <a:pPr lvl="0"/>
            <a:r>
              <a:rPr lang="en-CA" sz="2400" dirty="0" smtClean="0"/>
              <a:t>Outputs will increase when a particular input is increased, but only to a point. After that point, increasing inputs will not have an appreciable effect on outputs. This deals with labour and output. </a:t>
            </a:r>
            <a:endParaRPr lang="en-CA" sz="2400" dirty="0"/>
          </a:p>
        </p:txBody>
      </p:sp>
    </p:spTree>
    <p:extLst>
      <p:ext uri="{BB962C8B-B14F-4D97-AF65-F5344CB8AC3E}">
        <p14:creationId xmlns:p14="http://schemas.microsoft.com/office/powerpoint/2010/main" val="118464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410"/>
            <a:ext cx="8229600" cy="958968"/>
          </a:xfrm>
        </p:spPr>
        <p:txBody>
          <a:bodyPr/>
          <a:lstStyle/>
          <a:p>
            <a:r>
              <a:rPr lang="en-US" dirty="0" smtClean="0"/>
              <a:t>Example</a:t>
            </a:r>
            <a:endParaRPr lang="en-US" dirty="0"/>
          </a:p>
        </p:txBody>
      </p:sp>
      <p:sp>
        <p:nvSpPr>
          <p:cNvPr id="3" name="Content Placeholder 2"/>
          <p:cNvSpPr>
            <a:spLocks noGrp="1"/>
          </p:cNvSpPr>
          <p:nvPr>
            <p:ph idx="1"/>
          </p:nvPr>
        </p:nvSpPr>
        <p:spPr>
          <a:xfrm>
            <a:off x="457200" y="1466631"/>
            <a:ext cx="8229600" cy="1839825"/>
          </a:xfrm>
        </p:spPr>
        <p:txBody>
          <a:bodyPr>
            <a:normAutofit fontScale="62500" lnSpcReduction="20000"/>
          </a:bodyPr>
          <a:lstStyle/>
          <a:p>
            <a:pPr lvl="0"/>
            <a:r>
              <a:rPr lang="en-CA" dirty="0" smtClean="0"/>
              <a:t>If a farmer farms her own land without machinery or hired help there are two productive resources land and farmers own labour. The farmer can hire additional workers as needed, therefore as she hires workers there is an increase in crops yielded. However, this only occurs to a point as eventually the amount of workers added will produce diminished return</a:t>
            </a:r>
            <a:endParaRPr lang="en-GB" dirty="0" smtClean="0"/>
          </a:p>
          <a:p>
            <a:endParaRPr lang="en-US" dirty="0"/>
          </a:p>
        </p:txBody>
      </p:sp>
      <p:pic>
        <p:nvPicPr>
          <p:cNvPr id="4" name="Picture 3" descr="15857407_10154736883241745_1295977561_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662" y="3119273"/>
            <a:ext cx="6923240" cy="3597597"/>
          </a:xfrm>
          <a:prstGeom prst="rect">
            <a:avLst/>
          </a:prstGeom>
        </p:spPr>
      </p:pic>
    </p:spTree>
    <p:extLst>
      <p:ext uri="{BB962C8B-B14F-4D97-AF65-F5344CB8AC3E}">
        <p14:creationId xmlns:p14="http://schemas.microsoft.com/office/powerpoint/2010/main" val="3909868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128</TotalTime>
  <Words>656</Words>
  <Application>Microsoft Macintosh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Laws of the Economic Jungle</vt:lpstr>
      <vt:lpstr>The Production Possibilities Curve</vt:lpstr>
      <vt:lpstr>Cetris Paribus</vt:lpstr>
      <vt:lpstr>The Production Possibilities Curve</vt:lpstr>
      <vt:lpstr>I and Z</vt:lpstr>
      <vt:lpstr>Law of Increasing Relative Cost</vt:lpstr>
      <vt:lpstr>Explained</vt:lpstr>
      <vt:lpstr>The Law of Diminishing Returns</vt:lpstr>
      <vt:lpstr>Example</vt:lpstr>
      <vt:lpstr>Law of Increasing Returns to Scale</vt:lpstr>
      <vt:lpstr>Explained</vt:lpstr>
      <vt:lpstr>Check Your Understanding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of the Economic Jungle</dc:title>
  <dc:creator>Gordon Laffin</dc:creator>
  <cp:lastModifiedBy>Gordon Laffin</cp:lastModifiedBy>
  <cp:revision>9</cp:revision>
  <dcterms:created xsi:type="dcterms:W3CDTF">2016-12-31T21:52:56Z</dcterms:created>
  <dcterms:modified xsi:type="dcterms:W3CDTF">2017-01-02T02:28:59Z</dcterms:modified>
</cp:coreProperties>
</file>