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8" r:id="rId4"/>
    <p:sldId id="259" r:id="rId5"/>
    <p:sldId id="265" r:id="rId6"/>
    <p:sldId id="260" r:id="rId7"/>
    <p:sldId id="261" r:id="rId8"/>
    <p:sldId id="262" r:id="rId9"/>
    <p:sldId id="263"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55"/>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13:03:46.75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2:25:06.9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2T13:19:58.213"/>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5/12/22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5574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6550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028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381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93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010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672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751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243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33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5/12/22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5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5/12/22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23760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hyperlink" Target="https://www.scc-csc.ca/court-cour/welcome-bienvenue-eng.aspx#video"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4654D-CAAC-6941-9937-7BAF122CEC8F}"/>
              </a:ext>
            </a:extLst>
          </p:cNvPr>
          <p:cNvSpPr>
            <a:spLocks noGrp="1"/>
          </p:cNvSpPr>
          <p:nvPr>
            <p:ph type="ctrTitle"/>
          </p:nvPr>
        </p:nvSpPr>
        <p:spPr>
          <a:xfrm>
            <a:off x="890338" y="640080"/>
            <a:ext cx="3734014" cy="3566160"/>
          </a:xfrm>
        </p:spPr>
        <p:txBody>
          <a:bodyPr anchor="b">
            <a:normAutofit/>
          </a:bodyPr>
          <a:lstStyle/>
          <a:p>
            <a:pPr>
              <a:lnSpc>
                <a:spcPct val="90000"/>
              </a:lnSpc>
            </a:pPr>
            <a:r>
              <a:rPr lang="en-US" sz="5600" dirty="0">
                <a:latin typeface="Abadi" panose="020F0502020204030204" pitchFamily="34" charset="0"/>
                <a:cs typeface="Abadi" panose="020F0502020204030204" pitchFamily="34" charset="0"/>
              </a:rPr>
              <a:t>Trial Procedures</a:t>
            </a:r>
          </a:p>
        </p:txBody>
      </p:sp>
      <p:sp>
        <p:nvSpPr>
          <p:cNvPr id="3" name="Subtitle 2">
            <a:extLst>
              <a:ext uri="{FF2B5EF4-FFF2-40B4-BE49-F238E27FC236}">
                <a16:creationId xmlns:a16="http://schemas.microsoft.com/office/drawing/2014/main" id="{99E4BE43-4034-9D4A-937C-BDD5F8980C85}"/>
              </a:ext>
            </a:extLst>
          </p:cNvPr>
          <p:cNvSpPr>
            <a:spLocks noGrp="1"/>
          </p:cNvSpPr>
          <p:nvPr>
            <p:ph type="subTitle" idx="1"/>
          </p:nvPr>
        </p:nvSpPr>
        <p:spPr>
          <a:xfrm>
            <a:off x="890339" y="4636008"/>
            <a:ext cx="3734014" cy="1572768"/>
          </a:xfrm>
        </p:spPr>
        <p:txBody>
          <a:bodyPr>
            <a:normAutofit/>
          </a:bodyPr>
          <a:lstStyle/>
          <a:p>
            <a:r>
              <a:rPr lang="en-US" dirty="0"/>
              <a:t>Pre – Mock Trial Information</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B9B81"/>
          </a:solidFill>
          <a:ln w="38100" cap="rnd">
            <a:solidFill>
              <a:srgbClr val="BB9B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72DA29-35EE-068C-F936-5644FF535E31}"/>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1158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269E-FCDA-1C46-BF5F-617BE84617E8}"/>
              </a:ext>
            </a:extLst>
          </p:cNvPr>
          <p:cNvSpPr>
            <a:spLocks noGrp="1"/>
          </p:cNvSpPr>
          <p:nvPr>
            <p:ph type="title"/>
          </p:nvPr>
        </p:nvSpPr>
        <p:spPr/>
        <p:txBody>
          <a:bodyPr/>
          <a:lstStyle/>
          <a:p>
            <a:r>
              <a:rPr lang="en-US" dirty="0">
                <a:latin typeface="Abadi" panose="020B0604020104020204" pitchFamily="34" charset="0"/>
              </a:rPr>
              <a:t>Trial Order</a:t>
            </a:r>
          </a:p>
        </p:txBody>
      </p:sp>
      <p:sp>
        <p:nvSpPr>
          <p:cNvPr id="3" name="Content Placeholder 2">
            <a:extLst>
              <a:ext uri="{FF2B5EF4-FFF2-40B4-BE49-F238E27FC236}">
                <a16:creationId xmlns:a16="http://schemas.microsoft.com/office/drawing/2014/main" id="{5FFD4798-3433-4A41-AF80-C3F5BEB2423D}"/>
              </a:ext>
            </a:extLst>
          </p:cNvPr>
          <p:cNvSpPr>
            <a:spLocks noGrp="1"/>
          </p:cNvSpPr>
          <p:nvPr>
            <p:ph sz="half" idx="1"/>
          </p:nvPr>
        </p:nvSpPr>
        <p:spPr/>
        <p:txBody>
          <a:bodyPr>
            <a:normAutofit fontScale="85000" lnSpcReduction="20000"/>
          </a:bodyPr>
          <a:lstStyle/>
          <a:p>
            <a:pPr marL="0" indent="0">
              <a:buNone/>
            </a:pPr>
            <a:r>
              <a:rPr lang="en-US" sz="3300" b="1" i="1" dirty="0"/>
              <a:t>Read the 4 page trail document you have been given. No matter your role in the trial, you must know how the trail will proceed. </a:t>
            </a:r>
          </a:p>
          <a:p>
            <a:r>
              <a:rPr lang="en-US" sz="3300" dirty="0"/>
              <a:t>Answer the following questions. They will be a part of your assignment and must be handed in for evaluation.</a:t>
            </a:r>
          </a:p>
          <a:p>
            <a:pPr>
              <a:buFontTx/>
              <a:buChar char="-"/>
            </a:pPr>
            <a:r>
              <a:rPr lang="en-US" sz="3300" dirty="0"/>
              <a:t>What is a pre-trial motion?</a:t>
            </a:r>
          </a:p>
          <a:p>
            <a:pPr>
              <a:buFontTx/>
              <a:buChar char="-"/>
            </a:pPr>
            <a:r>
              <a:rPr lang="en-US" sz="3300" dirty="0"/>
              <a:t>What is an opening statement?</a:t>
            </a:r>
          </a:p>
          <a:p>
            <a:pPr>
              <a:buFontTx/>
              <a:buChar char="-"/>
            </a:pPr>
            <a:r>
              <a:rPr lang="en-US" sz="3300" dirty="0"/>
              <a:t>Who calls witnesses first? </a:t>
            </a:r>
          </a:p>
          <a:p>
            <a:pPr>
              <a:buFontTx/>
              <a:buChar char="-"/>
            </a:pPr>
            <a:r>
              <a:rPr lang="en-US" sz="3300" dirty="0"/>
              <a:t>Why are leading questions not permissible?</a:t>
            </a:r>
          </a:p>
          <a:p>
            <a:pPr>
              <a:buFontTx/>
              <a:buChar char="-"/>
            </a:pPr>
            <a:endParaRPr lang="en-US" dirty="0"/>
          </a:p>
        </p:txBody>
      </p:sp>
      <p:sp>
        <p:nvSpPr>
          <p:cNvPr id="4" name="Content Placeholder 3">
            <a:extLst>
              <a:ext uri="{FF2B5EF4-FFF2-40B4-BE49-F238E27FC236}">
                <a16:creationId xmlns:a16="http://schemas.microsoft.com/office/drawing/2014/main" id="{7FF400B8-F6FD-C04F-8741-5B677D6A73EB}"/>
              </a:ext>
            </a:extLst>
          </p:cNvPr>
          <p:cNvSpPr>
            <a:spLocks noGrp="1"/>
          </p:cNvSpPr>
          <p:nvPr>
            <p:ph sz="half" idx="2"/>
          </p:nvPr>
        </p:nvSpPr>
        <p:spPr/>
        <p:txBody>
          <a:bodyPr>
            <a:normAutofit fontScale="85000" lnSpcReduction="20000"/>
          </a:bodyPr>
          <a:lstStyle/>
          <a:p>
            <a:pPr>
              <a:buFontTx/>
              <a:buChar char="-"/>
            </a:pPr>
            <a:r>
              <a:rPr lang="en-US" dirty="0"/>
              <a:t>Explain what happens during cross – examination.</a:t>
            </a:r>
          </a:p>
          <a:p>
            <a:pPr>
              <a:buFontTx/>
              <a:buChar char="-"/>
            </a:pPr>
            <a:r>
              <a:rPr lang="en-US" dirty="0"/>
              <a:t>Can you re-examine your witness after cross – examination?</a:t>
            </a:r>
          </a:p>
          <a:p>
            <a:pPr>
              <a:buFontTx/>
              <a:buChar char="-"/>
            </a:pPr>
            <a:r>
              <a:rPr lang="en-US" dirty="0"/>
              <a:t>Can a police officer as a witness use his or her notes?</a:t>
            </a:r>
          </a:p>
          <a:p>
            <a:pPr>
              <a:buFontTx/>
              <a:buChar char="-"/>
            </a:pPr>
            <a:r>
              <a:rPr lang="en-US" dirty="0"/>
              <a:t>What is hearsay?</a:t>
            </a:r>
          </a:p>
          <a:p>
            <a:pPr>
              <a:buFontTx/>
              <a:buChar char="-"/>
            </a:pPr>
            <a:r>
              <a:rPr lang="en-US" dirty="0"/>
              <a:t>What are elements of a defense?</a:t>
            </a:r>
          </a:p>
          <a:p>
            <a:pPr>
              <a:buFontTx/>
              <a:buChar char="-"/>
            </a:pPr>
            <a:r>
              <a:rPr lang="en-US" dirty="0"/>
              <a:t>What is the role of the judge at trial?</a:t>
            </a:r>
          </a:p>
          <a:p>
            <a:pPr>
              <a:buFontTx/>
              <a:buChar char="-"/>
            </a:pPr>
            <a:r>
              <a:rPr lang="en-US" dirty="0"/>
              <a:t>Can witnesses lie?</a:t>
            </a:r>
          </a:p>
          <a:p>
            <a:endParaRPr lang="en-US" dirty="0"/>
          </a:p>
        </p:txBody>
      </p:sp>
    </p:spTree>
    <p:extLst>
      <p:ext uri="{BB962C8B-B14F-4D97-AF65-F5344CB8AC3E}">
        <p14:creationId xmlns:p14="http://schemas.microsoft.com/office/powerpoint/2010/main" val="286939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8DE75-7354-8E42-894A-B4C8746A768D}"/>
              </a:ext>
            </a:extLst>
          </p:cNvPr>
          <p:cNvSpPr>
            <a:spLocks noGrp="1"/>
          </p:cNvSpPr>
          <p:nvPr>
            <p:ph type="title"/>
          </p:nvPr>
        </p:nvSpPr>
        <p:spPr>
          <a:xfrm>
            <a:off x="630936" y="639520"/>
            <a:ext cx="3429000" cy="1719072"/>
          </a:xfrm>
        </p:spPr>
        <p:txBody>
          <a:bodyPr anchor="b">
            <a:normAutofit/>
          </a:bodyPr>
          <a:lstStyle/>
          <a:p>
            <a:r>
              <a:rPr lang="en-US" dirty="0"/>
              <a:t>Law &amp; Order</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BB9B81"/>
          </a:solidFill>
          <a:ln w="38100" cap="rnd">
            <a:solidFill>
              <a:srgbClr val="BB9B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982CD2-B19A-4C46-86A4-9C14EA709958}"/>
              </a:ext>
            </a:extLst>
          </p:cNvPr>
          <p:cNvSpPr>
            <a:spLocks noGrp="1"/>
          </p:cNvSpPr>
          <p:nvPr>
            <p:ph idx="1"/>
          </p:nvPr>
        </p:nvSpPr>
        <p:spPr>
          <a:xfrm>
            <a:off x="630936" y="2807208"/>
            <a:ext cx="3429000" cy="3410712"/>
          </a:xfrm>
        </p:spPr>
        <p:txBody>
          <a:bodyPr anchor="t">
            <a:normAutofit/>
          </a:bodyPr>
          <a:lstStyle/>
          <a:p>
            <a:r>
              <a:rPr lang="en-US" sz="2400" dirty="0"/>
              <a:t>Together we will watch Law &amp; Order and while this is a US Example with a jury, I would like you to pay attention to motions, the role of the Crown and Defense. </a:t>
            </a:r>
          </a:p>
          <a:p>
            <a:r>
              <a:rPr lang="en-US" sz="2400" dirty="0"/>
              <a:t>To complete the assignment, answer all questions on the </a:t>
            </a:r>
            <a:r>
              <a:rPr lang="en-US" sz="2400"/>
              <a:t>website.</a:t>
            </a:r>
            <a:endParaRPr lang="en-US" sz="2400"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descr="A group of people posing for a photo&#10;&#10;Description automatically generated with medium confidence">
            <a:extLst>
              <a:ext uri="{FF2B5EF4-FFF2-40B4-BE49-F238E27FC236}">
                <a16:creationId xmlns:a16="http://schemas.microsoft.com/office/drawing/2014/main" id="{4BA90CE2-9BC0-8C44-BD78-B55DFC57757F}"/>
              </a:ext>
            </a:extLst>
          </p:cNvPr>
          <p:cNvPicPr>
            <a:picLocks noChangeAspect="1"/>
          </p:cNvPicPr>
          <p:nvPr/>
        </p:nvPicPr>
        <p:blipFill>
          <a:blip r:embed="rId4"/>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248245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84BBD-A1A3-B74D-AE48-A4ED7EEC45DB}"/>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3700"/>
              <a:t>The Adversarial System</a:t>
            </a:r>
          </a:p>
        </p:txBody>
      </p:sp>
      <p:sp>
        <p:nvSpPr>
          <p:cNvPr id="3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BB9B81"/>
          </a:solidFill>
          <a:ln w="38100" cap="rnd">
            <a:solidFill>
              <a:srgbClr val="BB9B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8D01B2-A4B0-8243-9DB5-E9C608A7EBD8}"/>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en-US" sz="2400"/>
              <a:t>The system of law in which two or more opposing sides present their case in court. Note the diagram on the right of the Ontario Court.</a:t>
            </a:r>
          </a:p>
        </p:txBody>
      </p:sp>
      <mc:AlternateContent xmlns:mc="http://schemas.openxmlformats.org/markup-compatibility/2006" xmlns:p14="http://schemas.microsoft.com/office/powerpoint/2010/main">
        <mc:Choice Requires="p14">
          <p:contentPart p14:bwMode="auto" r:id="rId2">
            <p14:nvContentPartPr>
              <p14:cNvPr id="35" name="Ink 3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5" name="Ink 3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Picture 6" descr="Diagram, engineering drawing&#10;&#10;Description automatically generated">
            <a:extLst>
              <a:ext uri="{FF2B5EF4-FFF2-40B4-BE49-F238E27FC236}">
                <a16:creationId xmlns:a16="http://schemas.microsoft.com/office/drawing/2014/main" id="{189171AB-E07B-374E-BD81-BC091A284340}"/>
              </a:ext>
            </a:extLst>
          </p:cNvPr>
          <p:cNvPicPr>
            <a:picLocks noChangeAspect="1"/>
          </p:cNvPicPr>
          <p:nvPr/>
        </p:nvPicPr>
        <p:blipFill>
          <a:blip r:embed="rId4"/>
          <a:stretch>
            <a:fillRect/>
          </a:stretch>
        </p:blipFill>
        <p:spPr>
          <a:xfrm>
            <a:off x="5986947" y="-142875"/>
            <a:ext cx="5973868" cy="6858000"/>
          </a:xfrm>
          <a:prstGeom prst="rect">
            <a:avLst/>
          </a:prstGeom>
        </p:spPr>
      </p:pic>
    </p:spTree>
    <p:extLst>
      <p:ext uri="{BB962C8B-B14F-4D97-AF65-F5344CB8AC3E}">
        <p14:creationId xmlns:p14="http://schemas.microsoft.com/office/powerpoint/2010/main" val="32327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549E-B61B-6149-AD09-C48871C89721}"/>
              </a:ext>
            </a:extLst>
          </p:cNvPr>
          <p:cNvSpPr>
            <a:spLocks noGrp="1"/>
          </p:cNvSpPr>
          <p:nvPr>
            <p:ph type="title"/>
          </p:nvPr>
        </p:nvSpPr>
        <p:spPr/>
        <p:txBody>
          <a:bodyPr/>
          <a:lstStyle/>
          <a:p>
            <a:r>
              <a:rPr lang="en-US" dirty="0">
                <a:latin typeface="Abadi" panose="020B0604020104020204" pitchFamily="34" charset="0"/>
              </a:rPr>
              <a:t>Burden of Proof</a:t>
            </a:r>
          </a:p>
        </p:txBody>
      </p:sp>
      <p:sp>
        <p:nvSpPr>
          <p:cNvPr id="3" name="Content Placeholder 2">
            <a:extLst>
              <a:ext uri="{FF2B5EF4-FFF2-40B4-BE49-F238E27FC236}">
                <a16:creationId xmlns:a16="http://schemas.microsoft.com/office/drawing/2014/main" id="{D106C9B6-564D-7E43-93C6-38CC8A080D0A}"/>
              </a:ext>
            </a:extLst>
          </p:cNvPr>
          <p:cNvSpPr>
            <a:spLocks noGrp="1"/>
          </p:cNvSpPr>
          <p:nvPr>
            <p:ph idx="1"/>
          </p:nvPr>
        </p:nvSpPr>
        <p:spPr/>
        <p:txBody>
          <a:bodyPr/>
          <a:lstStyle/>
          <a:p>
            <a:r>
              <a:rPr lang="en-US" dirty="0"/>
              <a:t>The Burden of Proof is on The Crown. They need to prove that the accused is guilty beyond a reasonable doubt. They need to prove both actus reus (wrongful deed) and </a:t>
            </a:r>
            <a:r>
              <a:rPr lang="en-US" dirty="0" err="1"/>
              <a:t>mens</a:t>
            </a:r>
            <a:r>
              <a:rPr lang="en-US" dirty="0"/>
              <a:t> rea (guilty mind).</a:t>
            </a:r>
          </a:p>
          <a:p>
            <a:r>
              <a:rPr lang="en-US" dirty="0"/>
              <a:t>For our </a:t>
            </a:r>
            <a:r>
              <a:rPr lang="en-US" dirty="0" err="1"/>
              <a:t>pruposes</a:t>
            </a:r>
            <a:r>
              <a:rPr lang="en-US" dirty="0"/>
              <a:t> of our trial we will only have a judge with no jury. What type of offences would we be trying in our mock trial if there is no jury?</a:t>
            </a:r>
          </a:p>
        </p:txBody>
      </p:sp>
    </p:spTree>
    <p:extLst>
      <p:ext uri="{BB962C8B-B14F-4D97-AF65-F5344CB8AC3E}">
        <p14:creationId xmlns:p14="http://schemas.microsoft.com/office/powerpoint/2010/main" val="29588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AF044-C0B7-CB4A-891A-56CCBC60D855}"/>
              </a:ext>
            </a:extLst>
          </p:cNvPr>
          <p:cNvSpPr>
            <a:spLocks noGrp="1"/>
          </p:cNvSpPr>
          <p:nvPr>
            <p:ph type="title"/>
          </p:nvPr>
        </p:nvSpPr>
        <p:spPr>
          <a:xfrm>
            <a:off x="640080" y="325369"/>
            <a:ext cx="4368602" cy="1956841"/>
          </a:xfrm>
        </p:spPr>
        <p:txBody>
          <a:bodyPr anchor="b">
            <a:normAutofit/>
          </a:bodyPr>
          <a:lstStyle/>
          <a:p>
            <a:r>
              <a:rPr lang="en-US" sz="6600">
                <a:latin typeface="Abadi" panose="020B0604020104020204" pitchFamily="34" charset="0"/>
              </a:rPr>
              <a:t>Judge</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B9B81"/>
          </a:solidFill>
          <a:ln w="38100" cap="rnd">
            <a:solidFill>
              <a:srgbClr val="BB9B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44CF3-A94B-7F4B-81CD-B556C63F60EA}"/>
              </a:ext>
            </a:extLst>
          </p:cNvPr>
          <p:cNvSpPr>
            <a:spLocks noGrp="1"/>
          </p:cNvSpPr>
          <p:nvPr>
            <p:ph idx="1"/>
          </p:nvPr>
        </p:nvSpPr>
        <p:spPr>
          <a:xfrm>
            <a:off x="640080" y="2872899"/>
            <a:ext cx="4243589" cy="3320668"/>
          </a:xfrm>
        </p:spPr>
        <p:txBody>
          <a:bodyPr>
            <a:normAutofit/>
          </a:bodyPr>
          <a:lstStyle/>
          <a:p>
            <a:pPr>
              <a:lnSpc>
                <a:spcPct val="100000"/>
              </a:lnSpc>
            </a:pPr>
            <a:r>
              <a:rPr lang="en-US" sz="1500" dirty="0"/>
              <a:t>Often referred to as the ‘bench’ or the ‘court’. </a:t>
            </a:r>
          </a:p>
          <a:p>
            <a:pPr>
              <a:lnSpc>
                <a:spcPct val="100000"/>
              </a:lnSpc>
            </a:pPr>
            <a:r>
              <a:rPr lang="en-US" sz="1500" dirty="0"/>
              <a:t>The federal government appoints judges to federal and the Supreme Court; the lieutenant governor of each province appoints judges to provincial courts.</a:t>
            </a:r>
          </a:p>
          <a:p>
            <a:pPr>
              <a:lnSpc>
                <a:spcPct val="100000"/>
              </a:lnSpc>
            </a:pPr>
            <a:r>
              <a:rPr lang="en-US" sz="1500" dirty="0"/>
              <a:t>Judges must act impartially without bias. Judges have full control of the courtroom. </a:t>
            </a:r>
          </a:p>
          <a:p>
            <a:pPr>
              <a:lnSpc>
                <a:spcPct val="100000"/>
              </a:lnSpc>
            </a:pPr>
            <a:r>
              <a:rPr lang="en-US" sz="1500" dirty="0"/>
              <a:t>Judges decide what evidence is admissible. </a:t>
            </a:r>
          </a:p>
          <a:p>
            <a:pPr>
              <a:lnSpc>
                <a:spcPct val="100000"/>
              </a:lnSpc>
            </a:pPr>
            <a:r>
              <a:rPr lang="en-US" sz="1500" dirty="0"/>
              <a:t>Judge Trials: Judge rule on the credibility of witness statements, decided if the accused is guilty or not, and must give sentencing. (In our trial the judge will have to write and speak a rational for their ruling).</a:t>
            </a:r>
          </a:p>
        </p:txBody>
      </p:sp>
      <p:pic>
        <p:nvPicPr>
          <p:cNvPr id="5" name="Picture 4" descr="A person sitting at a desk&#10;&#10;Description automatically generated with medium confidence">
            <a:extLst>
              <a:ext uri="{FF2B5EF4-FFF2-40B4-BE49-F238E27FC236}">
                <a16:creationId xmlns:a16="http://schemas.microsoft.com/office/drawing/2014/main" id="{61C18951-78A5-F640-9C50-B5CB911DF0E6}"/>
              </a:ext>
            </a:extLst>
          </p:cNvPr>
          <p:cNvPicPr>
            <a:picLocks noChangeAspect="1"/>
          </p:cNvPicPr>
          <p:nvPr/>
        </p:nvPicPr>
        <p:blipFill rotWithShape="1">
          <a:blip r:embed="rId2"/>
          <a:srcRect l="10774" r="2252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9EBE3A4E-70AB-B540-BCDE-F40901AA38C3}"/>
              </a:ext>
            </a:extLst>
          </p:cNvPr>
          <p:cNvSpPr txBox="1"/>
          <p:nvPr/>
        </p:nvSpPr>
        <p:spPr>
          <a:xfrm>
            <a:off x="9986963" y="139631"/>
            <a:ext cx="1957387" cy="646331"/>
          </a:xfrm>
          <a:prstGeom prst="rect">
            <a:avLst/>
          </a:prstGeom>
          <a:noFill/>
        </p:spPr>
        <p:txBody>
          <a:bodyPr wrap="square" rtlCol="0">
            <a:spAutoFit/>
          </a:bodyPr>
          <a:lstStyle/>
          <a:p>
            <a:r>
              <a:rPr lang="en-US" b="1" dirty="0">
                <a:latin typeface="Aharoni" panose="02010803020104030203" pitchFamily="2" charset="-79"/>
                <a:cs typeface="Aharoni" panose="02010803020104030203" pitchFamily="2" charset="-79"/>
              </a:rPr>
              <a:t>Judge Lowe ; BC Provincial Court</a:t>
            </a:r>
          </a:p>
        </p:txBody>
      </p:sp>
    </p:spTree>
    <p:extLst>
      <p:ext uri="{BB962C8B-B14F-4D97-AF65-F5344CB8AC3E}">
        <p14:creationId xmlns:p14="http://schemas.microsoft.com/office/powerpoint/2010/main" val="421732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4552E-2438-FA4A-81DA-80BC3A4BAA9A}"/>
              </a:ext>
            </a:extLst>
          </p:cNvPr>
          <p:cNvSpPr>
            <a:spLocks noGrp="1"/>
          </p:cNvSpPr>
          <p:nvPr>
            <p:ph type="title"/>
          </p:nvPr>
        </p:nvSpPr>
        <p:spPr>
          <a:xfrm>
            <a:off x="630936" y="639520"/>
            <a:ext cx="3429000" cy="1719072"/>
          </a:xfrm>
        </p:spPr>
        <p:txBody>
          <a:bodyPr anchor="b">
            <a:normAutofit/>
          </a:bodyPr>
          <a:lstStyle/>
          <a:p>
            <a:pPr>
              <a:lnSpc>
                <a:spcPct val="90000"/>
              </a:lnSpc>
            </a:pPr>
            <a:r>
              <a:rPr lang="en-US" sz="3700">
                <a:latin typeface="Abadi" panose="020B0604020104020204" pitchFamily="34" charset="0"/>
              </a:rPr>
              <a:t>The Supreme Court of Canada</a:t>
            </a:r>
          </a:p>
        </p:txBody>
      </p:sp>
      <p:sp>
        <p:nvSpPr>
          <p:cNvPr id="1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BB9B81"/>
          </a:solidFill>
          <a:ln w="38100" cap="rnd">
            <a:solidFill>
              <a:srgbClr val="BB9B8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D70118-3301-8448-802C-D40E13574EC0}"/>
              </a:ext>
            </a:extLst>
          </p:cNvPr>
          <p:cNvSpPr>
            <a:spLocks noGrp="1"/>
          </p:cNvSpPr>
          <p:nvPr>
            <p:ph idx="1"/>
          </p:nvPr>
        </p:nvSpPr>
        <p:spPr>
          <a:xfrm>
            <a:off x="171450" y="2807208"/>
            <a:ext cx="4300538" cy="3883342"/>
          </a:xfrm>
        </p:spPr>
        <p:txBody>
          <a:bodyPr anchor="t">
            <a:normAutofit fontScale="77500" lnSpcReduction="20000"/>
          </a:bodyPr>
          <a:lstStyle/>
          <a:p>
            <a:pPr marL="0" indent="0">
              <a:lnSpc>
                <a:spcPct val="100000"/>
              </a:lnSpc>
              <a:buNone/>
            </a:pPr>
            <a:r>
              <a:rPr lang="en-CA" sz="2600" b="1" u="sng" dirty="0"/>
              <a:t>The Judges</a:t>
            </a:r>
          </a:p>
          <a:p>
            <a:pPr>
              <a:lnSpc>
                <a:spcPct val="100000"/>
              </a:lnSpc>
            </a:pPr>
            <a:r>
              <a:rPr lang="en-CA" sz="2600" dirty="0"/>
              <a:t>The Rt. Hon. Richard Wagner, P.C., Chief Justice of Canada. (Learn about the functions of the court from this </a:t>
            </a:r>
            <a:r>
              <a:rPr lang="en-CA" sz="2600" dirty="0">
                <a:hlinkClick r:id="rId2"/>
              </a:rPr>
              <a:t>video from Wagner</a:t>
            </a:r>
            <a:r>
              <a:rPr lang="en-CA" sz="2600" dirty="0"/>
              <a:t>)</a:t>
            </a:r>
          </a:p>
          <a:p>
            <a:pPr>
              <a:lnSpc>
                <a:spcPct val="100000"/>
              </a:lnSpc>
            </a:pPr>
            <a:r>
              <a:rPr lang="en-CA" sz="2600" dirty="0"/>
              <a:t>Michael J. </a:t>
            </a:r>
            <a:r>
              <a:rPr lang="en-CA" sz="2600" dirty="0" err="1"/>
              <a:t>Moldaver</a:t>
            </a:r>
            <a:r>
              <a:rPr lang="en-CA" sz="2600" dirty="0"/>
              <a:t>.</a:t>
            </a:r>
          </a:p>
          <a:p>
            <a:pPr>
              <a:lnSpc>
                <a:spcPct val="100000"/>
              </a:lnSpc>
            </a:pPr>
            <a:r>
              <a:rPr lang="en-CA" sz="2600" dirty="0"/>
              <a:t>Andromache Karakatsanis.</a:t>
            </a:r>
          </a:p>
          <a:p>
            <a:pPr>
              <a:lnSpc>
                <a:spcPct val="100000"/>
              </a:lnSpc>
            </a:pPr>
            <a:r>
              <a:rPr lang="en-CA" sz="2600" dirty="0"/>
              <a:t>Suzanne </a:t>
            </a:r>
            <a:r>
              <a:rPr lang="en-CA" sz="2600" dirty="0" err="1"/>
              <a:t>Côté</a:t>
            </a:r>
            <a:endParaRPr lang="en-CA" sz="2600" dirty="0"/>
          </a:p>
          <a:p>
            <a:pPr>
              <a:lnSpc>
                <a:spcPct val="100000"/>
              </a:lnSpc>
            </a:pPr>
            <a:r>
              <a:rPr lang="en-CA" sz="2600" dirty="0"/>
              <a:t>Russell Brown.</a:t>
            </a:r>
          </a:p>
          <a:p>
            <a:pPr>
              <a:lnSpc>
                <a:spcPct val="100000"/>
              </a:lnSpc>
            </a:pPr>
            <a:r>
              <a:rPr lang="en-CA" sz="2600" dirty="0"/>
              <a:t>Malcolm Rowe.</a:t>
            </a:r>
          </a:p>
          <a:p>
            <a:pPr>
              <a:lnSpc>
                <a:spcPct val="100000"/>
              </a:lnSpc>
            </a:pPr>
            <a:r>
              <a:rPr lang="en-CA" sz="2600" dirty="0" err="1"/>
              <a:t>Sheilah</a:t>
            </a:r>
            <a:r>
              <a:rPr lang="en-CA" sz="2600" dirty="0"/>
              <a:t> L. Martin.</a:t>
            </a:r>
          </a:p>
          <a:p>
            <a:pPr>
              <a:lnSpc>
                <a:spcPct val="100000"/>
              </a:lnSpc>
            </a:pPr>
            <a:r>
              <a:rPr lang="en-CA" sz="2600" dirty="0"/>
              <a:t>Nicholas </a:t>
            </a:r>
            <a:r>
              <a:rPr lang="en-CA" sz="2600" dirty="0" err="1"/>
              <a:t>Kasirer</a:t>
            </a:r>
            <a:r>
              <a:rPr lang="en-CA" sz="2600" dirty="0"/>
              <a:t>.</a:t>
            </a:r>
          </a:p>
          <a:p>
            <a:pPr>
              <a:lnSpc>
                <a:spcPct val="100000"/>
              </a:lnSpc>
            </a:pPr>
            <a:endParaRPr lang="en-US" sz="1500"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Picture 4" descr="A picture containing person, dancer, indoor, group&#10;&#10;Description automatically generated">
            <a:extLst>
              <a:ext uri="{FF2B5EF4-FFF2-40B4-BE49-F238E27FC236}">
                <a16:creationId xmlns:a16="http://schemas.microsoft.com/office/drawing/2014/main" id="{14B5FDA2-63D5-A84D-9488-C5CEB17710CA}"/>
              </a:ext>
            </a:extLst>
          </p:cNvPr>
          <p:cNvPicPr>
            <a:picLocks noChangeAspect="1"/>
          </p:cNvPicPr>
          <p:nvPr/>
        </p:nvPicPr>
        <p:blipFill>
          <a:blip r:embed="rId5"/>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361453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B18-7B44-D540-A4D8-3A1E6FE559C5}"/>
              </a:ext>
            </a:extLst>
          </p:cNvPr>
          <p:cNvSpPr>
            <a:spLocks noGrp="1"/>
          </p:cNvSpPr>
          <p:nvPr>
            <p:ph type="title"/>
          </p:nvPr>
        </p:nvSpPr>
        <p:spPr/>
        <p:txBody>
          <a:bodyPr/>
          <a:lstStyle/>
          <a:p>
            <a:r>
              <a:rPr lang="en-US" dirty="0">
                <a:latin typeface="Abadi" panose="020B0604020104020204" pitchFamily="34" charset="0"/>
              </a:rPr>
              <a:t>The Crown</a:t>
            </a:r>
          </a:p>
        </p:txBody>
      </p:sp>
      <p:sp>
        <p:nvSpPr>
          <p:cNvPr id="3" name="Content Placeholder 2">
            <a:extLst>
              <a:ext uri="{FF2B5EF4-FFF2-40B4-BE49-F238E27FC236}">
                <a16:creationId xmlns:a16="http://schemas.microsoft.com/office/drawing/2014/main" id="{56E6EE4D-FA0F-F440-BEF2-60C19DF9FC90}"/>
              </a:ext>
            </a:extLst>
          </p:cNvPr>
          <p:cNvSpPr>
            <a:spLocks noGrp="1"/>
          </p:cNvSpPr>
          <p:nvPr>
            <p:ph idx="1"/>
          </p:nvPr>
        </p:nvSpPr>
        <p:spPr/>
        <p:txBody>
          <a:bodyPr/>
          <a:lstStyle/>
          <a:p>
            <a:r>
              <a:rPr lang="en-US" dirty="0"/>
              <a:t>The lawyer who prosecutes on behalf of the government and society. </a:t>
            </a:r>
          </a:p>
          <a:p>
            <a:r>
              <a:rPr lang="en-US" dirty="0"/>
              <a:t>Prosecutors are responsible to see that justice is done.</a:t>
            </a:r>
          </a:p>
          <a:p>
            <a:r>
              <a:rPr lang="en-US" dirty="0"/>
              <a:t>Burden of proof is on the Crown and therefore must prove beyond a reasonable doubt that the accused is guilty.</a:t>
            </a:r>
          </a:p>
          <a:p>
            <a:r>
              <a:rPr lang="en-US" dirty="0"/>
              <a:t>Crown attorneys must disclose all evidence whether they plan to introduce it or not even if it makes their case weaker.</a:t>
            </a:r>
          </a:p>
          <a:p>
            <a:r>
              <a:rPr lang="en-US" dirty="0"/>
              <a:t>They must ensure that the accused is given a fair trial.</a:t>
            </a:r>
          </a:p>
          <a:p>
            <a:endParaRPr lang="en-US" dirty="0"/>
          </a:p>
          <a:p>
            <a:endParaRPr lang="en-US" dirty="0"/>
          </a:p>
        </p:txBody>
      </p:sp>
    </p:spTree>
    <p:extLst>
      <p:ext uri="{BB962C8B-B14F-4D97-AF65-F5344CB8AC3E}">
        <p14:creationId xmlns:p14="http://schemas.microsoft.com/office/powerpoint/2010/main" val="181990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820D-3579-3348-8F23-BA12FCCA6B7A}"/>
              </a:ext>
            </a:extLst>
          </p:cNvPr>
          <p:cNvSpPr>
            <a:spLocks noGrp="1"/>
          </p:cNvSpPr>
          <p:nvPr>
            <p:ph type="title"/>
          </p:nvPr>
        </p:nvSpPr>
        <p:spPr/>
        <p:txBody>
          <a:bodyPr/>
          <a:lstStyle/>
          <a:p>
            <a:r>
              <a:rPr lang="en-US" dirty="0">
                <a:latin typeface="Abadi" panose="020B0604020104020204" pitchFamily="34" charset="0"/>
              </a:rPr>
              <a:t>The Defense Counsel</a:t>
            </a:r>
          </a:p>
        </p:txBody>
      </p:sp>
      <p:sp>
        <p:nvSpPr>
          <p:cNvPr id="3" name="Content Placeholder 2">
            <a:extLst>
              <a:ext uri="{FF2B5EF4-FFF2-40B4-BE49-F238E27FC236}">
                <a16:creationId xmlns:a16="http://schemas.microsoft.com/office/drawing/2014/main" id="{86CC9F80-FAE8-9E46-83E2-6FB63FFA9E52}"/>
              </a:ext>
            </a:extLst>
          </p:cNvPr>
          <p:cNvSpPr>
            <a:spLocks noGrp="1"/>
          </p:cNvSpPr>
          <p:nvPr>
            <p:ph idx="1"/>
          </p:nvPr>
        </p:nvSpPr>
        <p:spPr/>
        <p:txBody>
          <a:bodyPr/>
          <a:lstStyle/>
          <a:p>
            <a:r>
              <a:rPr lang="en-US" dirty="0"/>
              <a:t>The legal representative of an accused.</a:t>
            </a:r>
          </a:p>
          <a:p>
            <a:r>
              <a:rPr lang="en-US" dirty="0"/>
              <a:t>Duty to ensure the accused’s legal rights are protected.</a:t>
            </a:r>
          </a:p>
          <a:p>
            <a:r>
              <a:rPr lang="en-US" dirty="0"/>
              <a:t>They should know the law and advise their clients accordingly and how best to proceed. </a:t>
            </a:r>
          </a:p>
          <a:p>
            <a:r>
              <a:rPr lang="en-US" dirty="0"/>
              <a:t>Defense lawyers MUST represent their clients to the best of their ability not matter their personal beliefs.</a:t>
            </a:r>
          </a:p>
        </p:txBody>
      </p:sp>
    </p:spTree>
    <p:extLst>
      <p:ext uri="{BB962C8B-B14F-4D97-AF65-F5344CB8AC3E}">
        <p14:creationId xmlns:p14="http://schemas.microsoft.com/office/powerpoint/2010/main" val="418948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BBAC-EB0B-AA4A-A479-6236FA73C2F0}"/>
              </a:ext>
            </a:extLst>
          </p:cNvPr>
          <p:cNvSpPr>
            <a:spLocks noGrp="1"/>
          </p:cNvSpPr>
          <p:nvPr>
            <p:ph type="title"/>
          </p:nvPr>
        </p:nvSpPr>
        <p:spPr/>
        <p:txBody>
          <a:bodyPr>
            <a:normAutofit fontScale="90000"/>
          </a:bodyPr>
          <a:lstStyle/>
          <a:p>
            <a:r>
              <a:rPr lang="en-US" dirty="0">
                <a:latin typeface="Abadi" panose="020B0604020104020204" pitchFamily="34" charset="0"/>
              </a:rPr>
              <a:t>The Court Clerk, Sheriff &amp; Other </a:t>
            </a:r>
            <a:r>
              <a:rPr lang="en-US" dirty="0" err="1">
                <a:latin typeface="Abadi" panose="020B0604020104020204" pitchFamily="34" charset="0"/>
              </a:rPr>
              <a:t>Officals</a:t>
            </a:r>
            <a:endParaRPr lang="en-US" dirty="0">
              <a:latin typeface="Abadi" panose="020B0604020104020204" pitchFamily="34" charset="0"/>
            </a:endParaRPr>
          </a:p>
        </p:txBody>
      </p:sp>
      <p:sp>
        <p:nvSpPr>
          <p:cNvPr id="3" name="Content Placeholder 2">
            <a:extLst>
              <a:ext uri="{FF2B5EF4-FFF2-40B4-BE49-F238E27FC236}">
                <a16:creationId xmlns:a16="http://schemas.microsoft.com/office/drawing/2014/main" id="{E0EB7336-556D-0C44-9DE8-17C8D7EEFA99}"/>
              </a:ext>
            </a:extLst>
          </p:cNvPr>
          <p:cNvSpPr>
            <a:spLocks noGrp="1"/>
          </p:cNvSpPr>
          <p:nvPr>
            <p:ph idx="1"/>
          </p:nvPr>
        </p:nvSpPr>
        <p:spPr/>
        <p:txBody>
          <a:bodyPr/>
          <a:lstStyle/>
          <a:p>
            <a:r>
              <a:rPr lang="en-US" b="1" dirty="0">
                <a:solidFill>
                  <a:schemeClr val="accent6"/>
                </a:solidFill>
              </a:rPr>
              <a:t>Court Clerk </a:t>
            </a:r>
            <a:r>
              <a:rPr lang="en-US" dirty="0"/>
              <a:t>– a person who keeps records and files, and processes documents for a court</a:t>
            </a:r>
          </a:p>
          <a:p>
            <a:r>
              <a:rPr lang="en-US" b="1" dirty="0">
                <a:solidFill>
                  <a:schemeClr val="accent6"/>
                </a:solidFill>
              </a:rPr>
              <a:t>Court Recorder </a:t>
            </a:r>
            <a:r>
              <a:rPr lang="en-US" dirty="0"/>
              <a:t>– a person who documents court proceedings</a:t>
            </a:r>
          </a:p>
          <a:p>
            <a:r>
              <a:rPr lang="en-US" b="1" dirty="0">
                <a:solidFill>
                  <a:schemeClr val="accent6"/>
                </a:solidFill>
              </a:rPr>
              <a:t>Sheriff </a:t>
            </a:r>
            <a:r>
              <a:rPr lang="en-US" dirty="0"/>
              <a:t>- a Crown - appointed official who acts as part of the justice administration system. They may find jurors for the court, ensure the accused appears and assists the judge in the courtroom. They also carry out court orders such as seizing and selling property to settle claims for damage (selling a car to pay for damages in theft for example).</a:t>
            </a:r>
          </a:p>
        </p:txBody>
      </p:sp>
    </p:spTree>
    <p:extLst>
      <p:ext uri="{BB962C8B-B14F-4D97-AF65-F5344CB8AC3E}">
        <p14:creationId xmlns:p14="http://schemas.microsoft.com/office/powerpoint/2010/main" val="148600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8DA2-41E8-E049-914C-C4B9147C335A}"/>
              </a:ext>
            </a:extLst>
          </p:cNvPr>
          <p:cNvSpPr>
            <a:spLocks noGrp="1"/>
          </p:cNvSpPr>
          <p:nvPr>
            <p:ph type="title"/>
          </p:nvPr>
        </p:nvSpPr>
        <p:spPr/>
        <p:txBody>
          <a:bodyPr/>
          <a:lstStyle/>
          <a:p>
            <a:r>
              <a:rPr lang="en-US" dirty="0">
                <a:latin typeface="Abadi" panose="020B0604020104020204" pitchFamily="34" charset="0"/>
              </a:rPr>
              <a:t>Beginning Motions</a:t>
            </a:r>
          </a:p>
        </p:txBody>
      </p:sp>
      <p:sp>
        <p:nvSpPr>
          <p:cNvPr id="3" name="Content Placeholder 2">
            <a:extLst>
              <a:ext uri="{FF2B5EF4-FFF2-40B4-BE49-F238E27FC236}">
                <a16:creationId xmlns:a16="http://schemas.microsoft.com/office/drawing/2014/main" id="{2BB45EE7-09A2-4A42-9449-68325F677C5B}"/>
              </a:ext>
            </a:extLst>
          </p:cNvPr>
          <p:cNvSpPr>
            <a:spLocks noGrp="1"/>
          </p:cNvSpPr>
          <p:nvPr>
            <p:ph idx="1"/>
          </p:nvPr>
        </p:nvSpPr>
        <p:spPr>
          <a:xfrm>
            <a:off x="838200" y="1929384"/>
            <a:ext cx="10515600" cy="4702910"/>
          </a:xfrm>
        </p:spPr>
        <p:txBody>
          <a:bodyPr>
            <a:normAutofit fontScale="92500" lnSpcReduction="20000"/>
          </a:bodyPr>
          <a:lstStyle/>
          <a:p>
            <a:pPr marL="0" indent="0">
              <a:buNone/>
            </a:pPr>
            <a:r>
              <a:rPr lang="en-US" b="1" dirty="0">
                <a:latin typeface="Abadi" panose="020B0604020104020204" pitchFamily="34" charset="0"/>
              </a:rPr>
              <a:t>At the beginning of a trial the Crown and Defense may present motions to the judge. Examples of these motions are:</a:t>
            </a:r>
          </a:p>
          <a:p>
            <a:pPr>
              <a:buFontTx/>
              <a:buChar char="-"/>
            </a:pPr>
            <a:r>
              <a:rPr lang="en-US" dirty="0"/>
              <a:t>Stay proceedings (if proceedings are delayed then it might go against </a:t>
            </a:r>
            <a:r>
              <a:rPr lang="en-US" b="1" u="sng" dirty="0">
                <a:solidFill>
                  <a:schemeClr val="accent6"/>
                </a:solidFill>
              </a:rPr>
              <a:t>Charter section 11</a:t>
            </a:r>
            <a:r>
              <a:rPr lang="en-US" dirty="0"/>
              <a:t>, thus benefiting the defense if the motion is carried out)</a:t>
            </a:r>
          </a:p>
          <a:p>
            <a:pPr>
              <a:buFontTx/>
              <a:buChar char="-"/>
            </a:pPr>
            <a:r>
              <a:rPr lang="en-CA" dirty="0"/>
              <a:t>You or the Crown may ask the trial judge to order all witnesses in the case to remain outside the courtroom until they testify.</a:t>
            </a:r>
          </a:p>
          <a:p>
            <a:pPr>
              <a:buFontTx/>
              <a:buChar char="-"/>
            </a:pPr>
            <a:r>
              <a:rPr lang="en-CA" dirty="0"/>
              <a:t>Motion to Dismiss – an attempt to get the judge to dismiss a charge or the case. This may be done if there is not enough evidence, if the alleged facts do not amount to a crime.</a:t>
            </a:r>
          </a:p>
          <a:p>
            <a:pPr>
              <a:buFontTx/>
              <a:buChar char="-"/>
            </a:pPr>
            <a:r>
              <a:rPr lang="en-CA" dirty="0"/>
              <a:t>Motion to Suppress – an attempt to keep certain statements or evidence from being introduced as evidence. For example, if police conducted a search without probable cause </a:t>
            </a:r>
            <a:r>
              <a:rPr lang="en-CA" b="1" u="sng" dirty="0"/>
              <a:t>(</a:t>
            </a:r>
            <a:r>
              <a:rPr lang="en-CA" b="1" u="sng" dirty="0">
                <a:solidFill>
                  <a:schemeClr val="accent6"/>
                </a:solidFill>
              </a:rPr>
              <a:t>Section 8 of The Charter</a:t>
            </a:r>
            <a:r>
              <a:rPr lang="en-CA" dirty="0"/>
              <a:t>), it may be possible to suppress the evidence found as a result of that search.</a:t>
            </a:r>
          </a:p>
          <a:p>
            <a:pPr>
              <a:buFontTx/>
              <a:buChar char="-"/>
            </a:pPr>
            <a:r>
              <a:rPr lang="en-CA" dirty="0"/>
              <a:t>Motion for Change of Venue – may be made for various reasons including pre-trial publicity.</a:t>
            </a:r>
          </a:p>
          <a:p>
            <a:pPr>
              <a:buFontTx/>
              <a:buChar char="-"/>
            </a:pPr>
            <a:endParaRPr lang="en-CA" dirty="0"/>
          </a:p>
          <a:p>
            <a:pPr>
              <a:buFontTx/>
              <a:buChar char="-"/>
            </a:pPr>
            <a:endParaRPr lang="en-US" dirty="0"/>
          </a:p>
        </p:txBody>
      </p:sp>
    </p:spTree>
    <p:extLst>
      <p:ext uri="{BB962C8B-B14F-4D97-AF65-F5344CB8AC3E}">
        <p14:creationId xmlns:p14="http://schemas.microsoft.com/office/powerpoint/2010/main" val="3642136796"/>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313820"/>
      </a:dk2>
      <a:lt2>
        <a:srgbClr val="E2E5E8"/>
      </a:lt2>
      <a:accent1>
        <a:srgbClr val="BB9B81"/>
      </a:accent1>
      <a:accent2>
        <a:srgbClr val="A9A274"/>
      </a:accent2>
      <a:accent3>
        <a:srgbClr val="9AA57D"/>
      </a:accent3>
      <a:accent4>
        <a:srgbClr val="86AC76"/>
      </a:accent4>
      <a:accent5>
        <a:srgbClr val="81AC86"/>
      </a:accent5>
      <a:accent6>
        <a:srgbClr val="77AE94"/>
      </a:accent6>
      <a:hlink>
        <a:srgbClr val="5C85A7"/>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8601</TotalTime>
  <Words>889</Words>
  <Application>Microsoft Macintosh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Aharoni</vt:lpstr>
      <vt:lpstr>Arial</vt:lpstr>
      <vt:lpstr>Modern Love</vt:lpstr>
      <vt:lpstr>The Hand</vt:lpstr>
      <vt:lpstr>SketchyVTI</vt:lpstr>
      <vt:lpstr>Trial Procedures</vt:lpstr>
      <vt:lpstr>The Adversarial System</vt:lpstr>
      <vt:lpstr>Burden of Proof</vt:lpstr>
      <vt:lpstr>Judge</vt:lpstr>
      <vt:lpstr>The Supreme Court of Canada</vt:lpstr>
      <vt:lpstr>The Crown</vt:lpstr>
      <vt:lpstr>The Defense Counsel</vt:lpstr>
      <vt:lpstr>The Court Clerk, Sheriff &amp; Other Officals</vt:lpstr>
      <vt:lpstr>Beginning Motions</vt:lpstr>
      <vt:lpstr>Trial Order</vt:lpstr>
      <vt:lpstr>Law &amp; 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 Procedures</dc:title>
  <dc:creator>Gord Gord</dc:creator>
  <cp:lastModifiedBy>Gord Gord</cp:lastModifiedBy>
  <cp:revision>11</cp:revision>
  <dcterms:created xsi:type="dcterms:W3CDTF">2022-04-12T12:48:57Z</dcterms:created>
  <dcterms:modified xsi:type="dcterms:W3CDTF">2022-05-17T13:08:23Z</dcterms:modified>
</cp:coreProperties>
</file>