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62" r:id="rId7"/>
    <p:sldId id="260" r:id="rId8"/>
    <p:sldId id="259" r:id="rId9"/>
    <p:sldId id="261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55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829BF-2E88-4408-8347-6C7D4FF67D0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60BC583-CF14-4B06-A8FC-02F815543798}">
      <dgm:prSet/>
      <dgm:spPr/>
      <dgm:t>
        <a:bodyPr/>
        <a:lstStyle/>
        <a:p>
          <a:r>
            <a:rPr lang="en-US"/>
            <a:t>Hearsay – information not coming from the direct personal experience or knowledge of a witness. Not admissible, unless the person has died.</a:t>
          </a:r>
        </a:p>
      </dgm:t>
    </dgm:pt>
    <dgm:pt modelId="{29B9C62B-7656-4B7F-B17D-795C4B4C1309}" type="parTrans" cxnId="{2C67247A-1B5F-40B4-A89A-26538A535F3F}">
      <dgm:prSet/>
      <dgm:spPr/>
      <dgm:t>
        <a:bodyPr/>
        <a:lstStyle/>
        <a:p>
          <a:endParaRPr lang="en-US"/>
        </a:p>
      </dgm:t>
    </dgm:pt>
    <dgm:pt modelId="{EAE6B8C9-533A-4524-8365-4D8E27A7E6CE}" type="sibTrans" cxnId="{2C67247A-1B5F-40B4-A89A-26538A535F3F}">
      <dgm:prSet/>
      <dgm:spPr/>
      <dgm:t>
        <a:bodyPr/>
        <a:lstStyle/>
        <a:p>
          <a:endParaRPr lang="en-US"/>
        </a:p>
      </dgm:t>
    </dgm:pt>
    <dgm:pt modelId="{4F875115-D87F-4279-BB09-DF4D3686920F}">
      <dgm:prSet/>
      <dgm:spPr/>
      <dgm:t>
        <a:bodyPr/>
        <a:lstStyle/>
        <a:p>
          <a:r>
            <a:rPr lang="en-US"/>
            <a:t>Opinion Evidence – information based on the thoughts of the witness, usually an expert; ex: forensic scientist</a:t>
          </a:r>
        </a:p>
      </dgm:t>
    </dgm:pt>
    <dgm:pt modelId="{E8B809D2-AD30-4D9E-B28B-1E951A42C69D}" type="parTrans" cxnId="{A0357319-C385-4A96-94B8-C5E2B6540ACE}">
      <dgm:prSet/>
      <dgm:spPr/>
      <dgm:t>
        <a:bodyPr/>
        <a:lstStyle/>
        <a:p>
          <a:endParaRPr lang="en-US"/>
        </a:p>
      </dgm:t>
    </dgm:pt>
    <dgm:pt modelId="{0B577CBD-1235-4133-B591-6B576A33920F}" type="sibTrans" cxnId="{A0357319-C385-4A96-94B8-C5E2B6540ACE}">
      <dgm:prSet/>
      <dgm:spPr/>
      <dgm:t>
        <a:bodyPr/>
        <a:lstStyle/>
        <a:p>
          <a:endParaRPr lang="en-US"/>
        </a:p>
      </dgm:t>
    </dgm:pt>
    <dgm:pt modelId="{BEE3F8A0-5297-444F-A82D-681CA46E539C}">
      <dgm:prSet/>
      <dgm:spPr/>
      <dgm:t>
        <a:bodyPr/>
        <a:lstStyle/>
        <a:p>
          <a:r>
            <a:rPr lang="en-US"/>
            <a:t>Character Evidence – information indicating the likelihood of an accused committing or not committing the crime. Sometimes the judge will not allow this line of questioning unless it is directly related.</a:t>
          </a:r>
        </a:p>
      </dgm:t>
    </dgm:pt>
    <dgm:pt modelId="{553F522E-8C2E-40C7-BF23-DE1E3B30D9F2}" type="parTrans" cxnId="{0047789A-5014-44F4-8C12-D7C700E1629F}">
      <dgm:prSet/>
      <dgm:spPr/>
      <dgm:t>
        <a:bodyPr/>
        <a:lstStyle/>
        <a:p>
          <a:endParaRPr lang="en-US"/>
        </a:p>
      </dgm:t>
    </dgm:pt>
    <dgm:pt modelId="{718D8DD4-34AB-4C76-82B3-4B067A1682CA}" type="sibTrans" cxnId="{0047789A-5014-44F4-8C12-D7C700E1629F}">
      <dgm:prSet/>
      <dgm:spPr/>
      <dgm:t>
        <a:bodyPr/>
        <a:lstStyle/>
        <a:p>
          <a:endParaRPr lang="en-US"/>
        </a:p>
      </dgm:t>
    </dgm:pt>
    <dgm:pt modelId="{E87614E3-A295-4931-90DF-5D0CD0EFC647}">
      <dgm:prSet/>
      <dgm:spPr/>
      <dgm:t>
        <a:bodyPr/>
        <a:lstStyle/>
        <a:p>
          <a:r>
            <a:rPr lang="en-US"/>
            <a:t>Photographs – may be used but with technology they must be ensured to be authentic.</a:t>
          </a:r>
        </a:p>
      </dgm:t>
    </dgm:pt>
    <dgm:pt modelId="{4868083D-24D7-439D-8944-4205067FE1D3}" type="parTrans" cxnId="{9307FB1F-87D9-460E-8834-BC83C219DD4F}">
      <dgm:prSet/>
      <dgm:spPr/>
      <dgm:t>
        <a:bodyPr/>
        <a:lstStyle/>
        <a:p>
          <a:endParaRPr lang="en-US"/>
        </a:p>
      </dgm:t>
    </dgm:pt>
    <dgm:pt modelId="{085B81E5-3BA5-4271-9A29-62CA604FD1D2}" type="sibTrans" cxnId="{9307FB1F-87D9-460E-8834-BC83C219DD4F}">
      <dgm:prSet/>
      <dgm:spPr/>
      <dgm:t>
        <a:bodyPr/>
        <a:lstStyle/>
        <a:p>
          <a:endParaRPr lang="en-US"/>
        </a:p>
      </dgm:t>
    </dgm:pt>
    <dgm:pt modelId="{C3864C05-259F-4FAB-AA0E-3AC468B31991}">
      <dgm:prSet/>
      <dgm:spPr/>
      <dgm:t>
        <a:bodyPr/>
        <a:lstStyle/>
        <a:p>
          <a:r>
            <a:rPr lang="en-US"/>
            <a:t>Electronic Devices and Video Evidence – a court must authorize the use of these devices to record video or conversations. However, depending on where you are your expectation of privacy might be limited.</a:t>
          </a:r>
        </a:p>
      </dgm:t>
    </dgm:pt>
    <dgm:pt modelId="{23E42F2A-87D8-4160-8612-E7E5C95A8948}" type="parTrans" cxnId="{D15757D6-8B94-41C4-972C-A8CE284B011C}">
      <dgm:prSet/>
      <dgm:spPr/>
      <dgm:t>
        <a:bodyPr/>
        <a:lstStyle/>
        <a:p>
          <a:endParaRPr lang="en-US"/>
        </a:p>
      </dgm:t>
    </dgm:pt>
    <dgm:pt modelId="{38B05873-5E21-4F93-9BDE-E46D715E4FCF}" type="sibTrans" cxnId="{D15757D6-8B94-41C4-972C-A8CE284B011C}">
      <dgm:prSet/>
      <dgm:spPr/>
      <dgm:t>
        <a:bodyPr/>
        <a:lstStyle/>
        <a:p>
          <a:endParaRPr lang="en-US"/>
        </a:p>
      </dgm:t>
    </dgm:pt>
    <dgm:pt modelId="{A60E1528-37B2-4335-855D-6C85406B352E}">
      <dgm:prSet/>
      <dgm:spPr/>
      <dgm:t>
        <a:bodyPr/>
        <a:lstStyle/>
        <a:p>
          <a:r>
            <a:rPr lang="en-US"/>
            <a:t>Polygraphs – lie dictator. Are not admissible in court.</a:t>
          </a:r>
        </a:p>
      </dgm:t>
    </dgm:pt>
    <dgm:pt modelId="{4AB1A147-5E3E-414F-B78F-094C79ADCE36}" type="parTrans" cxnId="{40976069-89ED-4FF8-A8FA-C45229F6EDB2}">
      <dgm:prSet/>
      <dgm:spPr/>
      <dgm:t>
        <a:bodyPr/>
        <a:lstStyle/>
        <a:p>
          <a:endParaRPr lang="en-US"/>
        </a:p>
      </dgm:t>
    </dgm:pt>
    <dgm:pt modelId="{6F8C53BC-3CF9-405D-99A3-933E97E41ECB}" type="sibTrans" cxnId="{40976069-89ED-4FF8-A8FA-C45229F6EDB2}">
      <dgm:prSet/>
      <dgm:spPr/>
      <dgm:t>
        <a:bodyPr/>
        <a:lstStyle/>
        <a:p>
          <a:endParaRPr lang="en-US"/>
        </a:p>
      </dgm:t>
    </dgm:pt>
    <dgm:pt modelId="{71A4B7F2-4DD0-4D0E-A5B4-1226C84252A5}">
      <dgm:prSet/>
      <dgm:spPr/>
      <dgm:t>
        <a:bodyPr/>
        <a:lstStyle/>
        <a:p>
          <a:r>
            <a:rPr lang="en-US"/>
            <a:t>Confessions – a statement in wihc the accused admits that some or all of the charges laid are true. How confessions are obtained determine if they are inculpatory or exculpatory.</a:t>
          </a:r>
        </a:p>
      </dgm:t>
    </dgm:pt>
    <dgm:pt modelId="{F215DF50-3722-4E8A-B0CA-6AB6876BBAC8}" type="parTrans" cxnId="{66C428FB-9703-434B-899E-EF4A4CC07B65}">
      <dgm:prSet/>
      <dgm:spPr/>
      <dgm:t>
        <a:bodyPr/>
        <a:lstStyle/>
        <a:p>
          <a:endParaRPr lang="en-US"/>
        </a:p>
      </dgm:t>
    </dgm:pt>
    <dgm:pt modelId="{196065A2-DF0B-41EE-8AB9-1A0F0309FFD2}" type="sibTrans" cxnId="{66C428FB-9703-434B-899E-EF4A4CC07B65}">
      <dgm:prSet/>
      <dgm:spPr/>
      <dgm:t>
        <a:bodyPr/>
        <a:lstStyle/>
        <a:p>
          <a:endParaRPr lang="en-US"/>
        </a:p>
      </dgm:t>
    </dgm:pt>
    <dgm:pt modelId="{806F1788-F55E-194E-80CA-C71B14C59E00}" type="pres">
      <dgm:prSet presAssocID="{45B829BF-2E88-4408-8347-6C7D4FF67D0B}" presName="diagram" presStyleCnt="0">
        <dgm:presLayoutVars>
          <dgm:dir/>
          <dgm:resizeHandles val="exact"/>
        </dgm:presLayoutVars>
      </dgm:prSet>
      <dgm:spPr/>
    </dgm:pt>
    <dgm:pt modelId="{D25C737B-89CB-5E4F-A4A7-F1D58E478484}" type="pres">
      <dgm:prSet presAssocID="{B60BC583-CF14-4B06-A8FC-02F815543798}" presName="node" presStyleLbl="node1" presStyleIdx="0" presStyleCnt="7">
        <dgm:presLayoutVars>
          <dgm:bulletEnabled val="1"/>
        </dgm:presLayoutVars>
      </dgm:prSet>
      <dgm:spPr/>
    </dgm:pt>
    <dgm:pt modelId="{E9851FA8-9831-E643-9FEF-6F377634482C}" type="pres">
      <dgm:prSet presAssocID="{EAE6B8C9-533A-4524-8365-4D8E27A7E6CE}" presName="sibTrans" presStyleCnt="0"/>
      <dgm:spPr/>
    </dgm:pt>
    <dgm:pt modelId="{9F206B56-625E-2343-845E-D2408F7816C5}" type="pres">
      <dgm:prSet presAssocID="{4F875115-D87F-4279-BB09-DF4D3686920F}" presName="node" presStyleLbl="node1" presStyleIdx="1" presStyleCnt="7">
        <dgm:presLayoutVars>
          <dgm:bulletEnabled val="1"/>
        </dgm:presLayoutVars>
      </dgm:prSet>
      <dgm:spPr/>
    </dgm:pt>
    <dgm:pt modelId="{181D823C-22DD-F742-9833-456925307F22}" type="pres">
      <dgm:prSet presAssocID="{0B577CBD-1235-4133-B591-6B576A33920F}" presName="sibTrans" presStyleCnt="0"/>
      <dgm:spPr/>
    </dgm:pt>
    <dgm:pt modelId="{823190CE-A86C-3546-94C2-6FE3C81302AF}" type="pres">
      <dgm:prSet presAssocID="{BEE3F8A0-5297-444F-A82D-681CA46E539C}" presName="node" presStyleLbl="node1" presStyleIdx="2" presStyleCnt="7">
        <dgm:presLayoutVars>
          <dgm:bulletEnabled val="1"/>
        </dgm:presLayoutVars>
      </dgm:prSet>
      <dgm:spPr/>
    </dgm:pt>
    <dgm:pt modelId="{292B7E8E-9303-5B41-B9E8-0A0D924D2AAB}" type="pres">
      <dgm:prSet presAssocID="{718D8DD4-34AB-4C76-82B3-4B067A1682CA}" presName="sibTrans" presStyleCnt="0"/>
      <dgm:spPr/>
    </dgm:pt>
    <dgm:pt modelId="{F646C545-1177-4648-93C0-1F814EAD2D92}" type="pres">
      <dgm:prSet presAssocID="{E87614E3-A295-4931-90DF-5D0CD0EFC647}" presName="node" presStyleLbl="node1" presStyleIdx="3" presStyleCnt="7">
        <dgm:presLayoutVars>
          <dgm:bulletEnabled val="1"/>
        </dgm:presLayoutVars>
      </dgm:prSet>
      <dgm:spPr/>
    </dgm:pt>
    <dgm:pt modelId="{58CA6CFE-0197-614D-B16B-44E3AC4AD966}" type="pres">
      <dgm:prSet presAssocID="{085B81E5-3BA5-4271-9A29-62CA604FD1D2}" presName="sibTrans" presStyleCnt="0"/>
      <dgm:spPr/>
    </dgm:pt>
    <dgm:pt modelId="{28D54FCE-0807-974F-BEE8-12496DE77EBD}" type="pres">
      <dgm:prSet presAssocID="{C3864C05-259F-4FAB-AA0E-3AC468B31991}" presName="node" presStyleLbl="node1" presStyleIdx="4" presStyleCnt="7">
        <dgm:presLayoutVars>
          <dgm:bulletEnabled val="1"/>
        </dgm:presLayoutVars>
      </dgm:prSet>
      <dgm:spPr/>
    </dgm:pt>
    <dgm:pt modelId="{CB075B1E-81C2-6C41-B90B-703D75DF1784}" type="pres">
      <dgm:prSet presAssocID="{38B05873-5E21-4F93-9BDE-E46D715E4FCF}" presName="sibTrans" presStyleCnt="0"/>
      <dgm:spPr/>
    </dgm:pt>
    <dgm:pt modelId="{EF2C66F4-368E-D241-9C44-D5ADB1FF4D50}" type="pres">
      <dgm:prSet presAssocID="{A60E1528-37B2-4335-855D-6C85406B352E}" presName="node" presStyleLbl="node1" presStyleIdx="5" presStyleCnt="7">
        <dgm:presLayoutVars>
          <dgm:bulletEnabled val="1"/>
        </dgm:presLayoutVars>
      </dgm:prSet>
      <dgm:spPr/>
    </dgm:pt>
    <dgm:pt modelId="{A9C4B43A-8361-7743-A7AF-0D6B0384AF55}" type="pres">
      <dgm:prSet presAssocID="{6F8C53BC-3CF9-405D-99A3-933E97E41ECB}" presName="sibTrans" presStyleCnt="0"/>
      <dgm:spPr/>
    </dgm:pt>
    <dgm:pt modelId="{6AB634B6-2CDF-1D46-B4A4-AEF5A34E2388}" type="pres">
      <dgm:prSet presAssocID="{71A4B7F2-4DD0-4D0E-A5B4-1226C84252A5}" presName="node" presStyleLbl="node1" presStyleIdx="6" presStyleCnt="7">
        <dgm:presLayoutVars>
          <dgm:bulletEnabled val="1"/>
        </dgm:presLayoutVars>
      </dgm:prSet>
      <dgm:spPr/>
    </dgm:pt>
  </dgm:ptLst>
  <dgm:cxnLst>
    <dgm:cxn modelId="{A0357319-C385-4A96-94B8-C5E2B6540ACE}" srcId="{45B829BF-2E88-4408-8347-6C7D4FF67D0B}" destId="{4F875115-D87F-4279-BB09-DF4D3686920F}" srcOrd="1" destOrd="0" parTransId="{E8B809D2-AD30-4D9E-B28B-1E951A42C69D}" sibTransId="{0B577CBD-1235-4133-B591-6B576A33920F}"/>
    <dgm:cxn modelId="{A63C2F1B-6A58-0844-BFEA-649BDA7D810E}" type="presOf" srcId="{4F875115-D87F-4279-BB09-DF4D3686920F}" destId="{9F206B56-625E-2343-845E-D2408F7816C5}" srcOrd="0" destOrd="0" presId="urn:microsoft.com/office/officeart/2005/8/layout/default"/>
    <dgm:cxn modelId="{5DDCEB1C-DAD0-3E45-BB1B-FE05F2FC06C1}" type="presOf" srcId="{BEE3F8A0-5297-444F-A82D-681CA46E539C}" destId="{823190CE-A86C-3546-94C2-6FE3C81302AF}" srcOrd="0" destOrd="0" presId="urn:microsoft.com/office/officeart/2005/8/layout/default"/>
    <dgm:cxn modelId="{9307FB1F-87D9-460E-8834-BC83C219DD4F}" srcId="{45B829BF-2E88-4408-8347-6C7D4FF67D0B}" destId="{E87614E3-A295-4931-90DF-5D0CD0EFC647}" srcOrd="3" destOrd="0" parTransId="{4868083D-24D7-439D-8944-4205067FE1D3}" sibTransId="{085B81E5-3BA5-4271-9A29-62CA604FD1D2}"/>
    <dgm:cxn modelId="{7DC43750-6423-6242-9A28-5BB56792EC39}" type="presOf" srcId="{C3864C05-259F-4FAB-AA0E-3AC468B31991}" destId="{28D54FCE-0807-974F-BEE8-12496DE77EBD}" srcOrd="0" destOrd="0" presId="urn:microsoft.com/office/officeart/2005/8/layout/default"/>
    <dgm:cxn modelId="{40976069-89ED-4FF8-A8FA-C45229F6EDB2}" srcId="{45B829BF-2E88-4408-8347-6C7D4FF67D0B}" destId="{A60E1528-37B2-4335-855D-6C85406B352E}" srcOrd="5" destOrd="0" parTransId="{4AB1A147-5E3E-414F-B78F-094C79ADCE36}" sibTransId="{6F8C53BC-3CF9-405D-99A3-933E97E41ECB}"/>
    <dgm:cxn modelId="{2C67247A-1B5F-40B4-A89A-26538A535F3F}" srcId="{45B829BF-2E88-4408-8347-6C7D4FF67D0B}" destId="{B60BC583-CF14-4B06-A8FC-02F815543798}" srcOrd="0" destOrd="0" parTransId="{29B9C62B-7656-4B7F-B17D-795C4B4C1309}" sibTransId="{EAE6B8C9-533A-4524-8365-4D8E27A7E6CE}"/>
    <dgm:cxn modelId="{E1522B81-89A2-1843-A728-666AE599E6BA}" type="presOf" srcId="{45B829BF-2E88-4408-8347-6C7D4FF67D0B}" destId="{806F1788-F55E-194E-80CA-C71B14C59E00}" srcOrd="0" destOrd="0" presId="urn:microsoft.com/office/officeart/2005/8/layout/default"/>
    <dgm:cxn modelId="{0047789A-5014-44F4-8C12-D7C700E1629F}" srcId="{45B829BF-2E88-4408-8347-6C7D4FF67D0B}" destId="{BEE3F8A0-5297-444F-A82D-681CA46E539C}" srcOrd="2" destOrd="0" parTransId="{553F522E-8C2E-40C7-BF23-DE1E3B30D9F2}" sibTransId="{718D8DD4-34AB-4C76-82B3-4B067A1682CA}"/>
    <dgm:cxn modelId="{C02C40AB-3FCC-6D46-8C64-F20D705BDA51}" type="presOf" srcId="{E87614E3-A295-4931-90DF-5D0CD0EFC647}" destId="{F646C545-1177-4648-93C0-1F814EAD2D92}" srcOrd="0" destOrd="0" presId="urn:microsoft.com/office/officeart/2005/8/layout/default"/>
    <dgm:cxn modelId="{20FDECC8-2427-814A-9840-F384F19B622F}" type="presOf" srcId="{71A4B7F2-4DD0-4D0E-A5B4-1226C84252A5}" destId="{6AB634B6-2CDF-1D46-B4A4-AEF5A34E2388}" srcOrd="0" destOrd="0" presId="urn:microsoft.com/office/officeart/2005/8/layout/default"/>
    <dgm:cxn modelId="{6C4639CE-AEDF-4B42-BC31-0BC01B0C4849}" type="presOf" srcId="{A60E1528-37B2-4335-855D-6C85406B352E}" destId="{EF2C66F4-368E-D241-9C44-D5ADB1FF4D50}" srcOrd="0" destOrd="0" presId="urn:microsoft.com/office/officeart/2005/8/layout/default"/>
    <dgm:cxn modelId="{D15757D6-8B94-41C4-972C-A8CE284B011C}" srcId="{45B829BF-2E88-4408-8347-6C7D4FF67D0B}" destId="{C3864C05-259F-4FAB-AA0E-3AC468B31991}" srcOrd="4" destOrd="0" parTransId="{23E42F2A-87D8-4160-8612-E7E5C95A8948}" sibTransId="{38B05873-5E21-4F93-9BDE-E46D715E4FCF}"/>
    <dgm:cxn modelId="{D86896F1-5F60-B747-87F3-115F01BD28B0}" type="presOf" srcId="{B60BC583-CF14-4B06-A8FC-02F815543798}" destId="{D25C737B-89CB-5E4F-A4A7-F1D58E478484}" srcOrd="0" destOrd="0" presId="urn:microsoft.com/office/officeart/2005/8/layout/default"/>
    <dgm:cxn modelId="{66C428FB-9703-434B-899E-EF4A4CC07B65}" srcId="{45B829BF-2E88-4408-8347-6C7D4FF67D0B}" destId="{71A4B7F2-4DD0-4D0E-A5B4-1226C84252A5}" srcOrd="6" destOrd="0" parTransId="{F215DF50-3722-4E8A-B0CA-6AB6876BBAC8}" sibTransId="{196065A2-DF0B-41EE-8AB9-1A0F0309FFD2}"/>
    <dgm:cxn modelId="{B6560822-2B41-CB45-9D44-18C632801B2E}" type="presParOf" srcId="{806F1788-F55E-194E-80CA-C71B14C59E00}" destId="{D25C737B-89CB-5E4F-A4A7-F1D58E478484}" srcOrd="0" destOrd="0" presId="urn:microsoft.com/office/officeart/2005/8/layout/default"/>
    <dgm:cxn modelId="{1079A70F-5A3D-4443-A624-E9E196BA94E8}" type="presParOf" srcId="{806F1788-F55E-194E-80CA-C71B14C59E00}" destId="{E9851FA8-9831-E643-9FEF-6F377634482C}" srcOrd="1" destOrd="0" presId="urn:microsoft.com/office/officeart/2005/8/layout/default"/>
    <dgm:cxn modelId="{F72409BE-CF79-4C43-B582-309B364842A6}" type="presParOf" srcId="{806F1788-F55E-194E-80CA-C71B14C59E00}" destId="{9F206B56-625E-2343-845E-D2408F7816C5}" srcOrd="2" destOrd="0" presId="urn:microsoft.com/office/officeart/2005/8/layout/default"/>
    <dgm:cxn modelId="{426B1FED-53F5-4A44-B3CB-6E093F2FB7C5}" type="presParOf" srcId="{806F1788-F55E-194E-80CA-C71B14C59E00}" destId="{181D823C-22DD-F742-9833-456925307F22}" srcOrd="3" destOrd="0" presId="urn:microsoft.com/office/officeart/2005/8/layout/default"/>
    <dgm:cxn modelId="{8EBD9727-50E8-5A4D-945C-3DAF47262732}" type="presParOf" srcId="{806F1788-F55E-194E-80CA-C71B14C59E00}" destId="{823190CE-A86C-3546-94C2-6FE3C81302AF}" srcOrd="4" destOrd="0" presId="urn:microsoft.com/office/officeart/2005/8/layout/default"/>
    <dgm:cxn modelId="{A230C2CB-203D-6847-995A-5A034806DD10}" type="presParOf" srcId="{806F1788-F55E-194E-80CA-C71B14C59E00}" destId="{292B7E8E-9303-5B41-B9E8-0A0D924D2AAB}" srcOrd="5" destOrd="0" presId="urn:microsoft.com/office/officeart/2005/8/layout/default"/>
    <dgm:cxn modelId="{90023030-5D81-454C-B869-DA45684D9BA6}" type="presParOf" srcId="{806F1788-F55E-194E-80CA-C71B14C59E00}" destId="{F646C545-1177-4648-93C0-1F814EAD2D92}" srcOrd="6" destOrd="0" presId="urn:microsoft.com/office/officeart/2005/8/layout/default"/>
    <dgm:cxn modelId="{ECB4A64C-B5B3-0547-8A6E-C71098BAFF0A}" type="presParOf" srcId="{806F1788-F55E-194E-80CA-C71B14C59E00}" destId="{58CA6CFE-0197-614D-B16B-44E3AC4AD966}" srcOrd="7" destOrd="0" presId="urn:microsoft.com/office/officeart/2005/8/layout/default"/>
    <dgm:cxn modelId="{16A374D0-3E7E-C04A-8A10-0D66561D361F}" type="presParOf" srcId="{806F1788-F55E-194E-80CA-C71B14C59E00}" destId="{28D54FCE-0807-974F-BEE8-12496DE77EBD}" srcOrd="8" destOrd="0" presId="urn:microsoft.com/office/officeart/2005/8/layout/default"/>
    <dgm:cxn modelId="{5E4D8CE5-3C2F-9345-9D5E-76973F6CD451}" type="presParOf" srcId="{806F1788-F55E-194E-80CA-C71B14C59E00}" destId="{CB075B1E-81C2-6C41-B90B-703D75DF1784}" srcOrd="9" destOrd="0" presId="urn:microsoft.com/office/officeart/2005/8/layout/default"/>
    <dgm:cxn modelId="{C24C9880-6533-B849-8F4D-F70A490F7DB2}" type="presParOf" srcId="{806F1788-F55E-194E-80CA-C71B14C59E00}" destId="{EF2C66F4-368E-D241-9C44-D5ADB1FF4D50}" srcOrd="10" destOrd="0" presId="urn:microsoft.com/office/officeart/2005/8/layout/default"/>
    <dgm:cxn modelId="{5F8C29F2-C742-EA4A-BC7D-84F3E8164439}" type="presParOf" srcId="{806F1788-F55E-194E-80CA-C71B14C59E00}" destId="{A9C4B43A-8361-7743-A7AF-0D6B0384AF55}" srcOrd="11" destOrd="0" presId="urn:microsoft.com/office/officeart/2005/8/layout/default"/>
    <dgm:cxn modelId="{5B3E903D-253E-E945-AAD5-03EB8097E4C8}" type="presParOf" srcId="{806F1788-F55E-194E-80CA-C71B14C59E00}" destId="{6AB634B6-2CDF-1D46-B4A4-AEF5A34E238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C737B-89CB-5E4F-A4A7-F1D58E478484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Hearsay – information not coming from the direct personal experience or knowledge of a witness. Not admissible, unless the person has died.</a:t>
          </a:r>
        </a:p>
      </dsp:txBody>
      <dsp:txXfrm>
        <a:off x="3080" y="587032"/>
        <a:ext cx="2444055" cy="1466433"/>
      </dsp:txXfrm>
    </dsp:sp>
    <dsp:sp modelId="{9F206B56-625E-2343-845E-D2408F7816C5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5">
            <a:hueOff val="-306190"/>
            <a:satOff val="45"/>
            <a:lumOff val="-1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Opinion Evidence – information based on the thoughts of the witness, usually an expert; ex: forensic scientist</a:t>
          </a:r>
        </a:p>
      </dsp:txBody>
      <dsp:txXfrm>
        <a:off x="2691541" y="587032"/>
        <a:ext cx="2444055" cy="1466433"/>
      </dsp:txXfrm>
    </dsp:sp>
    <dsp:sp modelId="{823190CE-A86C-3546-94C2-6FE3C81302AF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Character Evidence – information indicating the likelihood of an accused committing or not committing the crime. Sometimes the judge will not allow this line of questioning unless it is directly related.</a:t>
          </a:r>
        </a:p>
      </dsp:txBody>
      <dsp:txXfrm>
        <a:off x="5380002" y="587032"/>
        <a:ext cx="2444055" cy="1466433"/>
      </dsp:txXfrm>
    </dsp:sp>
    <dsp:sp modelId="{F646C545-1177-4648-93C0-1F814EAD2D92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Photographs – may be used but with technology they must be ensured to be authentic.</a:t>
          </a:r>
        </a:p>
      </dsp:txBody>
      <dsp:txXfrm>
        <a:off x="8068463" y="587032"/>
        <a:ext cx="2444055" cy="1466433"/>
      </dsp:txXfrm>
    </dsp:sp>
    <dsp:sp modelId="{28D54FCE-0807-974F-BEE8-12496DE77EBD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Electronic Devices and Video Evidence – a court must authorize the use of these devices to record video or conversations. However, depending on where you are your expectation of privacy might be limited.</a:t>
          </a:r>
        </a:p>
      </dsp:txBody>
      <dsp:txXfrm>
        <a:off x="1347311" y="2297871"/>
        <a:ext cx="2444055" cy="1466433"/>
      </dsp:txXfrm>
    </dsp:sp>
    <dsp:sp modelId="{EF2C66F4-368E-D241-9C44-D5ADB1FF4D50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5">
            <a:hueOff val="-1530947"/>
            <a:satOff val="225"/>
            <a:lumOff val="-5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Polygraphs – lie dictator. Are not admissible in court.</a:t>
          </a:r>
        </a:p>
      </dsp:txBody>
      <dsp:txXfrm>
        <a:off x="4035772" y="2297871"/>
        <a:ext cx="2444055" cy="1466433"/>
      </dsp:txXfrm>
    </dsp:sp>
    <dsp:sp modelId="{6AB634B6-2CDF-1D46-B4A4-AEF5A34E2388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Confessions – a statement in wihc the accused admits that some or all of the charges laid are true. How confessions are obtained determine if they are inculpatory or exculpatory.</a:t>
          </a:r>
        </a:p>
      </dsp:txBody>
      <dsp:txXfrm>
        <a:off x="672423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82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98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39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83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72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54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8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65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16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46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4/13/22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5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619EA-7418-4E40-A49E-491B62F8D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en-US"/>
              <a:t>Evidence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C3DC5-43E3-0245-84FA-179F3B0CC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In Trial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21D9D2A4-B593-5FA1-F7F8-43246113C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4" r="22812" b="-1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5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85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A3680-224F-D94B-8599-8494C8D2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536" y="621121"/>
            <a:ext cx="3280557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Credibility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74BE0C8-6FA5-2C4E-918D-8EE80CCE5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" r="188" b="4"/>
          <a:stretch/>
        </p:blipFill>
        <p:spPr>
          <a:xfrm>
            <a:off x="23150" y="323624"/>
            <a:ext cx="3705932" cy="3705932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9A0CA72-D72C-7548-99A2-4E0D7F31C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99" r="4148" b="-4"/>
          <a:stretch/>
        </p:blipFill>
        <p:spPr>
          <a:xfrm>
            <a:off x="3853341" y="2874755"/>
            <a:ext cx="3844349" cy="3844349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1AA96B0-7582-A876-4097-0EF8A8043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5099" y="1946684"/>
            <a:ext cx="37034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credibility to you? What does it mean to be credible?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 our trial the judge will decide credibility but in a jury trial your peers decide. Which do you think is better?</a:t>
            </a:r>
          </a:p>
        </p:txBody>
      </p:sp>
    </p:spTree>
    <p:extLst>
      <p:ext uri="{BB962C8B-B14F-4D97-AF65-F5344CB8AC3E}">
        <p14:creationId xmlns:p14="http://schemas.microsoft.com/office/powerpoint/2010/main" val="1354715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EC3FB-F9BA-CC43-A011-A7442ABB7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BFD6D-B3BE-5449-A350-4771D7019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3"/>
                </a:solidFill>
              </a:rPr>
              <a:t>Voir</a:t>
            </a:r>
            <a:r>
              <a:rPr lang="en-US" b="1" dirty="0">
                <a:solidFill>
                  <a:schemeClr val="accent3"/>
                </a:solidFill>
              </a:rPr>
              <a:t> dire </a:t>
            </a:r>
            <a:r>
              <a:rPr lang="en-US" dirty="0"/>
              <a:t>– a mini trial that can be held within an actual trial to decide if certain evidence is admissible.</a:t>
            </a:r>
          </a:p>
          <a:p>
            <a:r>
              <a:rPr lang="en-US" b="1" dirty="0">
                <a:solidFill>
                  <a:schemeClr val="accent3"/>
                </a:solidFill>
              </a:rPr>
              <a:t>Self – incrimination </a:t>
            </a:r>
            <a:r>
              <a:rPr lang="en-US" dirty="0"/>
              <a:t>– the act of implicating </a:t>
            </a:r>
            <a:r>
              <a:rPr lang="en-US" dirty="0" err="1"/>
              <a:t>onself</a:t>
            </a:r>
            <a:r>
              <a:rPr lang="en-US" dirty="0"/>
              <a:t> in a crime. In the US it is “taking the 5</a:t>
            </a:r>
            <a:r>
              <a:rPr lang="en-US" baseline="30000" dirty="0"/>
              <a:t>th</a:t>
            </a:r>
            <a:r>
              <a:rPr lang="en-US" dirty="0"/>
              <a:t>” or 5</a:t>
            </a:r>
            <a:r>
              <a:rPr lang="en-US" baseline="30000" dirty="0"/>
              <a:t>th</a:t>
            </a:r>
            <a:r>
              <a:rPr lang="en-US" dirty="0"/>
              <a:t> Amendment to the Constitution; in Canada it is covered under Section 13 of The Charter.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3"/>
                </a:solidFill>
              </a:rPr>
              <a:t>So: </a:t>
            </a:r>
            <a:r>
              <a:rPr lang="en-US" b="1" i="1" dirty="0">
                <a:solidFill>
                  <a:schemeClr val="accent3"/>
                </a:solidFill>
              </a:rPr>
              <a:t>Yes. </a:t>
            </a:r>
            <a:r>
              <a:rPr lang="en-US" i="1" dirty="0">
                <a:solidFill>
                  <a:schemeClr val="accent3"/>
                </a:solidFill>
              </a:rPr>
              <a:t>You can state as a witness that you were the murderer and that evidence cannot be used against you, but police can investigate as a result of that testimony and find other evidence to use against you.</a:t>
            </a:r>
          </a:p>
        </p:txBody>
      </p:sp>
    </p:spTree>
    <p:extLst>
      <p:ext uri="{BB962C8B-B14F-4D97-AF65-F5344CB8AC3E}">
        <p14:creationId xmlns:p14="http://schemas.microsoft.com/office/powerpoint/2010/main" val="249499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4" descr="A vintage weighing scales">
            <a:extLst>
              <a:ext uri="{FF2B5EF4-FFF2-40B4-BE49-F238E27FC236}">
                <a16:creationId xmlns:a16="http://schemas.microsoft.com/office/drawing/2014/main" id="{98345E80-65CF-78B2-2683-1AFFF7BF4E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4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915EF-829A-224A-BE05-1B92752A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Illegally Obtained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F4B4C-196C-EB4E-94A1-52FDF293B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Section 24 of The Charter </a:t>
            </a:r>
            <a:r>
              <a:rPr lang="en-US" dirty="0"/>
              <a:t>allows the court to determine if the evidence is admissible or its collection has violated the Charter rights of the accused.</a:t>
            </a:r>
          </a:p>
          <a:p>
            <a:endParaRPr lang="en-US" dirty="0"/>
          </a:p>
          <a:p>
            <a:r>
              <a:rPr lang="en-US" dirty="0"/>
              <a:t>Continue the Law &amp; Order Episode. </a:t>
            </a:r>
            <a:r>
              <a:rPr lang="en-US" i="1" dirty="0">
                <a:solidFill>
                  <a:schemeClr val="accent3"/>
                </a:solidFill>
              </a:rPr>
              <a:t>What types of evidence are introduced? Are they all admissible?</a:t>
            </a:r>
            <a:r>
              <a:rPr lang="en-US" dirty="0"/>
              <a:t> </a:t>
            </a:r>
            <a:r>
              <a:rPr lang="en-US" i="1" dirty="0">
                <a:solidFill>
                  <a:schemeClr val="accent3"/>
                </a:solidFill>
              </a:rPr>
              <a:t>How does the defense and prosecution </a:t>
            </a:r>
            <a:r>
              <a:rPr lang="en-US" dirty="0"/>
              <a:t>(</a:t>
            </a:r>
            <a:r>
              <a:rPr lang="en-US" u="sng" dirty="0"/>
              <a:t>Crown in Canada</a:t>
            </a:r>
            <a:r>
              <a:rPr lang="en-US" dirty="0"/>
              <a:t>) </a:t>
            </a:r>
            <a:r>
              <a:rPr lang="en-US" i="1" dirty="0">
                <a:solidFill>
                  <a:schemeClr val="accent3"/>
                </a:solidFill>
              </a:rPr>
              <a:t>present it?</a:t>
            </a:r>
          </a:p>
        </p:txBody>
      </p:sp>
    </p:spTree>
    <p:extLst>
      <p:ext uri="{BB962C8B-B14F-4D97-AF65-F5344CB8AC3E}">
        <p14:creationId xmlns:p14="http://schemas.microsoft.com/office/powerpoint/2010/main" val="365775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442D2C40-7ED8-45E4-9E7D-C3407F9CA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omino effect white cut-outs and one blue cutout">
            <a:extLst>
              <a:ext uri="{FF2B5EF4-FFF2-40B4-BE49-F238E27FC236}">
                <a16:creationId xmlns:a16="http://schemas.microsoft.com/office/drawing/2014/main" id="{80A5F7F2-8265-6A95-6877-7334CDB34E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626"/>
          <a:stretch/>
        </p:blipFill>
        <p:spPr>
          <a:xfrm>
            <a:off x="20" y="-8467"/>
            <a:ext cx="12191980" cy="6866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3EA38F-65D5-514F-A770-3EDD97AEB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Arraignment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187DF-D13D-894D-AD2F-F2FBD9CD6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This is the first step at trial. It is when the charge is read to the accused and the plea is entered.</a:t>
            </a:r>
          </a:p>
          <a:p>
            <a:r>
              <a:rPr lang="en-US" dirty="0">
                <a:solidFill>
                  <a:srgbClr val="FFFFFF"/>
                </a:solidFill>
              </a:rPr>
              <a:t>The Accused Enters a plea of guilty or not guilty.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31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Silver diamond-studded crown on a black pillow">
            <a:extLst>
              <a:ext uri="{FF2B5EF4-FFF2-40B4-BE49-F238E27FC236}">
                <a16:creationId xmlns:a16="http://schemas.microsoft.com/office/drawing/2014/main" id="{5278F1ED-E7FC-B68B-3A3D-F3775B556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320BC-8E02-1643-AF1E-86E98AF9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3834174"/>
            <a:ext cx="5257800" cy="1701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Crown Evidence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94F3E-9974-C64F-9BC3-EEE85581CC28}"/>
              </a:ext>
            </a:extLst>
          </p:cNvPr>
          <p:cNvSpPr txBox="1"/>
          <p:nvPr/>
        </p:nvSpPr>
        <p:spPr>
          <a:xfrm>
            <a:off x="414338" y="714375"/>
            <a:ext cx="515778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Crown 1</a:t>
            </a:r>
            <a:r>
              <a:rPr lang="en-US" sz="2000" baseline="30000" dirty="0"/>
              <a:t>st</a:t>
            </a:r>
            <a:r>
              <a:rPr lang="en-US" sz="2000" dirty="0"/>
              <a:t> Presents an opening statement, which summarizes its case against the accused.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then calls evidence such as witnesses testimony and exabits. Exhibits may be presented as physical evidence such as drugs found at the scene.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could also be a map of the crime scene.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/>
                </a:solidFill>
              </a:rPr>
              <a:t>Direct Evidence </a:t>
            </a:r>
            <a:r>
              <a:rPr lang="en-US" sz="2000" dirty="0"/>
              <a:t>– information given by an eyewitness about the event in question.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/>
                </a:solidFill>
              </a:rPr>
              <a:t>Circumstantial Evidence </a:t>
            </a:r>
            <a:r>
              <a:rPr lang="en-US" sz="2000" dirty="0"/>
              <a:t>– indirect evidence not based on personal knowledge a glove found at the crime scene is related to the crime.</a:t>
            </a:r>
          </a:p>
        </p:txBody>
      </p:sp>
    </p:spTree>
    <p:extLst>
      <p:ext uri="{BB962C8B-B14F-4D97-AF65-F5344CB8AC3E}">
        <p14:creationId xmlns:p14="http://schemas.microsoft.com/office/powerpoint/2010/main" val="3753003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 descr="Text, table&#10;&#10;Description automatically generated">
            <a:extLst>
              <a:ext uri="{FF2B5EF4-FFF2-40B4-BE49-F238E27FC236}">
                <a16:creationId xmlns:a16="http://schemas.microsoft.com/office/drawing/2014/main" id="{7167599D-0AC3-E84F-BB09-61DE0A84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63" y="298061"/>
            <a:ext cx="4706927" cy="493116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D9DD6-5867-D34D-A8E7-31DCEB76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 dirty="0"/>
              <a:t>Types of Evidence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1449DD5-63C3-7875-8970-B7F4758A7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Privileged Communication </a:t>
            </a:r>
            <a:r>
              <a:rPr lang="en-US" dirty="0"/>
              <a:t>– confidential communication that cannot be disclosed: </a:t>
            </a:r>
            <a:r>
              <a:rPr lang="en-US" dirty="0">
                <a:solidFill>
                  <a:schemeClr val="accent3"/>
                </a:solidFill>
              </a:rPr>
              <a:t>Examples: </a:t>
            </a:r>
            <a:r>
              <a:rPr lang="en-US" i="1" dirty="0"/>
              <a:t>Communication between spouses, lawyer and client, doctors, clergy</a:t>
            </a:r>
            <a:r>
              <a:rPr lang="en-US" dirty="0"/>
              <a:t>. </a:t>
            </a:r>
          </a:p>
          <a:p>
            <a:r>
              <a:rPr lang="en-US" dirty="0"/>
              <a:t>There are exceptions including admissions of guilt to a lawyer.</a:t>
            </a:r>
          </a:p>
          <a:p>
            <a:r>
              <a:rPr lang="en-US" b="1" dirty="0">
                <a:solidFill>
                  <a:schemeClr val="accent3"/>
                </a:solidFill>
              </a:rPr>
              <a:t>Similar Fact Evidence: </a:t>
            </a:r>
            <a:r>
              <a:rPr lang="en-US" dirty="0"/>
              <a:t>Evidence that shows the accused has committed similar offences in the past.</a:t>
            </a:r>
          </a:p>
        </p:txBody>
      </p:sp>
    </p:spTree>
    <p:extLst>
      <p:ext uri="{BB962C8B-B14F-4D97-AF65-F5344CB8AC3E}">
        <p14:creationId xmlns:p14="http://schemas.microsoft.com/office/powerpoint/2010/main" val="275091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33A00-C579-EB41-ACC3-AFC8DDDC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Evidence Examples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8EAF09-95D2-AAD1-4985-2A12BF60F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471858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602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186E-BE93-5B4F-8C6F-FD09F1A2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Presenting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BAA45-633D-8B47-9DFB-A845AB7ED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Crown starts with examination in chief of witness.</a:t>
            </a:r>
          </a:p>
          <a:p>
            <a:pPr marL="457200" indent="-457200">
              <a:buAutoNum type="arabicPeriod"/>
            </a:pPr>
            <a:r>
              <a:rPr lang="en-US" dirty="0"/>
              <a:t>Defense may cross examine witness</a:t>
            </a:r>
          </a:p>
          <a:p>
            <a:pPr marL="457200" indent="-457200">
              <a:buAutoNum type="arabicPeriod"/>
            </a:pPr>
            <a:r>
              <a:rPr lang="en-US" dirty="0"/>
              <a:t>Crown my re-examine witness.</a:t>
            </a:r>
          </a:p>
          <a:p>
            <a:pPr marL="457200" indent="-457200">
              <a:buAutoNum type="arabicPeriod"/>
            </a:pPr>
            <a:r>
              <a:rPr lang="en-US" dirty="0"/>
              <a:t>Defense may re-cross witness with judge’s permission.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chemeClr val="accent3"/>
                </a:solidFill>
              </a:rPr>
              <a:t>For the Defense the procedure is the opposite.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4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CC42-2101-2C48-A85F-4BAC0B72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0E063-E8F4-E34E-A338-1F63C2BF4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Examination in chief </a:t>
            </a:r>
            <a:r>
              <a:rPr lang="en-US" dirty="0"/>
              <a:t>– the questions a lawyer asks her or his own witness.</a:t>
            </a:r>
          </a:p>
          <a:p>
            <a:r>
              <a:rPr lang="en-US" b="1" dirty="0"/>
              <a:t>Cross examination </a:t>
            </a:r>
            <a:r>
              <a:rPr lang="en-US" dirty="0"/>
              <a:t>– the questions a lawyer asks a witness called </a:t>
            </a:r>
            <a:r>
              <a:rPr lang="en-US" dirty="0" err="1"/>
              <a:t>byt</a:t>
            </a:r>
            <a:r>
              <a:rPr lang="en-US" dirty="0"/>
              <a:t> eh opposing side</a:t>
            </a:r>
          </a:p>
          <a:p>
            <a:r>
              <a:rPr lang="en-US" b="1" dirty="0"/>
              <a:t>Leading questions </a:t>
            </a:r>
            <a:r>
              <a:rPr lang="en-US" dirty="0"/>
              <a:t>– a question that contains the desired answer “</a:t>
            </a:r>
            <a:r>
              <a:rPr lang="en-US" i="1" dirty="0">
                <a:solidFill>
                  <a:schemeClr val="accent3"/>
                </a:solidFill>
              </a:rPr>
              <a:t>Was the accused wearing a </a:t>
            </a:r>
            <a:r>
              <a:rPr lang="en-US" i="1" dirty="0">
                <a:solidFill>
                  <a:srgbClr val="FF0000"/>
                </a:solidFill>
              </a:rPr>
              <a:t>red</a:t>
            </a:r>
            <a:r>
              <a:rPr lang="en-US" i="1" dirty="0">
                <a:solidFill>
                  <a:schemeClr val="accent3"/>
                </a:solidFill>
              </a:rPr>
              <a:t> shirt?” </a:t>
            </a:r>
            <a:r>
              <a:rPr lang="en-US" dirty="0"/>
              <a:t>vs. “</a:t>
            </a:r>
            <a:r>
              <a:rPr lang="en-US" i="1" dirty="0">
                <a:solidFill>
                  <a:schemeClr val="accent3"/>
                </a:solidFill>
              </a:rPr>
              <a:t>What </a:t>
            </a:r>
            <a:r>
              <a:rPr lang="en-US" i="1" dirty="0" err="1">
                <a:solidFill>
                  <a:schemeClr val="accent3"/>
                </a:solidFill>
              </a:rPr>
              <a:t>colour</a:t>
            </a:r>
            <a:r>
              <a:rPr lang="en-US" i="1" dirty="0">
                <a:solidFill>
                  <a:schemeClr val="accent3"/>
                </a:solidFill>
              </a:rPr>
              <a:t> shirt was the accused wearing?”</a:t>
            </a:r>
          </a:p>
        </p:txBody>
      </p:sp>
    </p:spTree>
    <p:extLst>
      <p:ext uri="{BB962C8B-B14F-4D97-AF65-F5344CB8AC3E}">
        <p14:creationId xmlns:p14="http://schemas.microsoft.com/office/powerpoint/2010/main" val="2230939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2F95B-BE39-2046-AC77-764331001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F13D9-C741-E147-82D0-CA42AB1BD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the defense presents evidence they can call for a ‘Directed Verdict’ which asks the judge to acquit the accused because The Crown has not met its burden of proof.</a:t>
            </a:r>
          </a:p>
          <a:p>
            <a:r>
              <a:rPr lang="en-US" dirty="0"/>
              <a:t>If the Directed Verdict is rejected the Defense presents its case.</a:t>
            </a:r>
          </a:p>
          <a:p>
            <a:r>
              <a:rPr lang="en-US" dirty="0"/>
              <a:t>The Defense must only raise ”reasonable doubt” about whether the accused committed the offence.  It </a:t>
            </a:r>
            <a:r>
              <a:rPr lang="en-US" b="1" dirty="0">
                <a:solidFill>
                  <a:schemeClr val="accent3"/>
                </a:solidFill>
              </a:rPr>
              <a:t>DOES NOT </a:t>
            </a:r>
            <a:r>
              <a:rPr lang="en-US" dirty="0"/>
              <a:t>need to prove innocence. </a:t>
            </a:r>
          </a:p>
          <a:p>
            <a:r>
              <a:rPr lang="en-US" dirty="0"/>
              <a:t>The Defense usually summarizes (opening statement) what it intends to prove and then presents evidence to prove it (witnesses/evidence)</a:t>
            </a:r>
          </a:p>
        </p:txBody>
      </p:sp>
    </p:spTree>
    <p:extLst>
      <p:ext uri="{BB962C8B-B14F-4D97-AF65-F5344CB8AC3E}">
        <p14:creationId xmlns:p14="http://schemas.microsoft.com/office/powerpoint/2010/main" val="26171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2BFA-A2B1-1846-BD8F-C7B2CC41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2EF42-7786-0F4B-89E0-C90A435A3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Before the trial the crown gives the defense a list of Crown witnesses. Witnesses can be paid by either side, but those witnesses must be experts. </a:t>
            </a:r>
          </a:p>
          <a:p>
            <a:r>
              <a:rPr lang="en-US" b="1" dirty="0">
                <a:solidFill>
                  <a:schemeClr val="accent3"/>
                </a:solidFill>
              </a:rPr>
              <a:t>Subpoena</a:t>
            </a:r>
            <a:r>
              <a:rPr lang="en-US" dirty="0"/>
              <a:t> – witnesses can be forced to testify if they do not want to. Witnesses can even be detained for up to 90 days.</a:t>
            </a:r>
          </a:p>
          <a:p>
            <a:pPr marL="0" indent="0">
              <a:buNone/>
            </a:pPr>
            <a:r>
              <a:rPr lang="en-US" dirty="0"/>
              <a:t>Witnesses must take an oath before they testify.</a:t>
            </a:r>
          </a:p>
          <a:p>
            <a:r>
              <a:rPr lang="en-US" b="1" dirty="0">
                <a:solidFill>
                  <a:schemeClr val="accent3"/>
                </a:solidFill>
              </a:rPr>
              <a:t>Perjury</a:t>
            </a:r>
            <a:r>
              <a:rPr lang="en-US" dirty="0"/>
              <a:t> – knowingly giving false evidence in a judicial proceeding</a:t>
            </a:r>
          </a:p>
          <a:p>
            <a:pPr marL="0" indent="0">
              <a:buNone/>
            </a:pPr>
            <a:r>
              <a:rPr lang="en-US" dirty="0"/>
              <a:t>The accused does not have to take the witness stand</a:t>
            </a:r>
          </a:p>
        </p:txBody>
      </p:sp>
    </p:spTree>
    <p:extLst>
      <p:ext uri="{BB962C8B-B14F-4D97-AF65-F5344CB8AC3E}">
        <p14:creationId xmlns:p14="http://schemas.microsoft.com/office/powerpoint/2010/main" val="676208913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856</Words>
  <Application>Microsoft Macintosh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ShapesVTI</vt:lpstr>
      <vt:lpstr>Evidence</vt:lpstr>
      <vt:lpstr>Arraignment</vt:lpstr>
      <vt:lpstr>Crown Evidence</vt:lpstr>
      <vt:lpstr>Types of Evidence</vt:lpstr>
      <vt:lpstr>Evidence Examples</vt:lpstr>
      <vt:lpstr>Steps in Presenting Evidence</vt:lpstr>
      <vt:lpstr>Examination</vt:lpstr>
      <vt:lpstr>Defense Evidence</vt:lpstr>
      <vt:lpstr>Witnesses</vt:lpstr>
      <vt:lpstr>Credibility</vt:lpstr>
      <vt:lpstr>Rules of Evidence</vt:lpstr>
      <vt:lpstr>Illegally Obtained Evidence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</dc:title>
  <dc:creator>Gord Gord</dc:creator>
  <cp:lastModifiedBy>Gord Gord</cp:lastModifiedBy>
  <cp:revision>3</cp:revision>
  <dcterms:created xsi:type="dcterms:W3CDTF">2022-04-13T17:32:24Z</dcterms:created>
  <dcterms:modified xsi:type="dcterms:W3CDTF">2022-04-14T13:41:22Z</dcterms:modified>
</cp:coreProperties>
</file>