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1" r:id="rId3"/>
    <p:sldId id="257" r:id="rId4"/>
    <p:sldId id="259" r:id="rId5"/>
    <p:sldId id="260" r:id="rId6"/>
    <p:sldId id="258"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846"/>
  </p:normalViewPr>
  <p:slideViewPr>
    <p:cSldViewPr snapToGrid="0" snapToObjects="1">
      <p:cViewPr varScale="1">
        <p:scale>
          <a:sx n="90" d="100"/>
          <a:sy n="90" d="100"/>
        </p:scale>
        <p:origin x="232"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E12CFA-2494-4B95-8F94-FEF4DA64942E}" type="doc">
      <dgm:prSet loTypeId="urn:microsoft.com/office/officeart/2005/8/layout/default" loCatId="list" qsTypeId="urn:microsoft.com/office/officeart/2005/8/quickstyle/simple1" qsCatId="simple" csTypeId="urn:microsoft.com/office/officeart/2005/8/colors/accent0_3" csCatId="mainScheme"/>
      <dgm:spPr/>
      <dgm:t>
        <a:bodyPr/>
        <a:lstStyle/>
        <a:p>
          <a:endParaRPr lang="en-US"/>
        </a:p>
      </dgm:t>
    </dgm:pt>
    <dgm:pt modelId="{9BD56562-9414-42E3-83F2-91747682733A}">
      <dgm:prSet/>
      <dgm:spPr/>
      <dgm:t>
        <a:bodyPr/>
        <a:lstStyle/>
        <a:p>
          <a:r>
            <a:rPr lang="en-US"/>
            <a:t>Crime prevention</a:t>
          </a:r>
        </a:p>
      </dgm:t>
    </dgm:pt>
    <dgm:pt modelId="{B6D133D5-2C48-44DF-9CC1-B48AAD89242A}" type="parTrans" cxnId="{2A3171F2-55B5-4284-ACA5-4014FD962C07}">
      <dgm:prSet/>
      <dgm:spPr/>
      <dgm:t>
        <a:bodyPr/>
        <a:lstStyle/>
        <a:p>
          <a:endParaRPr lang="en-US"/>
        </a:p>
      </dgm:t>
    </dgm:pt>
    <dgm:pt modelId="{7A1AA1C4-2652-4FED-8EA6-8D2E2BBD46E5}" type="sibTrans" cxnId="{2A3171F2-55B5-4284-ACA5-4014FD962C07}">
      <dgm:prSet/>
      <dgm:spPr/>
      <dgm:t>
        <a:bodyPr/>
        <a:lstStyle/>
        <a:p>
          <a:endParaRPr lang="en-US"/>
        </a:p>
      </dgm:t>
    </dgm:pt>
    <dgm:pt modelId="{4C318FE8-2DD1-48E4-BD31-D0FC1BFD06EF}">
      <dgm:prSet/>
      <dgm:spPr/>
      <dgm:t>
        <a:bodyPr/>
        <a:lstStyle/>
        <a:p>
          <a:r>
            <a:rPr lang="en-US"/>
            <a:t>Law enforcement</a:t>
          </a:r>
        </a:p>
      </dgm:t>
    </dgm:pt>
    <dgm:pt modelId="{52A971C3-8E74-477E-8569-E00293D09A13}" type="parTrans" cxnId="{55A5361B-CA47-418F-A5F8-9DF0B0EECED3}">
      <dgm:prSet/>
      <dgm:spPr/>
      <dgm:t>
        <a:bodyPr/>
        <a:lstStyle/>
        <a:p>
          <a:endParaRPr lang="en-US"/>
        </a:p>
      </dgm:t>
    </dgm:pt>
    <dgm:pt modelId="{7AC47E57-A129-4EF5-8A91-DF0C6043DD53}" type="sibTrans" cxnId="{55A5361B-CA47-418F-A5F8-9DF0B0EECED3}">
      <dgm:prSet/>
      <dgm:spPr/>
      <dgm:t>
        <a:bodyPr/>
        <a:lstStyle/>
        <a:p>
          <a:endParaRPr lang="en-US"/>
        </a:p>
      </dgm:t>
    </dgm:pt>
    <dgm:pt modelId="{B2B25653-6390-4C33-BE69-4521B01125FE}">
      <dgm:prSet/>
      <dgm:spPr/>
      <dgm:t>
        <a:bodyPr/>
        <a:lstStyle/>
        <a:p>
          <a:r>
            <a:rPr lang="en-US"/>
            <a:t>Assistance to victims of crime</a:t>
          </a:r>
        </a:p>
      </dgm:t>
    </dgm:pt>
    <dgm:pt modelId="{DD3B969B-C6D2-42C6-87AD-9515CFE70F85}" type="parTrans" cxnId="{34540033-2841-49B0-8F62-71D54AE6AC1F}">
      <dgm:prSet/>
      <dgm:spPr/>
      <dgm:t>
        <a:bodyPr/>
        <a:lstStyle/>
        <a:p>
          <a:endParaRPr lang="en-US"/>
        </a:p>
      </dgm:t>
    </dgm:pt>
    <dgm:pt modelId="{8BCF598B-AF49-4F7F-BCED-F90F0A48BF02}" type="sibTrans" cxnId="{34540033-2841-49B0-8F62-71D54AE6AC1F}">
      <dgm:prSet/>
      <dgm:spPr/>
      <dgm:t>
        <a:bodyPr/>
        <a:lstStyle/>
        <a:p>
          <a:endParaRPr lang="en-US"/>
        </a:p>
      </dgm:t>
    </dgm:pt>
    <dgm:pt modelId="{B1760D35-2ECB-48AB-BE24-943AC3AAFC43}">
      <dgm:prSet/>
      <dgm:spPr/>
      <dgm:t>
        <a:bodyPr/>
        <a:lstStyle/>
        <a:p>
          <a:r>
            <a:rPr lang="en-US"/>
            <a:t>Maintain public order</a:t>
          </a:r>
        </a:p>
      </dgm:t>
    </dgm:pt>
    <dgm:pt modelId="{F7FCF595-82C7-4373-B8D2-591168399463}" type="parTrans" cxnId="{91CB1FDD-BD1B-4E3F-A5C8-BCF1AF3D679C}">
      <dgm:prSet/>
      <dgm:spPr/>
      <dgm:t>
        <a:bodyPr/>
        <a:lstStyle/>
        <a:p>
          <a:endParaRPr lang="en-US"/>
        </a:p>
      </dgm:t>
    </dgm:pt>
    <dgm:pt modelId="{510DE793-667A-4B8B-9687-890CDBF49ACE}" type="sibTrans" cxnId="{91CB1FDD-BD1B-4E3F-A5C8-BCF1AF3D679C}">
      <dgm:prSet/>
      <dgm:spPr/>
      <dgm:t>
        <a:bodyPr/>
        <a:lstStyle/>
        <a:p>
          <a:endParaRPr lang="en-US"/>
        </a:p>
      </dgm:t>
    </dgm:pt>
    <dgm:pt modelId="{28CFAB8B-9AC9-4772-AC77-A1913C95BBFC}">
      <dgm:prSet/>
      <dgm:spPr/>
      <dgm:t>
        <a:bodyPr/>
        <a:lstStyle/>
        <a:p>
          <a:r>
            <a:rPr lang="en-US"/>
            <a:t>Emergency response</a:t>
          </a:r>
        </a:p>
      </dgm:t>
    </dgm:pt>
    <dgm:pt modelId="{DDEEE727-EA23-4AF5-9D2B-A275BB879294}" type="parTrans" cxnId="{4CE10C7D-5574-421A-8D23-33C2D2801AB6}">
      <dgm:prSet/>
      <dgm:spPr/>
      <dgm:t>
        <a:bodyPr/>
        <a:lstStyle/>
        <a:p>
          <a:endParaRPr lang="en-US"/>
        </a:p>
      </dgm:t>
    </dgm:pt>
    <dgm:pt modelId="{B0170735-2A22-4BC3-8C4D-AC2A546991A0}" type="sibTrans" cxnId="{4CE10C7D-5574-421A-8D23-33C2D2801AB6}">
      <dgm:prSet/>
      <dgm:spPr/>
      <dgm:t>
        <a:bodyPr/>
        <a:lstStyle/>
        <a:p>
          <a:endParaRPr lang="en-US"/>
        </a:p>
      </dgm:t>
    </dgm:pt>
    <dgm:pt modelId="{7638AF68-7A85-462E-97DB-04D1EF1699F1}">
      <dgm:prSet/>
      <dgm:spPr/>
      <dgm:t>
        <a:bodyPr/>
        <a:lstStyle/>
        <a:p>
          <a:r>
            <a:rPr lang="en-US"/>
            <a:t>Investigation of crime</a:t>
          </a:r>
        </a:p>
      </dgm:t>
    </dgm:pt>
    <dgm:pt modelId="{FA917FD7-78D3-4176-AB2A-65C655A64338}" type="parTrans" cxnId="{047EBD4C-FDC7-4086-9334-39F8F13C9D4B}">
      <dgm:prSet/>
      <dgm:spPr/>
      <dgm:t>
        <a:bodyPr/>
        <a:lstStyle/>
        <a:p>
          <a:endParaRPr lang="en-US"/>
        </a:p>
      </dgm:t>
    </dgm:pt>
    <dgm:pt modelId="{E7126C45-DCC3-4EF2-B20D-C09DDB678F8A}" type="sibTrans" cxnId="{047EBD4C-FDC7-4086-9334-39F8F13C9D4B}">
      <dgm:prSet/>
      <dgm:spPr/>
      <dgm:t>
        <a:bodyPr/>
        <a:lstStyle/>
        <a:p>
          <a:endParaRPr lang="en-US"/>
        </a:p>
      </dgm:t>
    </dgm:pt>
    <dgm:pt modelId="{BE27FE55-9936-2149-8814-A7BE5D397EA1}" type="pres">
      <dgm:prSet presAssocID="{9AE12CFA-2494-4B95-8F94-FEF4DA64942E}" presName="diagram" presStyleCnt="0">
        <dgm:presLayoutVars>
          <dgm:dir/>
          <dgm:resizeHandles val="exact"/>
        </dgm:presLayoutVars>
      </dgm:prSet>
      <dgm:spPr/>
    </dgm:pt>
    <dgm:pt modelId="{3EE37832-5635-844F-BAAF-DA1F8428B07B}" type="pres">
      <dgm:prSet presAssocID="{9BD56562-9414-42E3-83F2-91747682733A}" presName="node" presStyleLbl="node1" presStyleIdx="0" presStyleCnt="6">
        <dgm:presLayoutVars>
          <dgm:bulletEnabled val="1"/>
        </dgm:presLayoutVars>
      </dgm:prSet>
      <dgm:spPr/>
    </dgm:pt>
    <dgm:pt modelId="{88130ECA-EEA8-8C4D-97FD-808DBEB4F590}" type="pres">
      <dgm:prSet presAssocID="{7A1AA1C4-2652-4FED-8EA6-8D2E2BBD46E5}" presName="sibTrans" presStyleCnt="0"/>
      <dgm:spPr/>
    </dgm:pt>
    <dgm:pt modelId="{45B8C96E-A826-FA47-A513-626C64960F27}" type="pres">
      <dgm:prSet presAssocID="{4C318FE8-2DD1-48E4-BD31-D0FC1BFD06EF}" presName="node" presStyleLbl="node1" presStyleIdx="1" presStyleCnt="6">
        <dgm:presLayoutVars>
          <dgm:bulletEnabled val="1"/>
        </dgm:presLayoutVars>
      </dgm:prSet>
      <dgm:spPr/>
    </dgm:pt>
    <dgm:pt modelId="{0EA0A322-BD0C-0C44-9E25-00739A54A1AD}" type="pres">
      <dgm:prSet presAssocID="{7AC47E57-A129-4EF5-8A91-DF0C6043DD53}" presName="sibTrans" presStyleCnt="0"/>
      <dgm:spPr/>
    </dgm:pt>
    <dgm:pt modelId="{72064D30-6022-4B4A-80AB-1A8F153F1B22}" type="pres">
      <dgm:prSet presAssocID="{B2B25653-6390-4C33-BE69-4521B01125FE}" presName="node" presStyleLbl="node1" presStyleIdx="2" presStyleCnt="6">
        <dgm:presLayoutVars>
          <dgm:bulletEnabled val="1"/>
        </dgm:presLayoutVars>
      </dgm:prSet>
      <dgm:spPr/>
    </dgm:pt>
    <dgm:pt modelId="{604095E3-A061-5E4B-A0BD-F40B29C6437E}" type="pres">
      <dgm:prSet presAssocID="{8BCF598B-AF49-4F7F-BCED-F90F0A48BF02}" presName="sibTrans" presStyleCnt="0"/>
      <dgm:spPr/>
    </dgm:pt>
    <dgm:pt modelId="{B9EA80E3-15C2-6F44-97C4-61BB56BD6200}" type="pres">
      <dgm:prSet presAssocID="{B1760D35-2ECB-48AB-BE24-943AC3AAFC43}" presName="node" presStyleLbl="node1" presStyleIdx="3" presStyleCnt="6">
        <dgm:presLayoutVars>
          <dgm:bulletEnabled val="1"/>
        </dgm:presLayoutVars>
      </dgm:prSet>
      <dgm:spPr/>
    </dgm:pt>
    <dgm:pt modelId="{B7F87C34-30B6-6540-BE93-EFE75CBEF7E7}" type="pres">
      <dgm:prSet presAssocID="{510DE793-667A-4B8B-9687-890CDBF49ACE}" presName="sibTrans" presStyleCnt="0"/>
      <dgm:spPr/>
    </dgm:pt>
    <dgm:pt modelId="{7819E9FF-2A46-EF40-86FD-F9355A54594E}" type="pres">
      <dgm:prSet presAssocID="{28CFAB8B-9AC9-4772-AC77-A1913C95BBFC}" presName="node" presStyleLbl="node1" presStyleIdx="4" presStyleCnt="6">
        <dgm:presLayoutVars>
          <dgm:bulletEnabled val="1"/>
        </dgm:presLayoutVars>
      </dgm:prSet>
      <dgm:spPr/>
    </dgm:pt>
    <dgm:pt modelId="{7BE88755-81EE-3B4D-B638-702C9D9B64BF}" type="pres">
      <dgm:prSet presAssocID="{B0170735-2A22-4BC3-8C4D-AC2A546991A0}" presName="sibTrans" presStyleCnt="0"/>
      <dgm:spPr/>
    </dgm:pt>
    <dgm:pt modelId="{10C3F0E4-88CA-674C-AADA-20C9853F54D6}" type="pres">
      <dgm:prSet presAssocID="{7638AF68-7A85-462E-97DB-04D1EF1699F1}" presName="node" presStyleLbl="node1" presStyleIdx="5" presStyleCnt="6">
        <dgm:presLayoutVars>
          <dgm:bulletEnabled val="1"/>
        </dgm:presLayoutVars>
      </dgm:prSet>
      <dgm:spPr/>
    </dgm:pt>
  </dgm:ptLst>
  <dgm:cxnLst>
    <dgm:cxn modelId="{55A5361B-CA47-418F-A5F8-9DF0B0EECED3}" srcId="{9AE12CFA-2494-4B95-8F94-FEF4DA64942E}" destId="{4C318FE8-2DD1-48E4-BD31-D0FC1BFD06EF}" srcOrd="1" destOrd="0" parTransId="{52A971C3-8E74-477E-8569-E00293D09A13}" sibTransId="{7AC47E57-A129-4EF5-8A91-DF0C6043DD53}"/>
    <dgm:cxn modelId="{34540033-2841-49B0-8F62-71D54AE6AC1F}" srcId="{9AE12CFA-2494-4B95-8F94-FEF4DA64942E}" destId="{B2B25653-6390-4C33-BE69-4521B01125FE}" srcOrd="2" destOrd="0" parTransId="{DD3B969B-C6D2-42C6-87AD-9515CFE70F85}" sibTransId="{8BCF598B-AF49-4F7F-BCED-F90F0A48BF02}"/>
    <dgm:cxn modelId="{047EBD4C-FDC7-4086-9334-39F8F13C9D4B}" srcId="{9AE12CFA-2494-4B95-8F94-FEF4DA64942E}" destId="{7638AF68-7A85-462E-97DB-04D1EF1699F1}" srcOrd="5" destOrd="0" parTransId="{FA917FD7-78D3-4176-AB2A-65C655A64338}" sibTransId="{E7126C45-DCC3-4EF2-B20D-C09DDB678F8A}"/>
    <dgm:cxn modelId="{344AE05D-A841-5541-ABC4-EB2E35E45515}" type="presOf" srcId="{9BD56562-9414-42E3-83F2-91747682733A}" destId="{3EE37832-5635-844F-BAAF-DA1F8428B07B}" srcOrd="0" destOrd="0" presId="urn:microsoft.com/office/officeart/2005/8/layout/default"/>
    <dgm:cxn modelId="{2AEA735E-408A-9142-9BB8-00FC27E9FA69}" type="presOf" srcId="{B1760D35-2ECB-48AB-BE24-943AC3AAFC43}" destId="{B9EA80E3-15C2-6F44-97C4-61BB56BD6200}" srcOrd="0" destOrd="0" presId="urn:microsoft.com/office/officeart/2005/8/layout/default"/>
    <dgm:cxn modelId="{D5E8BD75-C135-734E-8D9A-D0CC9BB99B2E}" type="presOf" srcId="{9AE12CFA-2494-4B95-8F94-FEF4DA64942E}" destId="{BE27FE55-9936-2149-8814-A7BE5D397EA1}" srcOrd="0" destOrd="0" presId="urn:microsoft.com/office/officeart/2005/8/layout/default"/>
    <dgm:cxn modelId="{4CE10C7D-5574-421A-8D23-33C2D2801AB6}" srcId="{9AE12CFA-2494-4B95-8F94-FEF4DA64942E}" destId="{28CFAB8B-9AC9-4772-AC77-A1913C95BBFC}" srcOrd="4" destOrd="0" parTransId="{DDEEE727-EA23-4AF5-9D2B-A275BB879294}" sibTransId="{B0170735-2A22-4BC3-8C4D-AC2A546991A0}"/>
    <dgm:cxn modelId="{FD2D6095-A29D-6B4C-AD49-93AC6FD3516F}" type="presOf" srcId="{4C318FE8-2DD1-48E4-BD31-D0FC1BFD06EF}" destId="{45B8C96E-A826-FA47-A513-626C64960F27}" srcOrd="0" destOrd="0" presId="urn:microsoft.com/office/officeart/2005/8/layout/default"/>
    <dgm:cxn modelId="{21D7F5C9-50EF-8A4B-B0A8-12C9C63D7AD4}" type="presOf" srcId="{B2B25653-6390-4C33-BE69-4521B01125FE}" destId="{72064D30-6022-4B4A-80AB-1A8F153F1B22}" srcOrd="0" destOrd="0" presId="urn:microsoft.com/office/officeart/2005/8/layout/default"/>
    <dgm:cxn modelId="{027B68D5-C027-1D47-906A-C1D43E502724}" type="presOf" srcId="{28CFAB8B-9AC9-4772-AC77-A1913C95BBFC}" destId="{7819E9FF-2A46-EF40-86FD-F9355A54594E}" srcOrd="0" destOrd="0" presId="urn:microsoft.com/office/officeart/2005/8/layout/default"/>
    <dgm:cxn modelId="{91CB1FDD-BD1B-4E3F-A5C8-BCF1AF3D679C}" srcId="{9AE12CFA-2494-4B95-8F94-FEF4DA64942E}" destId="{B1760D35-2ECB-48AB-BE24-943AC3AAFC43}" srcOrd="3" destOrd="0" parTransId="{F7FCF595-82C7-4373-B8D2-591168399463}" sibTransId="{510DE793-667A-4B8B-9687-890CDBF49ACE}"/>
    <dgm:cxn modelId="{2A3171F2-55B5-4284-ACA5-4014FD962C07}" srcId="{9AE12CFA-2494-4B95-8F94-FEF4DA64942E}" destId="{9BD56562-9414-42E3-83F2-91747682733A}" srcOrd="0" destOrd="0" parTransId="{B6D133D5-2C48-44DF-9CC1-B48AAD89242A}" sibTransId="{7A1AA1C4-2652-4FED-8EA6-8D2E2BBD46E5}"/>
    <dgm:cxn modelId="{F4111EF5-A089-2C43-BEDB-B055F412DA22}" type="presOf" srcId="{7638AF68-7A85-462E-97DB-04D1EF1699F1}" destId="{10C3F0E4-88CA-674C-AADA-20C9853F54D6}" srcOrd="0" destOrd="0" presId="urn:microsoft.com/office/officeart/2005/8/layout/default"/>
    <dgm:cxn modelId="{B9FF9C3E-0681-8947-88B3-A007D67250EA}" type="presParOf" srcId="{BE27FE55-9936-2149-8814-A7BE5D397EA1}" destId="{3EE37832-5635-844F-BAAF-DA1F8428B07B}" srcOrd="0" destOrd="0" presId="urn:microsoft.com/office/officeart/2005/8/layout/default"/>
    <dgm:cxn modelId="{792C374C-A6FD-C044-9B4D-4F1C3FD88562}" type="presParOf" srcId="{BE27FE55-9936-2149-8814-A7BE5D397EA1}" destId="{88130ECA-EEA8-8C4D-97FD-808DBEB4F590}" srcOrd="1" destOrd="0" presId="urn:microsoft.com/office/officeart/2005/8/layout/default"/>
    <dgm:cxn modelId="{34DF5664-D74E-2442-B9BB-7F0DFE09E444}" type="presParOf" srcId="{BE27FE55-9936-2149-8814-A7BE5D397EA1}" destId="{45B8C96E-A826-FA47-A513-626C64960F27}" srcOrd="2" destOrd="0" presId="urn:microsoft.com/office/officeart/2005/8/layout/default"/>
    <dgm:cxn modelId="{103BD6F9-1C9F-9047-91F7-B1C53DAA7FC4}" type="presParOf" srcId="{BE27FE55-9936-2149-8814-A7BE5D397EA1}" destId="{0EA0A322-BD0C-0C44-9E25-00739A54A1AD}" srcOrd="3" destOrd="0" presId="urn:microsoft.com/office/officeart/2005/8/layout/default"/>
    <dgm:cxn modelId="{1575BDB9-5468-7843-881C-791BC62244CE}" type="presParOf" srcId="{BE27FE55-9936-2149-8814-A7BE5D397EA1}" destId="{72064D30-6022-4B4A-80AB-1A8F153F1B22}" srcOrd="4" destOrd="0" presId="urn:microsoft.com/office/officeart/2005/8/layout/default"/>
    <dgm:cxn modelId="{45A3D31B-C5C6-754B-B855-44AA16D1C028}" type="presParOf" srcId="{BE27FE55-9936-2149-8814-A7BE5D397EA1}" destId="{604095E3-A061-5E4B-A0BD-F40B29C6437E}" srcOrd="5" destOrd="0" presId="urn:microsoft.com/office/officeart/2005/8/layout/default"/>
    <dgm:cxn modelId="{087FDBAB-8822-794A-9ED2-CD1F4F2D862A}" type="presParOf" srcId="{BE27FE55-9936-2149-8814-A7BE5D397EA1}" destId="{B9EA80E3-15C2-6F44-97C4-61BB56BD6200}" srcOrd="6" destOrd="0" presId="urn:microsoft.com/office/officeart/2005/8/layout/default"/>
    <dgm:cxn modelId="{F9BD13D8-ECA5-4D40-9539-18F3E8D1353C}" type="presParOf" srcId="{BE27FE55-9936-2149-8814-A7BE5D397EA1}" destId="{B7F87C34-30B6-6540-BE93-EFE75CBEF7E7}" srcOrd="7" destOrd="0" presId="urn:microsoft.com/office/officeart/2005/8/layout/default"/>
    <dgm:cxn modelId="{5EA76482-7598-2042-858D-EA1E37E7F3F0}" type="presParOf" srcId="{BE27FE55-9936-2149-8814-A7BE5D397EA1}" destId="{7819E9FF-2A46-EF40-86FD-F9355A54594E}" srcOrd="8" destOrd="0" presId="urn:microsoft.com/office/officeart/2005/8/layout/default"/>
    <dgm:cxn modelId="{169EE93C-FC87-1F48-8866-894B674AD650}" type="presParOf" srcId="{BE27FE55-9936-2149-8814-A7BE5D397EA1}" destId="{7BE88755-81EE-3B4D-B638-702C9D9B64BF}" srcOrd="9" destOrd="0" presId="urn:microsoft.com/office/officeart/2005/8/layout/default"/>
    <dgm:cxn modelId="{FB03D4CC-D495-FE4C-87E0-E3E8BE900113}" type="presParOf" srcId="{BE27FE55-9936-2149-8814-A7BE5D397EA1}" destId="{10C3F0E4-88CA-674C-AADA-20C9853F54D6}"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E37832-5635-844F-BAAF-DA1F8428B07B}">
      <dsp:nvSpPr>
        <dsp:cNvPr id="0" name=""/>
        <dsp:cNvSpPr/>
      </dsp:nvSpPr>
      <dsp:spPr>
        <a:xfrm>
          <a:off x="292996" y="2982"/>
          <a:ext cx="2703641" cy="162218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Crime prevention</a:t>
          </a:r>
        </a:p>
      </dsp:txBody>
      <dsp:txXfrm>
        <a:off x="292996" y="2982"/>
        <a:ext cx="2703641" cy="1622184"/>
      </dsp:txXfrm>
    </dsp:sp>
    <dsp:sp modelId="{45B8C96E-A826-FA47-A513-626C64960F27}">
      <dsp:nvSpPr>
        <dsp:cNvPr id="0" name=""/>
        <dsp:cNvSpPr/>
      </dsp:nvSpPr>
      <dsp:spPr>
        <a:xfrm>
          <a:off x="3267002" y="2982"/>
          <a:ext cx="2703641" cy="162218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Law enforcement</a:t>
          </a:r>
        </a:p>
      </dsp:txBody>
      <dsp:txXfrm>
        <a:off x="3267002" y="2982"/>
        <a:ext cx="2703641" cy="1622184"/>
      </dsp:txXfrm>
    </dsp:sp>
    <dsp:sp modelId="{72064D30-6022-4B4A-80AB-1A8F153F1B22}">
      <dsp:nvSpPr>
        <dsp:cNvPr id="0" name=""/>
        <dsp:cNvSpPr/>
      </dsp:nvSpPr>
      <dsp:spPr>
        <a:xfrm>
          <a:off x="292996" y="1895531"/>
          <a:ext cx="2703641" cy="162218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Assistance to victims of crime</a:t>
          </a:r>
        </a:p>
      </dsp:txBody>
      <dsp:txXfrm>
        <a:off x="292996" y="1895531"/>
        <a:ext cx="2703641" cy="1622184"/>
      </dsp:txXfrm>
    </dsp:sp>
    <dsp:sp modelId="{B9EA80E3-15C2-6F44-97C4-61BB56BD6200}">
      <dsp:nvSpPr>
        <dsp:cNvPr id="0" name=""/>
        <dsp:cNvSpPr/>
      </dsp:nvSpPr>
      <dsp:spPr>
        <a:xfrm>
          <a:off x="3267002" y="1895531"/>
          <a:ext cx="2703641" cy="162218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Maintain public order</a:t>
          </a:r>
        </a:p>
      </dsp:txBody>
      <dsp:txXfrm>
        <a:off x="3267002" y="1895531"/>
        <a:ext cx="2703641" cy="1622184"/>
      </dsp:txXfrm>
    </dsp:sp>
    <dsp:sp modelId="{7819E9FF-2A46-EF40-86FD-F9355A54594E}">
      <dsp:nvSpPr>
        <dsp:cNvPr id="0" name=""/>
        <dsp:cNvSpPr/>
      </dsp:nvSpPr>
      <dsp:spPr>
        <a:xfrm>
          <a:off x="292996" y="3788080"/>
          <a:ext cx="2703641" cy="162218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Emergency response</a:t>
          </a:r>
        </a:p>
      </dsp:txBody>
      <dsp:txXfrm>
        <a:off x="292996" y="3788080"/>
        <a:ext cx="2703641" cy="1622184"/>
      </dsp:txXfrm>
    </dsp:sp>
    <dsp:sp modelId="{10C3F0E4-88CA-674C-AADA-20C9853F54D6}">
      <dsp:nvSpPr>
        <dsp:cNvPr id="0" name=""/>
        <dsp:cNvSpPr/>
      </dsp:nvSpPr>
      <dsp:spPr>
        <a:xfrm>
          <a:off x="3267002" y="3788080"/>
          <a:ext cx="2703641" cy="162218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Investigation of crime</a:t>
          </a:r>
        </a:p>
      </dsp:txBody>
      <dsp:txXfrm>
        <a:off x="3267002" y="3788080"/>
        <a:ext cx="2703641" cy="162218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2FD89BD-7033-074D-9577-0360A309B226}" type="datetimeFigureOut">
              <a:rPr lang="en-US" smtClean="0"/>
              <a:t>3/31/22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88723714-96F1-B94B-A8D2-075403BDA530}" type="slidenum">
              <a:rPr lang="en-US" smtClean="0"/>
              <a:t>‹#›</a:t>
            </a:fld>
            <a:endParaRPr lang="en-US"/>
          </a:p>
        </p:txBody>
      </p:sp>
    </p:spTree>
    <p:extLst>
      <p:ext uri="{BB962C8B-B14F-4D97-AF65-F5344CB8AC3E}">
        <p14:creationId xmlns:p14="http://schemas.microsoft.com/office/powerpoint/2010/main" val="2734496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FD89BD-7033-074D-9577-0360A309B226}" type="datetimeFigureOut">
              <a:rPr lang="en-US" smtClean="0"/>
              <a:t>3/31/22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23714-96F1-B94B-A8D2-075403BDA530}" type="slidenum">
              <a:rPr lang="en-US" smtClean="0"/>
              <a:t>‹#›</a:t>
            </a:fld>
            <a:endParaRPr lang="en-US"/>
          </a:p>
        </p:txBody>
      </p:sp>
    </p:spTree>
    <p:extLst>
      <p:ext uri="{BB962C8B-B14F-4D97-AF65-F5344CB8AC3E}">
        <p14:creationId xmlns:p14="http://schemas.microsoft.com/office/powerpoint/2010/main" val="425403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FD89BD-7033-074D-9577-0360A309B226}" type="datetimeFigureOut">
              <a:rPr lang="en-US" smtClean="0"/>
              <a:t>3/31/22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23714-96F1-B94B-A8D2-075403BDA530}" type="slidenum">
              <a:rPr lang="en-US" smtClean="0"/>
              <a:t>‹#›</a:t>
            </a:fld>
            <a:endParaRPr lang="en-US"/>
          </a:p>
        </p:txBody>
      </p:sp>
    </p:spTree>
    <p:extLst>
      <p:ext uri="{BB962C8B-B14F-4D97-AF65-F5344CB8AC3E}">
        <p14:creationId xmlns:p14="http://schemas.microsoft.com/office/powerpoint/2010/main" val="2058776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FD89BD-7033-074D-9577-0360A309B226}" type="datetimeFigureOut">
              <a:rPr lang="en-US" smtClean="0"/>
              <a:t>3/31/22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23714-96F1-B94B-A8D2-075403BDA530}" type="slidenum">
              <a:rPr lang="en-US" smtClean="0"/>
              <a:t>‹#›</a:t>
            </a:fld>
            <a:endParaRPr lang="en-US"/>
          </a:p>
        </p:txBody>
      </p:sp>
    </p:spTree>
    <p:extLst>
      <p:ext uri="{BB962C8B-B14F-4D97-AF65-F5344CB8AC3E}">
        <p14:creationId xmlns:p14="http://schemas.microsoft.com/office/powerpoint/2010/main" val="3747985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2FD89BD-7033-074D-9577-0360A309B226}" type="datetimeFigureOut">
              <a:rPr lang="en-US" smtClean="0"/>
              <a:t>3/31/22</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8723714-96F1-B94B-A8D2-075403BDA530}" type="slidenum">
              <a:rPr lang="en-US" smtClean="0"/>
              <a:t>‹#›</a:t>
            </a:fld>
            <a:endParaRPr lang="en-US"/>
          </a:p>
        </p:txBody>
      </p:sp>
    </p:spTree>
    <p:extLst>
      <p:ext uri="{BB962C8B-B14F-4D97-AF65-F5344CB8AC3E}">
        <p14:creationId xmlns:p14="http://schemas.microsoft.com/office/powerpoint/2010/main" val="3143863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FD89BD-7033-074D-9577-0360A309B226}" type="datetimeFigureOut">
              <a:rPr lang="en-US" smtClean="0"/>
              <a:t>3/31/22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723714-96F1-B94B-A8D2-075403BDA530}" type="slidenum">
              <a:rPr lang="en-US" smtClean="0"/>
              <a:t>‹#›</a:t>
            </a:fld>
            <a:endParaRPr lang="en-US"/>
          </a:p>
        </p:txBody>
      </p:sp>
    </p:spTree>
    <p:extLst>
      <p:ext uri="{BB962C8B-B14F-4D97-AF65-F5344CB8AC3E}">
        <p14:creationId xmlns:p14="http://schemas.microsoft.com/office/powerpoint/2010/main" val="3418004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FD89BD-7033-074D-9577-0360A309B226}" type="datetimeFigureOut">
              <a:rPr lang="en-US" smtClean="0"/>
              <a:t>3/31/22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723714-96F1-B94B-A8D2-075403BDA530}"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767355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2FD89BD-7033-074D-9577-0360A309B226}" type="datetimeFigureOut">
              <a:rPr lang="en-US" smtClean="0"/>
              <a:t>3/31/22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723714-96F1-B94B-A8D2-075403BDA530}"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38374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FD89BD-7033-074D-9577-0360A309B226}" type="datetimeFigureOut">
              <a:rPr lang="en-US" smtClean="0"/>
              <a:t>3/31/22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723714-96F1-B94B-A8D2-075403BDA530}" type="slidenum">
              <a:rPr lang="en-US" smtClean="0"/>
              <a:t>‹#›</a:t>
            </a:fld>
            <a:endParaRPr lang="en-US"/>
          </a:p>
        </p:txBody>
      </p:sp>
    </p:spTree>
    <p:extLst>
      <p:ext uri="{BB962C8B-B14F-4D97-AF65-F5344CB8AC3E}">
        <p14:creationId xmlns:p14="http://schemas.microsoft.com/office/powerpoint/2010/main" val="2062025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FD89BD-7033-074D-9577-0360A309B226}" type="datetimeFigureOut">
              <a:rPr lang="en-US" smtClean="0"/>
              <a:t>3/31/22</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88723714-96F1-B94B-A8D2-075403BDA530}" type="slidenum">
              <a:rPr lang="en-US" smtClean="0"/>
              <a:t>‹#›</a:t>
            </a:fld>
            <a:endParaRPr lang="en-US"/>
          </a:p>
        </p:txBody>
      </p:sp>
    </p:spTree>
    <p:extLst>
      <p:ext uri="{BB962C8B-B14F-4D97-AF65-F5344CB8AC3E}">
        <p14:creationId xmlns:p14="http://schemas.microsoft.com/office/powerpoint/2010/main" val="722757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FD89BD-7033-074D-9577-0360A309B226}" type="datetimeFigureOut">
              <a:rPr lang="en-US" smtClean="0"/>
              <a:t>3/31/22</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88723714-96F1-B94B-A8D2-075403BDA530}" type="slidenum">
              <a:rPr lang="en-US" smtClean="0"/>
              <a:t>‹#›</a:t>
            </a:fld>
            <a:endParaRPr lang="en-US"/>
          </a:p>
        </p:txBody>
      </p:sp>
    </p:spTree>
    <p:extLst>
      <p:ext uri="{BB962C8B-B14F-4D97-AF65-F5344CB8AC3E}">
        <p14:creationId xmlns:p14="http://schemas.microsoft.com/office/powerpoint/2010/main" val="3188606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C2FD89BD-7033-074D-9577-0360A309B226}" type="datetimeFigureOut">
              <a:rPr lang="en-US" smtClean="0"/>
              <a:t>3/31/22</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88723714-96F1-B94B-A8D2-075403BDA530}" type="slidenum">
              <a:rPr lang="en-US" smtClean="0"/>
              <a:t>‹#›</a:t>
            </a:fld>
            <a:endParaRPr lang="en-US"/>
          </a:p>
        </p:txBody>
      </p:sp>
    </p:spTree>
    <p:extLst>
      <p:ext uri="{BB962C8B-B14F-4D97-AF65-F5344CB8AC3E}">
        <p14:creationId xmlns:p14="http://schemas.microsoft.com/office/powerpoint/2010/main" val="37319969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laws-lois.justice.gc.ca/eng/const/page-12.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group of people standing in the snow with a snowboard&#10;&#10;Description automatically generated with low confidence">
            <a:extLst>
              <a:ext uri="{FF2B5EF4-FFF2-40B4-BE49-F238E27FC236}">
                <a16:creationId xmlns:a16="http://schemas.microsoft.com/office/drawing/2014/main" id="{94269A8E-DA0A-A044-841D-4D850FDD543E}"/>
              </a:ext>
            </a:extLst>
          </p:cNvPr>
          <p:cNvPicPr>
            <a:picLocks noChangeAspect="1"/>
          </p:cNvPicPr>
          <p:nvPr/>
        </p:nvPicPr>
        <p:blipFill rotWithShape="1">
          <a:blip r:embed="rId2"/>
          <a:srcRect t="772" r="23298" b="8319"/>
          <a:stretch/>
        </p:blipFill>
        <p:spPr>
          <a:xfrm>
            <a:off x="3523488" y="10"/>
            <a:ext cx="8668512" cy="6857990"/>
          </a:xfrm>
          <a:prstGeom prst="rect">
            <a:avLst/>
          </a:prstGeom>
        </p:spPr>
      </p:pic>
      <p:sp>
        <p:nvSpPr>
          <p:cNvPr id="2" name="Title 1">
            <a:extLst>
              <a:ext uri="{FF2B5EF4-FFF2-40B4-BE49-F238E27FC236}">
                <a16:creationId xmlns:a16="http://schemas.microsoft.com/office/drawing/2014/main" id="{B74FD0C4-CC27-0746-BD43-071EA80816C8}"/>
              </a:ext>
            </a:extLst>
          </p:cNvPr>
          <p:cNvSpPr>
            <a:spLocks noGrp="1"/>
          </p:cNvSpPr>
          <p:nvPr>
            <p:ph type="ctrTitle"/>
          </p:nvPr>
        </p:nvSpPr>
        <p:spPr>
          <a:xfrm>
            <a:off x="477981" y="1122363"/>
            <a:ext cx="4023360" cy="3204134"/>
          </a:xfrm>
        </p:spPr>
        <p:txBody>
          <a:bodyPr anchor="b">
            <a:normAutofit/>
          </a:bodyPr>
          <a:lstStyle/>
          <a:p>
            <a:pPr algn="l"/>
            <a:r>
              <a:rPr lang="en-US" sz="4800" dirty="0"/>
              <a:t>The Police</a:t>
            </a:r>
          </a:p>
        </p:txBody>
      </p:sp>
      <p:sp>
        <p:nvSpPr>
          <p:cNvPr id="3" name="Subtitle 2">
            <a:extLst>
              <a:ext uri="{FF2B5EF4-FFF2-40B4-BE49-F238E27FC236}">
                <a16:creationId xmlns:a16="http://schemas.microsoft.com/office/drawing/2014/main" id="{96547F54-6BE9-904C-9B10-2D801628DDC3}"/>
              </a:ext>
            </a:extLst>
          </p:cNvPr>
          <p:cNvSpPr>
            <a:spLocks noGrp="1"/>
          </p:cNvSpPr>
          <p:nvPr>
            <p:ph type="subTitle" idx="1"/>
          </p:nvPr>
        </p:nvSpPr>
        <p:spPr>
          <a:xfrm>
            <a:off x="477980" y="4872922"/>
            <a:ext cx="4023359" cy="1208141"/>
          </a:xfrm>
        </p:spPr>
        <p:txBody>
          <a:bodyPr>
            <a:normAutofit/>
          </a:bodyPr>
          <a:lstStyle/>
          <a:p>
            <a:pPr algn="l"/>
            <a:endParaRPr lang="en-US" sz="2000"/>
          </a:p>
        </p:txBody>
      </p:sp>
    </p:spTree>
    <p:extLst>
      <p:ext uri="{BB962C8B-B14F-4D97-AF65-F5344CB8AC3E}">
        <p14:creationId xmlns:p14="http://schemas.microsoft.com/office/powerpoint/2010/main" val="264712098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195EF-62A5-194D-83E2-24A3A26A9623}"/>
              </a:ext>
            </a:extLst>
          </p:cNvPr>
          <p:cNvSpPr>
            <a:spLocks noGrp="1"/>
          </p:cNvSpPr>
          <p:nvPr>
            <p:ph type="title"/>
          </p:nvPr>
        </p:nvSpPr>
        <p:spPr/>
        <p:txBody>
          <a:bodyPr/>
          <a:lstStyle/>
          <a:p>
            <a:r>
              <a:rPr lang="en-US" dirty="0"/>
              <a:t>Citizen’s Arrest</a:t>
            </a:r>
          </a:p>
        </p:txBody>
      </p:sp>
      <p:sp>
        <p:nvSpPr>
          <p:cNvPr id="3" name="Content Placeholder 2">
            <a:extLst>
              <a:ext uri="{FF2B5EF4-FFF2-40B4-BE49-F238E27FC236}">
                <a16:creationId xmlns:a16="http://schemas.microsoft.com/office/drawing/2014/main" id="{E1812F94-3A17-F74B-B33B-2ACF70C5E87B}"/>
              </a:ext>
            </a:extLst>
          </p:cNvPr>
          <p:cNvSpPr>
            <a:spLocks noGrp="1"/>
          </p:cNvSpPr>
          <p:nvPr>
            <p:ph idx="1"/>
          </p:nvPr>
        </p:nvSpPr>
        <p:spPr/>
        <p:txBody>
          <a:bodyPr/>
          <a:lstStyle/>
          <a:p>
            <a:r>
              <a:rPr lang="en-CA" dirty="0"/>
              <a:t>“</a:t>
            </a:r>
            <a:r>
              <a:rPr lang="en-CA" i="1" dirty="0">
                <a:solidFill>
                  <a:schemeClr val="accent1"/>
                </a:solidFill>
              </a:rPr>
              <a:t>Under section 494(1) anyone may arrest a person whom they find committing an indictable offence or a person who, on reasonable grounds, they believe has committed a criminal offence and is escaping from and freshly pursued by persons who have lawful authority to arrest that person.</a:t>
            </a:r>
            <a:r>
              <a:rPr lang="en-CA" i="1" dirty="0"/>
              <a:t>” </a:t>
            </a:r>
            <a:r>
              <a:rPr lang="en-CA" dirty="0"/>
              <a:t>(Government of Canada)</a:t>
            </a:r>
          </a:p>
          <a:p>
            <a:pPr marL="0" indent="0">
              <a:buNone/>
            </a:pPr>
            <a:endParaRPr lang="en-CA" dirty="0"/>
          </a:p>
        </p:txBody>
      </p:sp>
    </p:spTree>
    <p:extLst>
      <p:ext uri="{BB962C8B-B14F-4D97-AF65-F5344CB8AC3E}">
        <p14:creationId xmlns:p14="http://schemas.microsoft.com/office/powerpoint/2010/main" val="4136520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4FF78-7539-4E4C-9DF2-0B0F49B2C059}"/>
              </a:ext>
            </a:extLst>
          </p:cNvPr>
          <p:cNvSpPr>
            <a:spLocks noGrp="1"/>
          </p:cNvSpPr>
          <p:nvPr>
            <p:ph type="title"/>
          </p:nvPr>
        </p:nvSpPr>
        <p:spPr/>
        <p:txBody>
          <a:bodyPr/>
          <a:lstStyle/>
          <a:p>
            <a:r>
              <a:rPr lang="en-US" dirty="0"/>
              <a:t>R. v. Asante-Mensah, 2003 SCC 38 (</a:t>
            </a:r>
            <a:r>
              <a:rPr lang="en-US" dirty="0" err="1"/>
              <a:t>CanLII</a:t>
            </a:r>
            <a:r>
              <a:rPr lang="en-US" dirty="0"/>
              <a:t>)</a:t>
            </a:r>
          </a:p>
        </p:txBody>
      </p:sp>
      <p:sp>
        <p:nvSpPr>
          <p:cNvPr id="3" name="Content Placeholder 2">
            <a:extLst>
              <a:ext uri="{FF2B5EF4-FFF2-40B4-BE49-F238E27FC236}">
                <a16:creationId xmlns:a16="http://schemas.microsoft.com/office/drawing/2014/main" id="{3B175D23-F477-DC47-AC92-1E7675D17879}"/>
              </a:ext>
            </a:extLst>
          </p:cNvPr>
          <p:cNvSpPr>
            <a:spLocks noGrp="1"/>
          </p:cNvSpPr>
          <p:nvPr>
            <p:ph idx="1"/>
          </p:nvPr>
        </p:nvSpPr>
        <p:spPr/>
        <p:txBody>
          <a:bodyPr>
            <a:normAutofit fontScale="92500" lnSpcReduction="10000"/>
          </a:bodyPr>
          <a:lstStyle/>
          <a:p>
            <a:r>
              <a:rPr lang="en-US" dirty="0"/>
              <a:t>In 1991, a taxi driver repeatedly “scooped” fares at Pearson International Airport in Toronto, contrary to regulations, He jumped the line in front of other taxis and picked up passengers ahead of his turn. An airport inspector approached the accused touched his </a:t>
            </a:r>
            <a:r>
              <a:rPr lang="en-US" dirty="0" err="1"/>
              <a:t>sholder</a:t>
            </a:r>
            <a:r>
              <a:rPr lang="en-US" dirty="0"/>
              <a:t>, and told him that he was under arrest for trespassing, and that he would be detained for police. The accused attempted to get into his taxi, but the inspector blocked his way. During the confrontation, the accuses shoved his car door into the inspector. The inspector backed off, and the accused fled. The driver was charged with resisting arrest. At trial, the judge acquitted the accused because the inspector as not authorized to make an arrest. The Ontario Court of Appeal disagreed, setting aside the acquittal and substituting a conviction. In a 9 – 0 judgment in July 2003 the Supreme Court of Canada upheld the conviction. Th court wrote that the word “arrest” is well understood in common law. It is initiated by words accompanied by physical touching or submission, and ends with the delivery to the police. As with all arrests, force may be employed if it is reasonable under the circumstances.</a:t>
            </a:r>
          </a:p>
          <a:p>
            <a:pPr marL="0" indent="0">
              <a:buNone/>
            </a:pPr>
            <a:r>
              <a:rPr lang="en-US" dirty="0"/>
              <a:t>Do you think regular citizens should be allowed to make an arrest? Explain.</a:t>
            </a:r>
          </a:p>
        </p:txBody>
      </p:sp>
    </p:spTree>
    <p:extLst>
      <p:ext uri="{BB962C8B-B14F-4D97-AF65-F5344CB8AC3E}">
        <p14:creationId xmlns:p14="http://schemas.microsoft.com/office/powerpoint/2010/main" val="3296885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51C04AE-E93B-5344-819B-8C73BCEE57D0}"/>
              </a:ext>
            </a:extLst>
          </p:cNvPr>
          <p:cNvSpPr>
            <a:spLocks noGrp="1"/>
          </p:cNvSpPr>
          <p:nvPr>
            <p:ph type="body" idx="1"/>
          </p:nvPr>
        </p:nvSpPr>
        <p:spPr/>
        <p:txBody>
          <a:bodyPr/>
          <a:lstStyle/>
          <a:p>
            <a:r>
              <a:rPr lang="en-US" dirty="0"/>
              <a:t>Detained</a:t>
            </a:r>
          </a:p>
        </p:txBody>
      </p:sp>
      <p:sp>
        <p:nvSpPr>
          <p:cNvPr id="3" name="Content Placeholder 2">
            <a:extLst>
              <a:ext uri="{FF2B5EF4-FFF2-40B4-BE49-F238E27FC236}">
                <a16:creationId xmlns:a16="http://schemas.microsoft.com/office/drawing/2014/main" id="{54D832A4-DBD4-0840-B594-CE8BCAE207E0}"/>
              </a:ext>
            </a:extLst>
          </p:cNvPr>
          <p:cNvSpPr>
            <a:spLocks noGrp="1"/>
          </p:cNvSpPr>
          <p:nvPr>
            <p:ph sz="half" idx="2"/>
          </p:nvPr>
        </p:nvSpPr>
        <p:spPr/>
        <p:txBody>
          <a:bodyPr>
            <a:normAutofit fontScale="85000" lnSpcReduction="20000"/>
          </a:bodyPr>
          <a:lstStyle/>
          <a:p>
            <a:r>
              <a:rPr lang="en-US" dirty="0"/>
              <a:t>Section 9 of The Charter states that everyone has the right not tb arbitrarily detained or imprisoned. </a:t>
            </a:r>
          </a:p>
          <a:p>
            <a:r>
              <a:rPr lang="en-US" dirty="0"/>
              <a:t>You cannot be stopped, held for questioning, arrested or put in jail unless police have a good reason. </a:t>
            </a:r>
          </a:p>
          <a:p>
            <a:r>
              <a:rPr lang="en-US" dirty="0"/>
              <a:t>If you agree to talk to police you have not been unfairly detained.</a:t>
            </a:r>
          </a:p>
          <a:p>
            <a:r>
              <a:rPr lang="en-US" dirty="0"/>
              <a:t>You do not have to answer questions including giving your name. Say, “Sorry officer, I do not wish to answer any of your questions.”</a:t>
            </a:r>
          </a:p>
          <a:p>
            <a:r>
              <a:rPr lang="en-US" dirty="0"/>
              <a:t>If police proceed, ask to see a lawyer and write down the officer's badge number.</a:t>
            </a:r>
          </a:p>
        </p:txBody>
      </p:sp>
      <p:sp>
        <p:nvSpPr>
          <p:cNvPr id="6" name="Text Placeholder 5">
            <a:extLst>
              <a:ext uri="{FF2B5EF4-FFF2-40B4-BE49-F238E27FC236}">
                <a16:creationId xmlns:a16="http://schemas.microsoft.com/office/drawing/2014/main" id="{011B4AA8-CDDE-FB47-9894-B0B6E6BE681C}"/>
              </a:ext>
            </a:extLst>
          </p:cNvPr>
          <p:cNvSpPr>
            <a:spLocks noGrp="1"/>
          </p:cNvSpPr>
          <p:nvPr>
            <p:ph type="body" sz="quarter" idx="3"/>
          </p:nvPr>
        </p:nvSpPr>
        <p:spPr/>
        <p:txBody>
          <a:bodyPr/>
          <a:lstStyle/>
          <a:p>
            <a:r>
              <a:rPr lang="en-US" dirty="0"/>
              <a:t>Arrested</a:t>
            </a:r>
          </a:p>
        </p:txBody>
      </p:sp>
      <p:sp>
        <p:nvSpPr>
          <p:cNvPr id="7" name="Content Placeholder 6">
            <a:extLst>
              <a:ext uri="{FF2B5EF4-FFF2-40B4-BE49-F238E27FC236}">
                <a16:creationId xmlns:a16="http://schemas.microsoft.com/office/drawing/2014/main" id="{2721EEA4-BC3F-A54F-8F12-812E6EF9281A}"/>
              </a:ext>
            </a:extLst>
          </p:cNvPr>
          <p:cNvSpPr>
            <a:spLocks noGrp="1"/>
          </p:cNvSpPr>
          <p:nvPr>
            <p:ph sz="quarter" idx="4"/>
          </p:nvPr>
        </p:nvSpPr>
        <p:spPr/>
        <p:txBody>
          <a:bodyPr>
            <a:normAutofit fontScale="85000" lnSpcReduction="20000"/>
          </a:bodyPr>
          <a:lstStyle/>
          <a:p>
            <a:r>
              <a:rPr lang="en-US" dirty="0"/>
              <a:t>Must be able to see a lawyer immediately or legal aid. Police can give you phone numbers of a lawyer.</a:t>
            </a:r>
          </a:p>
          <a:p>
            <a:r>
              <a:rPr lang="en-US" dirty="0"/>
              <a:t>Only have to state your name, date of birth, address and occupation.</a:t>
            </a:r>
          </a:p>
          <a:p>
            <a:r>
              <a:rPr lang="en-US" dirty="0"/>
              <a:t>70% of people give statements when they do not have to.</a:t>
            </a:r>
          </a:p>
          <a:p>
            <a:r>
              <a:rPr lang="en-US" dirty="0"/>
              <a:t>Section 10 of The Charter says that everyone has:</a:t>
            </a:r>
          </a:p>
          <a:p>
            <a:pPr marL="0" indent="0">
              <a:buNone/>
            </a:pPr>
            <a:r>
              <a:rPr lang="en-US" dirty="0"/>
              <a:t>- To be informed of why they are detained</a:t>
            </a:r>
          </a:p>
          <a:p>
            <a:pPr marL="0" indent="0">
              <a:buNone/>
            </a:pPr>
            <a:r>
              <a:rPr lang="en-US" dirty="0"/>
              <a:t>- Retain and instruct counsel</a:t>
            </a:r>
          </a:p>
          <a:p>
            <a:pPr marL="0" indent="0">
              <a:buNone/>
            </a:pPr>
            <a:r>
              <a:rPr lang="en-US" dirty="0"/>
              <a:t>- To be released if detention is not lawful</a:t>
            </a:r>
          </a:p>
        </p:txBody>
      </p:sp>
      <p:sp>
        <p:nvSpPr>
          <p:cNvPr id="2" name="Title 1">
            <a:extLst>
              <a:ext uri="{FF2B5EF4-FFF2-40B4-BE49-F238E27FC236}">
                <a16:creationId xmlns:a16="http://schemas.microsoft.com/office/drawing/2014/main" id="{B3461E71-B0D6-FE42-9E74-ED7FF2ABF7D4}"/>
              </a:ext>
            </a:extLst>
          </p:cNvPr>
          <p:cNvSpPr>
            <a:spLocks noGrp="1"/>
          </p:cNvSpPr>
          <p:nvPr>
            <p:ph type="title"/>
          </p:nvPr>
        </p:nvSpPr>
        <p:spPr/>
        <p:txBody>
          <a:bodyPr/>
          <a:lstStyle/>
          <a:p>
            <a:r>
              <a:rPr lang="en-US" dirty="0"/>
              <a:t>Rights on Being Detained vs. Being Arrested</a:t>
            </a:r>
          </a:p>
        </p:txBody>
      </p:sp>
    </p:spTree>
    <p:extLst>
      <p:ext uri="{BB962C8B-B14F-4D97-AF65-F5344CB8AC3E}">
        <p14:creationId xmlns:p14="http://schemas.microsoft.com/office/powerpoint/2010/main" val="2889811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E08495A-6F04-B54B-8DB0-9E33C389C25D}"/>
              </a:ext>
            </a:extLst>
          </p:cNvPr>
          <p:cNvSpPr>
            <a:spLocks noGrp="1"/>
          </p:cNvSpPr>
          <p:nvPr>
            <p:ph type="title"/>
          </p:nvPr>
        </p:nvSpPr>
        <p:spPr/>
        <p:txBody>
          <a:bodyPr/>
          <a:lstStyle/>
          <a:p>
            <a:r>
              <a:rPr lang="en-US" dirty="0"/>
              <a:t>Video Case Study</a:t>
            </a:r>
          </a:p>
        </p:txBody>
      </p:sp>
      <p:sp>
        <p:nvSpPr>
          <p:cNvPr id="8" name="Content Placeholder 7">
            <a:extLst>
              <a:ext uri="{FF2B5EF4-FFF2-40B4-BE49-F238E27FC236}">
                <a16:creationId xmlns:a16="http://schemas.microsoft.com/office/drawing/2014/main" id="{58E6008F-59D9-1947-A7C8-646B8A907E04}"/>
              </a:ext>
            </a:extLst>
          </p:cNvPr>
          <p:cNvSpPr>
            <a:spLocks noGrp="1"/>
          </p:cNvSpPr>
          <p:nvPr>
            <p:ph idx="1"/>
          </p:nvPr>
        </p:nvSpPr>
        <p:spPr/>
        <p:txBody>
          <a:bodyPr/>
          <a:lstStyle/>
          <a:p>
            <a:r>
              <a:rPr lang="en-US" dirty="0"/>
              <a:t>Go to our website and together we will watch the video case. </a:t>
            </a:r>
          </a:p>
          <a:p>
            <a:r>
              <a:rPr lang="en-US" dirty="0"/>
              <a:t>After watching the case you must read the short article linked on the website.</a:t>
            </a:r>
          </a:p>
          <a:p>
            <a:r>
              <a:rPr lang="en-US" dirty="0"/>
              <a:t>Review the rubric and Assignment Success Criteria.</a:t>
            </a:r>
          </a:p>
          <a:p>
            <a:r>
              <a:rPr lang="en-US" dirty="0"/>
              <a:t>Then answer the 5 questions in 5 paragraphs on 1 – 1.5 pages single spaced.</a:t>
            </a:r>
          </a:p>
          <a:p>
            <a:r>
              <a:rPr lang="en-US" dirty="0"/>
              <a:t>Check your work and hand in the assignment. </a:t>
            </a:r>
          </a:p>
          <a:p>
            <a:r>
              <a:rPr lang="en-US" dirty="0"/>
              <a:t>You have 1 full class </a:t>
            </a:r>
            <a:r>
              <a:rPr lang="en-US"/>
              <a:t>period tomorrow to work on it.</a:t>
            </a:r>
            <a:endParaRPr lang="en-US" dirty="0"/>
          </a:p>
        </p:txBody>
      </p:sp>
    </p:spTree>
    <p:extLst>
      <p:ext uri="{BB962C8B-B14F-4D97-AF65-F5344CB8AC3E}">
        <p14:creationId xmlns:p14="http://schemas.microsoft.com/office/powerpoint/2010/main" val="4266450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C96998F-A58B-7548-832F-78DBE13C1A0F}"/>
              </a:ext>
            </a:extLst>
          </p:cNvPr>
          <p:cNvSpPr>
            <a:spLocks noGrp="1"/>
          </p:cNvSpPr>
          <p:nvPr>
            <p:ph type="title"/>
          </p:nvPr>
        </p:nvSpPr>
        <p:spPr>
          <a:xfrm>
            <a:off x="648929" y="629266"/>
            <a:ext cx="3667039" cy="5506358"/>
          </a:xfrm>
        </p:spPr>
        <p:txBody>
          <a:bodyPr>
            <a:normAutofit/>
          </a:bodyPr>
          <a:lstStyle/>
          <a:p>
            <a:r>
              <a:rPr lang="en-US" sz="4000"/>
              <a:t>Duties of Police Officers</a:t>
            </a:r>
          </a:p>
        </p:txBody>
      </p:sp>
      <p:graphicFrame>
        <p:nvGraphicFramePr>
          <p:cNvPr id="17" name="Content Placeholder 5">
            <a:extLst>
              <a:ext uri="{FF2B5EF4-FFF2-40B4-BE49-F238E27FC236}">
                <a16:creationId xmlns:a16="http://schemas.microsoft.com/office/drawing/2014/main" id="{FCDDA528-A5C3-1901-EFA2-041249E02B5F}"/>
              </a:ext>
            </a:extLst>
          </p:cNvPr>
          <p:cNvGraphicFramePr>
            <a:graphicFrameLocks noGrp="1"/>
          </p:cNvGraphicFramePr>
          <p:nvPr>
            <p:ph idx="1"/>
            <p:extLst>
              <p:ext uri="{D42A27DB-BD31-4B8C-83A1-F6EECF244321}">
                <p14:modId xmlns:p14="http://schemas.microsoft.com/office/powerpoint/2010/main" val="1148370029"/>
              </p:ext>
            </p:extLst>
          </p:nvPr>
        </p:nvGraphicFramePr>
        <p:xfrm>
          <a:off x="5285232" y="722376"/>
          <a:ext cx="6263640" cy="5413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7318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FCA88C2-C73C-4062-A097-8FBCE3090B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3981C21-E132-4402-B31B-D725C1CE77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53241"/>
            <a:ext cx="109087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A685C77-4E84-486A-9AE5-F3635BE98E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2" y="822324"/>
            <a:ext cx="5149596" cy="5228279"/>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0556A2-D5EA-2348-BC45-CAE5054764E2}"/>
              </a:ext>
            </a:extLst>
          </p:cNvPr>
          <p:cNvSpPr>
            <a:spLocks noGrp="1"/>
          </p:cNvSpPr>
          <p:nvPr>
            <p:ph type="title"/>
          </p:nvPr>
        </p:nvSpPr>
        <p:spPr>
          <a:xfrm>
            <a:off x="1286934" y="1465790"/>
            <a:ext cx="3860798" cy="3941345"/>
          </a:xfrm>
        </p:spPr>
        <p:txBody>
          <a:bodyPr>
            <a:normAutofit/>
          </a:bodyPr>
          <a:lstStyle/>
          <a:p>
            <a:r>
              <a:rPr lang="en-US" sz="6000" dirty="0"/>
              <a:t>Back to The Charter</a:t>
            </a:r>
          </a:p>
        </p:txBody>
      </p:sp>
      <p:sp>
        <p:nvSpPr>
          <p:cNvPr id="3" name="Content Placeholder 2">
            <a:extLst>
              <a:ext uri="{FF2B5EF4-FFF2-40B4-BE49-F238E27FC236}">
                <a16:creationId xmlns:a16="http://schemas.microsoft.com/office/drawing/2014/main" id="{93131961-3C5E-7C47-8ECB-C809B979C998}"/>
              </a:ext>
            </a:extLst>
          </p:cNvPr>
          <p:cNvSpPr>
            <a:spLocks noGrp="1"/>
          </p:cNvSpPr>
          <p:nvPr>
            <p:ph idx="1"/>
          </p:nvPr>
        </p:nvSpPr>
        <p:spPr>
          <a:xfrm>
            <a:off x="6417733" y="1359090"/>
            <a:ext cx="5132665" cy="4048046"/>
          </a:xfrm>
        </p:spPr>
        <p:txBody>
          <a:bodyPr anchor="ctr">
            <a:normAutofit/>
          </a:bodyPr>
          <a:lstStyle/>
          <a:p>
            <a:r>
              <a:rPr lang="en-US" sz="2400" dirty="0"/>
              <a:t>Sections 7 – 14 are Legal Rights. Visit The Charter so we can review some. </a:t>
            </a:r>
            <a:r>
              <a:rPr lang="en-US" sz="2400" dirty="0">
                <a:hlinkClick r:id="rId4"/>
              </a:rPr>
              <a:t>https://laws-lois.justice.gc.ca/eng/const/page-12.html</a:t>
            </a:r>
            <a:r>
              <a:rPr lang="en-US" sz="2400" dirty="0"/>
              <a:t> </a:t>
            </a:r>
          </a:p>
          <a:p>
            <a:r>
              <a:rPr lang="en-US" sz="2400" dirty="0"/>
              <a:t>These rights protect the accused as they move through the system from unfair treatment from police, judges and correctional officers. </a:t>
            </a:r>
          </a:p>
        </p:txBody>
      </p:sp>
      <p:sp>
        <p:nvSpPr>
          <p:cNvPr id="14" name="Rectangle 13">
            <a:extLst>
              <a:ext uri="{FF2B5EF4-FFF2-40B4-BE49-F238E27FC236}">
                <a16:creationId xmlns:a16="http://schemas.microsoft.com/office/drawing/2014/main" id="{E55C1C3E-5158-47F3-8FD9-14B22C3E6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121662"/>
            <a:ext cx="109087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7247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863AD45-F025-4500-8898-7DE237E4CB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45274"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923B58-508A-6C4F-A0D2-EBA1ED12974D}"/>
              </a:ext>
            </a:extLst>
          </p:cNvPr>
          <p:cNvSpPr>
            <a:spLocks noGrp="1"/>
          </p:cNvSpPr>
          <p:nvPr>
            <p:ph type="title"/>
          </p:nvPr>
        </p:nvSpPr>
        <p:spPr>
          <a:xfrm>
            <a:off x="382280" y="484632"/>
            <a:ext cx="6743844" cy="1609344"/>
          </a:xfrm>
        </p:spPr>
        <p:txBody>
          <a:bodyPr>
            <a:normAutofit/>
          </a:bodyPr>
          <a:lstStyle/>
          <a:p>
            <a:r>
              <a:rPr lang="en-US" sz="4800"/>
              <a:t>Search Warrants</a:t>
            </a:r>
          </a:p>
        </p:txBody>
      </p:sp>
      <p:sp>
        <p:nvSpPr>
          <p:cNvPr id="3" name="Content Placeholder 2">
            <a:extLst>
              <a:ext uri="{FF2B5EF4-FFF2-40B4-BE49-F238E27FC236}">
                <a16:creationId xmlns:a16="http://schemas.microsoft.com/office/drawing/2014/main" id="{38F853A0-932C-214E-B5BE-45D0C8BEEB7B}"/>
              </a:ext>
            </a:extLst>
          </p:cNvPr>
          <p:cNvSpPr>
            <a:spLocks noGrp="1"/>
          </p:cNvSpPr>
          <p:nvPr>
            <p:ph idx="1"/>
          </p:nvPr>
        </p:nvSpPr>
        <p:spPr>
          <a:xfrm>
            <a:off x="382279" y="2121408"/>
            <a:ext cx="6743845" cy="4050792"/>
          </a:xfrm>
        </p:spPr>
        <p:txBody>
          <a:bodyPr>
            <a:normAutofit/>
          </a:bodyPr>
          <a:lstStyle/>
          <a:p>
            <a:r>
              <a:rPr lang="en-US" dirty="0"/>
              <a:t>Need to be obtained before conducting a search. Officers must apply to the Justice of the Peace or a judge and must have reasonable or probable grounds (facts that would cause an average person to believe beyond mere suspicion).</a:t>
            </a:r>
          </a:p>
          <a:p>
            <a:r>
              <a:rPr lang="en-US" dirty="0"/>
              <a:t>Extensive body searches must be conducted by a police officer of the same sex.</a:t>
            </a:r>
          </a:p>
          <a:p>
            <a:pPr marL="0" indent="0">
              <a:buNone/>
            </a:pPr>
            <a:r>
              <a:rPr lang="en-US" b="1" dirty="0">
                <a:solidFill>
                  <a:schemeClr val="accent1"/>
                </a:solidFill>
              </a:rPr>
              <a:t>Example of Reasonable Grounds: </a:t>
            </a:r>
            <a:r>
              <a:rPr lang="en-US" dirty="0"/>
              <a:t>When you are being arrested, when you consent, for safety reasons, and in public facilities.</a:t>
            </a:r>
          </a:p>
        </p:txBody>
      </p:sp>
      <p:pic>
        <p:nvPicPr>
          <p:cNvPr id="5" name="Picture 4" descr="Text&#10;&#10;Description automatically generated">
            <a:extLst>
              <a:ext uri="{FF2B5EF4-FFF2-40B4-BE49-F238E27FC236}">
                <a16:creationId xmlns:a16="http://schemas.microsoft.com/office/drawing/2014/main" id="{68D70F17-8FE7-8F49-8D03-F7A7DABBB8E7}"/>
              </a:ext>
            </a:extLst>
          </p:cNvPr>
          <p:cNvPicPr>
            <a:picLocks noChangeAspect="1"/>
          </p:cNvPicPr>
          <p:nvPr/>
        </p:nvPicPr>
        <p:blipFill rotWithShape="1">
          <a:blip r:embed="rId3"/>
          <a:srcRect l="2713" r="12777" b="-1"/>
          <a:stretch/>
        </p:blipFill>
        <p:spPr>
          <a:xfrm>
            <a:off x="7631002" y="171119"/>
            <a:ext cx="4427414" cy="6486569"/>
          </a:xfrm>
          <a:prstGeom prst="rect">
            <a:avLst/>
          </a:prstGeom>
        </p:spPr>
      </p:pic>
      <p:grpSp>
        <p:nvGrpSpPr>
          <p:cNvPr id="12" name="Group 11">
            <a:extLst>
              <a:ext uri="{FF2B5EF4-FFF2-40B4-BE49-F238E27FC236}">
                <a16:creationId xmlns:a16="http://schemas.microsoft.com/office/drawing/2014/main" id="{639A5BF8-72C2-43E2-A19E-D54875260B5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3" name="Oval 12">
              <a:extLst>
                <a:ext uri="{FF2B5EF4-FFF2-40B4-BE49-F238E27FC236}">
                  <a16:creationId xmlns:a16="http://schemas.microsoft.com/office/drawing/2014/main" id="{892693D9-6EE8-42C4-B9CB-C347A34A56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6EB50024-24B3-46AB-9E69-716EE18835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203716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60B1E-5541-BC49-ADF4-FB00DC235B3F}"/>
              </a:ext>
            </a:extLst>
          </p:cNvPr>
          <p:cNvSpPr>
            <a:spLocks noGrp="1"/>
          </p:cNvSpPr>
          <p:nvPr>
            <p:ph type="title"/>
          </p:nvPr>
        </p:nvSpPr>
        <p:spPr/>
        <p:txBody>
          <a:bodyPr/>
          <a:lstStyle/>
          <a:p>
            <a:r>
              <a:rPr lang="en-US" dirty="0"/>
              <a:t>Further Examples</a:t>
            </a:r>
          </a:p>
        </p:txBody>
      </p:sp>
      <p:sp>
        <p:nvSpPr>
          <p:cNvPr id="3" name="Content Placeholder 2">
            <a:extLst>
              <a:ext uri="{FF2B5EF4-FFF2-40B4-BE49-F238E27FC236}">
                <a16:creationId xmlns:a16="http://schemas.microsoft.com/office/drawing/2014/main" id="{0E9936DC-C3C6-A443-9EE1-1F2ED57CB733}"/>
              </a:ext>
            </a:extLst>
          </p:cNvPr>
          <p:cNvSpPr>
            <a:spLocks noGrp="1"/>
          </p:cNvSpPr>
          <p:nvPr>
            <p:ph idx="1"/>
          </p:nvPr>
        </p:nvSpPr>
        <p:spPr/>
        <p:txBody>
          <a:bodyPr>
            <a:normAutofit/>
          </a:bodyPr>
          <a:lstStyle/>
          <a:p>
            <a:r>
              <a:rPr lang="en-CA" dirty="0"/>
              <a:t>they find you in a place where they are searching for drugs and they have reason to believe that you have drugs</a:t>
            </a:r>
          </a:p>
          <a:p>
            <a:r>
              <a:rPr lang="en-CA" dirty="0"/>
              <a:t>they find you in a vehicle where people are transporting or consuming alcohol illegally and they have reason to believe that you have alcohol on you illegally</a:t>
            </a:r>
          </a:p>
          <a:p>
            <a:r>
              <a:rPr lang="en-CA" dirty="0"/>
              <a:t>they have reason to believe that you have an illegal weapon or one that was used to commit an offence, and it might be removed or destroyed if they took the time to get a search warrant</a:t>
            </a:r>
          </a:p>
          <a:p>
            <a:r>
              <a:rPr lang="en-CA" dirty="0"/>
              <a:t>they find you in a vehicle or a boat and have reasonable grounds to believe there is cannabis in the vehicle or boat, unless the cannabis is not readily available to anyone </a:t>
            </a:r>
            <a:r>
              <a:rPr lang="en-CA" b="1" dirty="0"/>
              <a:t>or</a:t>
            </a:r>
            <a:r>
              <a:rPr lang="en-CA" dirty="0"/>
              <a:t> is in its original unopened packaging</a:t>
            </a:r>
          </a:p>
          <a:p>
            <a:endParaRPr lang="en-US" dirty="0"/>
          </a:p>
        </p:txBody>
      </p:sp>
    </p:spTree>
    <p:extLst>
      <p:ext uri="{BB962C8B-B14F-4D97-AF65-F5344CB8AC3E}">
        <p14:creationId xmlns:p14="http://schemas.microsoft.com/office/powerpoint/2010/main" val="4284440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3D73B31-6706-C24F-819E-032F9BFA85DF}"/>
              </a:ext>
            </a:extLst>
          </p:cNvPr>
          <p:cNvSpPr>
            <a:spLocks noGrp="1"/>
          </p:cNvSpPr>
          <p:nvPr>
            <p:ph type="title"/>
          </p:nvPr>
        </p:nvSpPr>
        <p:spPr>
          <a:xfrm>
            <a:off x="1066800" y="0"/>
            <a:ext cx="10058400" cy="1609344"/>
          </a:xfrm>
        </p:spPr>
        <p:txBody>
          <a:bodyPr/>
          <a:lstStyle/>
          <a:p>
            <a:r>
              <a:rPr lang="en-US" dirty="0"/>
              <a:t>Judge vs. Justice of the Peace</a:t>
            </a:r>
          </a:p>
        </p:txBody>
      </p:sp>
      <p:sp>
        <p:nvSpPr>
          <p:cNvPr id="5" name="Content Placeholder 4">
            <a:extLst>
              <a:ext uri="{FF2B5EF4-FFF2-40B4-BE49-F238E27FC236}">
                <a16:creationId xmlns:a16="http://schemas.microsoft.com/office/drawing/2014/main" id="{5B2AC481-5CC3-2B49-B1E7-C14D2B332A03}"/>
              </a:ext>
            </a:extLst>
          </p:cNvPr>
          <p:cNvSpPr>
            <a:spLocks noGrp="1"/>
          </p:cNvSpPr>
          <p:nvPr>
            <p:ph sz="half" idx="1"/>
          </p:nvPr>
        </p:nvSpPr>
        <p:spPr>
          <a:xfrm>
            <a:off x="282768" y="1724628"/>
            <a:ext cx="5134183" cy="4447572"/>
          </a:xfrm>
        </p:spPr>
        <p:txBody>
          <a:bodyPr>
            <a:normAutofit fontScale="92500" lnSpcReduction="10000"/>
          </a:bodyPr>
          <a:lstStyle/>
          <a:p>
            <a:pPr marL="0" indent="0" fontAlgn="base">
              <a:buNone/>
            </a:pPr>
            <a:r>
              <a:rPr lang="en-CA" sz="1900" b="1" dirty="0">
                <a:solidFill>
                  <a:schemeClr val="accent1"/>
                </a:solidFill>
              </a:rPr>
              <a:t>Criminal Judges preside:</a:t>
            </a:r>
          </a:p>
          <a:p>
            <a:pPr fontAlgn="base"/>
            <a:r>
              <a:rPr lang="en-CA" sz="1900" dirty="0"/>
              <a:t>over virtually all adult criminal and youth criminal justice trials and sentencing hearings in Ontario – with the exception of jury trials and certain serious criminal offences, which are heard by the Superior Court of Justice</a:t>
            </a:r>
          </a:p>
          <a:p>
            <a:pPr fontAlgn="base"/>
            <a:r>
              <a:rPr lang="en-CA" sz="1900" dirty="0"/>
              <a:t>in preliminary hearings in criminal and youth criminal justice trials (a “preliminary hearing” </a:t>
            </a:r>
            <a:r>
              <a:rPr lang="en-CA" sz="1900" i="1" dirty="0"/>
              <a:t>is a court hearing to decide whether the Crown has sufficient evidence to hold a trial. At the end of the hearing, the accused will either be discharged or ordered to stand trial.)</a:t>
            </a:r>
            <a:endParaRPr lang="en-CA" sz="1900" dirty="0"/>
          </a:p>
          <a:p>
            <a:pPr fontAlgn="base"/>
            <a:r>
              <a:rPr lang="en-CA" sz="1900" dirty="0"/>
              <a:t>in bail hearings (although, in Ontario, </a:t>
            </a:r>
            <a:r>
              <a:rPr lang="en-CA" sz="1900" i="1" dirty="0"/>
              <a:t>the vast majority of bail hearings are conducted by justices of the peace</a:t>
            </a:r>
            <a:r>
              <a:rPr lang="en-CA" sz="1900" dirty="0"/>
              <a:t>)</a:t>
            </a:r>
          </a:p>
          <a:p>
            <a:pPr marL="0" indent="0">
              <a:buNone/>
            </a:pPr>
            <a:endParaRPr lang="en-US" dirty="0"/>
          </a:p>
        </p:txBody>
      </p:sp>
      <p:sp>
        <p:nvSpPr>
          <p:cNvPr id="6" name="Content Placeholder 5">
            <a:extLst>
              <a:ext uri="{FF2B5EF4-FFF2-40B4-BE49-F238E27FC236}">
                <a16:creationId xmlns:a16="http://schemas.microsoft.com/office/drawing/2014/main" id="{32F2FE4F-A578-884C-B1BF-7FAC117E256F}"/>
              </a:ext>
            </a:extLst>
          </p:cNvPr>
          <p:cNvSpPr>
            <a:spLocks noGrp="1"/>
          </p:cNvSpPr>
          <p:nvPr>
            <p:ph sz="half" idx="2"/>
          </p:nvPr>
        </p:nvSpPr>
        <p:spPr>
          <a:xfrm>
            <a:off x="5566305" y="1609344"/>
            <a:ext cx="6342927" cy="4447572"/>
          </a:xfrm>
        </p:spPr>
        <p:txBody>
          <a:bodyPr>
            <a:noAutofit/>
          </a:bodyPr>
          <a:lstStyle/>
          <a:p>
            <a:pPr marL="0" indent="0" fontAlgn="base">
              <a:buNone/>
            </a:pPr>
            <a:r>
              <a:rPr lang="en-CA" sz="1800" b="1" dirty="0">
                <a:solidFill>
                  <a:schemeClr val="accent1"/>
                </a:solidFill>
              </a:rPr>
              <a:t>Justices of the peace preside:</a:t>
            </a:r>
          </a:p>
          <a:p>
            <a:pPr fontAlgn="base"/>
            <a:r>
              <a:rPr lang="en-CA" sz="1800" dirty="0"/>
              <a:t>over virtually all bail hearings in the province, and</a:t>
            </a:r>
          </a:p>
          <a:p>
            <a:pPr fontAlgn="base"/>
            <a:r>
              <a:rPr lang="en-CA" sz="1800" dirty="0"/>
              <a:t>in first appearance and remand courts (appearances that occur prior to a trial).</a:t>
            </a:r>
          </a:p>
          <a:p>
            <a:pPr fontAlgn="base"/>
            <a:r>
              <a:rPr lang="en-CA" sz="1800" dirty="0"/>
              <a:t>They also:</a:t>
            </a:r>
          </a:p>
          <a:p>
            <a:pPr fontAlgn="base"/>
            <a:r>
              <a:rPr lang="en-CA" sz="1800" dirty="0"/>
              <a:t>receive information (the documents that commence criminal proceedings)</a:t>
            </a:r>
          </a:p>
          <a:p>
            <a:pPr fontAlgn="base"/>
            <a:r>
              <a:rPr lang="en-CA" sz="1800" dirty="0"/>
              <a:t>issue process in the form of summonses or warrants</a:t>
            </a:r>
          </a:p>
          <a:p>
            <a:pPr fontAlgn="base"/>
            <a:r>
              <a:rPr lang="en-CA" sz="1800" dirty="0"/>
              <a:t>deal with applications for the issuance of search warrants and production orders under the </a:t>
            </a:r>
            <a:r>
              <a:rPr lang="en-CA" sz="1800" i="1" dirty="0"/>
              <a:t>Criminal Code</a:t>
            </a:r>
            <a:endParaRPr lang="en-CA" sz="1800" dirty="0"/>
          </a:p>
          <a:p>
            <a:pPr fontAlgn="base"/>
            <a:r>
              <a:rPr lang="en-CA" sz="1800" dirty="0"/>
              <a:t>deal with applications for peace bonds</a:t>
            </a:r>
          </a:p>
          <a:p>
            <a:pPr fontAlgn="base"/>
            <a:r>
              <a:rPr lang="en-CA" sz="1800" dirty="0"/>
              <a:t>consider applications for warrants to seize weapons, and</a:t>
            </a:r>
          </a:p>
          <a:p>
            <a:pPr fontAlgn="base"/>
            <a:r>
              <a:rPr lang="en-CA" sz="1800" dirty="0"/>
              <a:t>conduct weapons disposition and prohibition hearings.</a:t>
            </a:r>
            <a:br>
              <a:rPr lang="en-US" sz="1800" dirty="0"/>
            </a:br>
            <a:r>
              <a:rPr lang="en-US" sz="1800" dirty="0"/>
              <a:t>(</a:t>
            </a:r>
            <a:r>
              <a:rPr lang="en-US" sz="1800" dirty="0" err="1"/>
              <a:t>OntarioCourts.ca</a:t>
            </a:r>
            <a:r>
              <a:rPr lang="en-US" sz="1800" dirty="0"/>
              <a:t>)</a:t>
            </a:r>
          </a:p>
        </p:txBody>
      </p:sp>
    </p:spTree>
    <p:extLst>
      <p:ext uri="{BB962C8B-B14F-4D97-AF65-F5344CB8AC3E}">
        <p14:creationId xmlns:p14="http://schemas.microsoft.com/office/powerpoint/2010/main" val="3142853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5" name="Title 4">
            <a:extLst>
              <a:ext uri="{FF2B5EF4-FFF2-40B4-BE49-F238E27FC236}">
                <a16:creationId xmlns:a16="http://schemas.microsoft.com/office/drawing/2014/main" id="{8378666B-EEC9-4040-8953-522C735D661E}"/>
              </a:ext>
            </a:extLst>
          </p:cNvPr>
          <p:cNvSpPr>
            <a:spLocks noGrp="1"/>
          </p:cNvSpPr>
          <p:nvPr>
            <p:ph type="title"/>
          </p:nvPr>
        </p:nvSpPr>
        <p:spPr>
          <a:xfrm>
            <a:off x="1490145" y="2376862"/>
            <a:ext cx="2640646" cy="2104273"/>
          </a:xfrm>
          <a:noFill/>
        </p:spPr>
        <p:txBody>
          <a:bodyPr>
            <a:normAutofit/>
          </a:bodyPr>
          <a:lstStyle/>
          <a:p>
            <a:pPr algn="ctr"/>
            <a:r>
              <a:rPr lang="en-US" sz="3000">
                <a:solidFill>
                  <a:srgbClr val="FFFFFF"/>
                </a:solidFill>
              </a:rPr>
              <a:t>Arrests</a:t>
            </a: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Content Placeholder 5">
            <a:extLst>
              <a:ext uri="{FF2B5EF4-FFF2-40B4-BE49-F238E27FC236}">
                <a16:creationId xmlns:a16="http://schemas.microsoft.com/office/drawing/2014/main" id="{6B1AD431-8C7B-E84C-8BB8-1C3A994A131E}"/>
              </a:ext>
            </a:extLst>
          </p:cNvPr>
          <p:cNvSpPr>
            <a:spLocks noGrp="1"/>
          </p:cNvSpPr>
          <p:nvPr>
            <p:ph idx="1"/>
          </p:nvPr>
        </p:nvSpPr>
        <p:spPr>
          <a:xfrm>
            <a:off x="6081089" y="725394"/>
            <a:ext cx="5142658" cy="5407212"/>
          </a:xfrm>
        </p:spPr>
        <p:txBody>
          <a:bodyPr anchor="ctr">
            <a:normAutofit/>
          </a:bodyPr>
          <a:lstStyle/>
          <a:p>
            <a:r>
              <a:rPr lang="en-US" sz="2400" dirty="0"/>
              <a:t>Police must have reasonable and probable grounds that a person is involved in a crime prior to arresting (</a:t>
            </a:r>
            <a:r>
              <a:rPr lang="en-US" sz="2400" b="1" u="sng" dirty="0"/>
              <a:t>detain and charge</a:t>
            </a:r>
            <a:r>
              <a:rPr lang="en-US" sz="2400" dirty="0"/>
              <a:t>) them. After this has been decided the police can:</a:t>
            </a:r>
          </a:p>
          <a:p>
            <a:pPr marL="514350" indent="-514350">
              <a:buAutoNum type="arabicPeriod"/>
            </a:pPr>
            <a:r>
              <a:rPr lang="en-US" sz="2400" dirty="0">
                <a:solidFill>
                  <a:schemeClr val="accent1"/>
                </a:solidFill>
              </a:rPr>
              <a:t>Issue an appearance notice</a:t>
            </a:r>
          </a:p>
          <a:p>
            <a:pPr marL="514350" indent="-514350">
              <a:buAutoNum type="arabicPeriod"/>
            </a:pPr>
            <a:r>
              <a:rPr lang="en-US" sz="2400" dirty="0">
                <a:solidFill>
                  <a:schemeClr val="accent1"/>
                </a:solidFill>
              </a:rPr>
              <a:t>Arrest the suspect</a:t>
            </a:r>
          </a:p>
          <a:p>
            <a:pPr marL="514350" indent="-514350">
              <a:buAutoNum type="arabicPeriod"/>
            </a:pPr>
            <a:r>
              <a:rPr lang="en-US" sz="2400" dirty="0">
                <a:solidFill>
                  <a:schemeClr val="accent1"/>
                </a:solidFill>
              </a:rPr>
              <a:t>Obtain a warrant for arrest.</a:t>
            </a:r>
          </a:p>
        </p:txBody>
      </p:sp>
    </p:spTree>
    <p:extLst>
      <p:ext uri="{BB962C8B-B14F-4D97-AF65-F5344CB8AC3E}">
        <p14:creationId xmlns:p14="http://schemas.microsoft.com/office/powerpoint/2010/main" val="676354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56925FA-8DA1-0542-88F0-F7DA3FA4A2B0}"/>
              </a:ext>
            </a:extLst>
          </p:cNvPr>
          <p:cNvSpPr>
            <a:spLocks noGrp="1"/>
          </p:cNvSpPr>
          <p:nvPr>
            <p:ph type="title"/>
          </p:nvPr>
        </p:nvSpPr>
        <p:spPr>
          <a:xfrm>
            <a:off x="1069848" y="484632"/>
            <a:ext cx="10058400" cy="1609344"/>
          </a:xfrm>
        </p:spPr>
        <p:txBody>
          <a:bodyPr>
            <a:normAutofit/>
          </a:bodyPr>
          <a:lstStyle/>
          <a:p>
            <a:r>
              <a:rPr lang="en-US" dirty="0"/>
              <a:t>Adult Arrest</a:t>
            </a:r>
          </a:p>
        </p:txBody>
      </p:sp>
      <p:sp>
        <p:nvSpPr>
          <p:cNvPr id="3" name="Content Placeholder 2">
            <a:extLst>
              <a:ext uri="{FF2B5EF4-FFF2-40B4-BE49-F238E27FC236}">
                <a16:creationId xmlns:a16="http://schemas.microsoft.com/office/drawing/2014/main" id="{4FE49615-A860-A14D-8F58-C8D1F7EB28AE}"/>
              </a:ext>
            </a:extLst>
          </p:cNvPr>
          <p:cNvSpPr>
            <a:spLocks noGrp="1"/>
          </p:cNvSpPr>
          <p:nvPr>
            <p:ph idx="1"/>
          </p:nvPr>
        </p:nvSpPr>
        <p:spPr>
          <a:xfrm>
            <a:off x="1069848" y="2320412"/>
            <a:ext cx="10058400" cy="3851787"/>
          </a:xfrm>
        </p:spPr>
        <p:txBody>
          <a:bodyPr>
            <a:normAutofit/>
          </a:bodyPr>
          <a:lstStyle/>
          <a:p>
            <a:r>
              <a:rPr lang="en-CA" dirty="0"/>
              <a:t>The officer must identify him or herself</a:t>
            </a:r>
          </a:p>
          <a:p>
            <a:pPr marL="0" indent="0">
              <a:buNone/>
            </a:pPr>
            <a:r>
              <a:rPr lang="en-CA" i="1" dirty="0">
                <a:solidFill>
                  <a:schemeClr val="accent1"/>
                </a:solidFill>
              </a:rPr>
              <a:t>If you are arrested or detained, you must be:</a:t>
            </a:r>
          </a:p>
          <a:p>
            <a:r>
              <a:rPr lang="en-CA" dirty="0"/>
              <a:t>You must be told why you have been arrested or detained, and why the police are investigating you,</a:t>
            </a:r>
          </a:p>
          <a:p>
            <a:r>
              <a:rPr lang="en-CA" dirty="0"/>
              <a:t>told immediately that you have the right to a lawyer,</a:t>
            </a:r>
          </a:p>
          <a:p>
            <a:r>
              <a:rPr lang="en-CA" dirty="0"/>
              <a:t>told about Legal Aid and your right to free legal advice, and</a:t>
            </a:r>
          </a:p>
          <a:p>
            <a:r>
              <a:rPr lang="en-CA" dirty="0"/>
              <a:t>allowed to speak, in private, to a lawyer of your choice, as soon as possible, if you ask to do so.</a:t>
            </a:r>
          </a:p>
          <a:p>
            <a:endParaRPr lang="en-US"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160864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id="{F8855D84-2EE6-1841-BA81-4A1AA46748EE}"/>
              </a:ext>
            </a:extLst>
          </p:cNvPr>
          <p:cNvSpPr>
            <a:spLocks noGrp="1"/>
          </p:cNvSpPr>
          <p:nvPr>
            <p:ph type="title"/>
          </p:nvPr>
        </p:nvSpPr>
        <p:spPr>
          <a:xfrm>
            <a:off x="643468" y="643466"/>
            <a:ext cx="3686312" cy="5528734"/>
          </a:xfrm>
        </p:spPr>
        <p:txBody>
          <a:bodyPr>
            <a:normAutofit/>
          </a:bodyPr>
          <a:lstStyle/>
          <a:p>
            <a:pPr algn="r"/>
            <a:r>
              <a:rPr lang="en-US" sz="4800">
                <a:solidFill>
                  <a:srgbClr val="FFFFFF"/>
                </a:solidFill>
              </a:rPr>
              <a:t>Under 18</a:t>
            </a:r>
          </a:p>
        </p:txBody>
      </p:sp>
      <p:sp>
        <p:nvSpPr>
          <p:cNvPr id="3" name="Content Placeholder 2">
            <a:extLst>
              <a:ext uri="{FF2B5EF4-FFF2-40B4-BE49-F238E27FC236}">
                <a16:creationId xmlns:a16="http://schemas.microsoft.com/office/drawing/2014/main" id="{90810E97-120C-E04A-A9C9-A711342256B9}"/>
              </a:ext>
            </a:extLst>
          </p:cNvPr>
          <p:cNvSpPr>
            <a:spLocks noGrp="1"/>
          </p:cNvSpPr>
          <p:nvPr>
            <p:ph idx="1"/>
          </p:nvPr>
        </p:nvSpPr>
        <p:spPr>
          <a:xfrm>
            <a:off x="5053780" y="599768"/>
            <a:ext cx="6074467" cy="5572432"/>
          </a:xfrm>
        </p:spPr>
        <p:txBody>
          <a:bodyPr anchor="ctr">
            <a:normAutofit/>
          </a:bodyPr>
          <a:lstStyle/>
          <a:p>
            <a:pPr marL="0" indent="0">
              <a:buNone/>
            </a:pPr>
            <a:r>
              <a:rPr lang="en-CA" dirty="0"/>
              <a:t>If you are under the age of 18, the police have to treat you differently than an adult. This applies if you are arrested or detained or if they suspect that you have committed a crime.</a:t>
            </a:r>
          </a:p>
          <a:p>
            <a:r>
              <a:rPr lang="en-CA" dirty="0"/>
              <a:t>The police should tell you that:</a:t>
            </a:r>
          </a:p>
          <a:p>
            <a:r>
              <a:rPr lang="en-CA" dirty="0"/>
              <a:t>you do not have to say anything,</a:t>
            </a:r>
          </a:p>
          <a:p>
            <a:r>
              <a:rPr lang="en-CA" dirty="0"/>
              <a:t>anything you say may be used as evidence against you,</a:t>
            </a:r>
          </a:p>
          <a:p>
            <a:r>
              <a:rPr lang="en-CA" dirty="0"/>
              <a:t>you have the right to speak to a lawyer,</a:t>
            </a:r>
          </a:p>
          <a:p>
            <a:r>
              <a:rPr lang="en-CA" dirty="0"/>
              <a:t>you have the right to contact your parents or guardian, and</a:t>
            </a:r>
          </a:p>
          <a:p>
            <a:r>
              <a:rPr lang="en-CA" dirty="0"/>
              <a:t>you have the right to have your parents or guardian and a lawyer with you, if you want them there, when the police question you.</a:t>
            </a:r>
          </a:p>
          <a:p>
            <a:endParaRPr lang="en-US" dirty="0"/>
          </a:p>
        </p:txBody>
      </p:sp>
      <p:sp>
        <p:nvSpPr>
          <p:cNvPr id="18" name="Oval 11">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9" name="Oval 13">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4828390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{62E2825D-9200-184F-99AB-64F3DFE9BCE7}tf10001070</Template>
  <TotalTime>7257</TotalTime>
  <Words>1348</Words>
  <Application>Microsoft Macintosh PowerPoint</Application>
  <PresentationFormat>Widescreen</PresentationFormat>
  <Paragraphs>82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Rockwell</vt:lpstr>
      <vt:lpstr>Rockwell Condensed</vt:lpstr>
      <vt:lpstr>Rockwell Extra Bold</vt:lpstr>
      <vt:lpstr>Wingdings</vt:lpstr>
      <vt:lpstr>Wood Type</vt:lpstr>
      <vt:lpstr>The Police</vt:lpstr>
      <vt:lpstr>Duties of Police Officers</vt:lpstr>
      <vt:lpstr>Back to The Charter</vt:lpstr>
      <vt:lpstr>Search Warrants</vt:lpstr>
      <vt:lpstr>Further Examples</vt:lpstr>
      <vt:lpstr>Judge vs. Justice of the Peace</vt:lpstr>
      <vt:lpstr>Arrests</vt:lpstr>
      <vt:lpstr>Adult Arrest</vt:lpstr>
      <vt:lpstr>Under 18</vt:lpstr>
      <vt:lpstr>Citizen’s Arrest</vt:lpstr>
      <vt:lpstr>R. v. Asante-Mensah, 2003 SCC 38 (CanLII)</vt:lpstr>
      <vt:lpstr>Rights on Being Detained vs. Being Arrested</vt:lpstr>
      <vt:lpstr>Video Case Study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Police</dc:title>
  <dc:creator>Gord Gord</dc:creator>
  <cp:lastModifiedBy>Gord Gord</cp:lastModifiedBy>
  <cp:revision>4</cp:revision>
  <dcterms:created xsi:type="dcterms:W3CDTF">2022-03-31T12:56:43Z</dcterms:created>
  <dcterms:modified xsi:type="dcterms:W3CDTF">2022-04-05T13:54:41Z</dcterms:modified>
</cp:coreProperties>
</file>