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sldIdLst>
    <p:sldId id="256" r:id="rId2"/>
    <p:sldId id="257" r:id="rId3"/>
    <p:sldId id="258" r:id="rId4"/>
    <p:sldId id="259" r:id="rId5"/>
    <p:sldId id="260" r:id="rId6"/>
    <p:sldId id="261" r:id="rId7"/>
    <p:sldId id="267" r:id="rId8"/>
    <p:sldId id="269" r:id="rId9"/>
    <p:sldId id="270" r:id="rId10"/>
    <p:sldId id="266"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82"/>
    <p:restoredTop sz="95833"/>
  </p:normalViewPr>
  <p:slideViewPr>
    <p:cSldViewPr snapToGrid="0">
      <p:cViewPr varScale="1">
        <p:scale>
          <a:sx n="93" d="100"/>
          <a:sy n="93" d="100"/>
        </p:scale>
        <p:origin x="51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10/19/22</a:t>
            </a:fld>
            <a:endParaRPr lang="en-US"/>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658143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10/19/22</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188840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10/19/22</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115906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838200" y="36576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10/19/22</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48420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10/19/22</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40838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10/19/22</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14804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10/19/22</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90935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p:txBody>
          <a:bodyPr/>
          <a:lstStyle/>
          <a:p>
            <a:fld id="{3AB41CFF-90C9-47B3-9DA1-F2BF8D839F7E}" type="datetime1">
              <a:rPr lang="en-US" smtClean="0"/>
              <a:t>10/19/22</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5577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10/19/22</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425128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10/19/22</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13478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10/19/22</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24668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fld id="{57E0CF6C-748E-4B7A-BC8B-3011EF78ED13}" type="datetime1">
              <a:rPr lang="en-US" smtClean="0"/>
              <a:pPr/>
              <a:t>10/19/22</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72114794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2"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laws-lois.justice.gc.ca/eng/acts/G-11.55/index.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9F2144-48B7-4730-955E-365ECED3A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E765FF50-D2F9-4A4F-86ED-F101E172B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E29BB092-725F-98F1-5FDB-EAA36D92833D}"/>
              </a:ext>
            </a:extLst>
          </p:cNvPr>
          <p:cNvSpPr>
            <a:spLocks noGrp="1"/>
          </p:cNvSpPr>
          <p:nvPr>
            <p:ph type="ctrTitle"/>
          </p:nvPr>
        </p:nvSpPr>
        <p:spPr>
          <a:xfrm>
            <a:off x="838200" y="513189"/>
            <a:ext cx="5797883" cy="2667000"/>
          </a:xfrm>
        </p:spPr>
        <p:txBody>
          <a:bodyPr anchor="b">
            <a:normAutofit/>
          </a:bodyPr>
          <a:lstStyle/>
          <a:p>
            <a:pPr algn="l"/>
            <a:r>
              <a:rPr lang="en-US" dirty="0">
                <a:solidFill>
                  <a:schemeClr val="tx2"/>
                </a:solidFill>
              </a:rPr>
              <a:t>Society &amp; The Environment</a:t>
            </a:r>
          </a:p>
        </p:txBody>
      </p:sp>
      <p:sp>
        <p:nvSpPr>
          <p:cNvPr id="3" name="Subtitle 2">
            <a:extLst>
              <a:ext uri="{FF2B5EF4-FFF2-40B4-BE49-F238E27FC236}">
                <a16:creationId xmlns:a16="http://schemas.microsoft.com/office/drawing/2014/main" id="{A515AAE3-E8EE-57E5-7E0A-E06B7945EBD7}"/>
              </a:ext>
            </a:extLst>
          </p:cNvPr>
          <p:cNvSpPr>
            <a:spLocks noGrp="1"/>
          </p:cNvSpPr>
          <p:nvPr>
            <p:ph type="subTitle" idx="1"/>
          </p:nvPr>
        </p:nvSpPr>
        <p:spPr>
          <a:xfrm>
            <a:off x="838200" y="3408788"/>
            <a:ext cx="5797882" cy="1785690"/>
          </a:xfrm>
        </p:spPr>
        <p:txBody>
          <a:bodyPr anchor="t">
            <a:normAutofit/>
          </a:bodyPr>
          <a:lstStyle/>
          <a:p>
            <a:pPr algn="l"/>
            <a:r>
              <a:rPr lang="en-US" sz="2200" dirty="0">
                <a:solidFill>
                  <a:schemeClr val="tx2"/>
                </a:solidFill>
              </a:rPr>
              <a:t>Problems and Legal Solutions</a:t>
            </a:r>
          </a:p>
        </p:txBody>
      </p:sp>
      <p:pic>
        <p:nvPicPr>
          <p:cNvPr id="4" name="Picture 3" descr="Light bulb on green grass">
            <a:extLst>
              <a:ext uri="{FF2B5EF4-FFF2-40B4-BE49-F238E27FC236}">
                <a16:creationId xmlns:a16="http://schemas.microsoft.com/office/drawing/2014/main" id="{DC4F3A28-A890-06D7-227F-75531A5C8ED0}"/>
              </a:ext>
            </a:extLst>
          </p:cNvPr>
          <p:cNvPicPr>
            <a:picLocks noChangeAspect="1"/>
          </p:cNvPicPr>
          <p:nvPr/>
        </p:nvPicPr>
        <p:blipFill rotWithShape="1">
          <a:blip r:embed="rId2"/>
          <a:srcRect l="24157" r="16884"/>
          <a:stretch/>
        </p:blipFill>
        <p:spPr>
          <a:xfrm>
            <a:off x="7162800" y="10"/>
            <a:ext cx="5029200" cy="5693802"/>
          </a:xfrm>
          <a:prstGeom prst="rect">
            <a:avLst/>
          </a:prstGeom>
        </p:spPr>
      </p:pic>
      <p:sp>
        <p:nvSpPr>
          <p:cNvPr id="13" name="Rectangle 12">
            <a:extLst>
              <a:ext uri="{FF2B5EF4-FFF2-40B4-BE49-F238E27FC236}">
                <a16:creationId xmlns:a16="http://schemas.microsoft.com/office/drawing/2014/main" id="{04D834C7-8223-43DA-AA30-E15A1BC7B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3812"/>
            <a:ext cx="12192000" cy="116418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B62DE6C5-8EB8-4E41-B0FF-93563AA4C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61" y="5693811"/>
            <a:ext cx="12191999" cy="1164188"/>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83007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28410-EBA7-8346-FEAC-D4B58759D941}"/>
              </a:ext>
            </a:extLst>
          </p:cNvPr>
          <p:cNvSpPr>
            <a:spLocks noGrp="1"/>
          </p:cNvSpPr>
          <p:nvPr>
            <p:ph type="title"/>
          </p:nvPr>
        </p:nvSpPr>
        <p:spPr/>
        <p:txBody>
          <a:bodyPr>
            <a:normAutofit/>
          </a:bodyPr>
          <a:lstStyle/>
          <a:p>
            <a:pPr algn="ctr"/>
            <a:r>
              <a:rPr lang="en-US" dirty="0"/>
              <a:t>Gas Tax</a:t>
            </a:r>
          </a:p>
        </p:txBody>
      </p:sp>
      <p:sp>
        <p:nvSpPr>
          <p:cNvPr id="3" name="Content Placeholder 2">
            <a:extLst>
              <a:ext uri="{FF2B5EF4-FFF2-40B4-BE49-F238E27FC236}">
                <a16:creationId xmlns:a16="http://schemas.microsoft.com/office/drawing/2014/main" id="{23BFC0FD-E8B8-5F7B-36A2-03FF3E948A16}"/>
              </a:ext>
            </a:extLst>
          </p:cNvPr>
          <p:cNvSpPr>
            <a:spLocks noGrp="1"/>
          </p:cNvSpPr>
          <p:nvPr>
            <p:ph idx="1"/>
          </p:nvPr>
        </p:nvSpPr>
        <p:spPr>
          <a:xfrm>
            <a:off x="838200" y="1949450"/>
            <a:ext cx="5793828" cy="4195763"/>
          </a:xfrm>
        </p:spPr>
        <p:txBody>
          <a:bodyPr>
            <a:normAutofit/>
          </a:bodyPr>
          <a:lstStyle/>
          <a:p>
            <a:r>
              <a:rPr lang="en-CA" b="0" i="0" dirty="0">
                <a:effectLst/>
                <a:latin typeface="arial" panose="020B0604020202020204" pitchFamily="34" charset="0"/>
              </a:rPr>
              <a:t>The federal government charges an excise tax at a flat rate of </a:t>
            </a:r>
            <a:r>
              <a:rPr lang="en-CA" b="1" i="0" dirty="0">
                <a:effectLst/>
                <a:latin typeface="arial" panose="020B0604020202020204" pitchFamily="34" charset="0"/>
              </a:rPr>
              <a:t>13 cents per litre</a:t>
            </a:r>
            <a:r>
              <a:rPr lang="en-CA" b="0" i="0" dirty="0">
                <a:effectLst/>
                <a:latin typeface="arial" panose="020B0604020202020204" pitchFamily="34" charset="0"/>
              </a:rPr>
              <a:t> on gasoline.</a:t>
            </a:r>
            <a:endParaRPr lang="en-CA" dirty="0">
              <a:latin typeface="BC Sans"/>
            </a:endParaRPr>
          </a:p>
          <a:p>
            <a:r>
              <a:rPr lang="en-CA" dirty="0">
                <a:latin typeface="BC Sans"/>
              </a:rPr>
              <a:t>Ontario - </a:t>
            </a:r>
            <a:r>
              <a:rPr lang="en-CA" b="0" i="0" dirty="0">
                <a:effectLst/>
                <a:latin typeface="Noto Sans" panose="020B0502040504020204" pitchFamily="34" charset="0"/>
              </a:rPr>
              <a:t>14.7¢ per litre Effective July 1 until December 31, 2022, </a:t>
            </a:r>
          </a:p>
          <a:p>
            <a:r>
              <a:rPr lang="en-CA" b="0" i="0" dirty="0">
                <a:effectLst/>
                <a:latin typeface="Noto Sans" panose="020B0502040504020204" pitchFamily="34" charset="0"/>
              </a:rPr>
              <a:t>Was reduced from 14.7 cents per litre to 9.0 cents per litre, r a cut of 5.7 cents per litre. </a:t>
            </a:r>
            <a:endParaRPr lang="en-US" dirty="0"/>
          </a:p>
        </p:txBody>
      </p:sp>
      <p:pic>
        <p:nvPicPr>
          <p:cNvPr id="5" name="Picture 4">
            <a:extLst>
              <a:ext uri="{FF2B5EF4-FFF2-40B4-BE49-F238E27FC236}">
                <a16:creationId xmlns:a16="http://schemas.microsoft.com/office/drawing/2014/main" id="{961DAEF0-DE1B-DF29-74A9-108183C76D93}"/>
              </a:ext>
            </a:extLst>
          </p:cNvPr>
          <p:cNvPicPr>
            <a:picLocks noChangeAspect="1"/>
          </p:cNvPicPr>
          <p:nvPr/>
        </p:nvPicPr>
        <p:blipFill>
          <a:blip r:embed="rId2"/>
          <a:stretch>
            <a:fillRect/>
          </a:stretch>
        </p:blipFill>
        <p:spPr>
          <a:xfrm>
            <a:off x="6906830" y="2391542"/>
            <a:ext cx="5041900" cy="2857500"/>
          </a:xfrm>
          <a:prstGeom prst="rect">
            <a:avLst/>
          </a:prstGeom>
        </p:spPr>
      </p:pic>
    </p:spTree>
    <p:extLst>
      <p:ext uri="{BB962C8B-B14F-4D97-AF65-F5344CB8AC3E}">
        <p14:creationId xmlns:p14="http://schemas.microsoft.com/office/powerpoint/2010/main" val="1974111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29D01-8F2D-5A89-F48C-389CABFDD439}"/>
              </a:ext>
            </a:extLst>
          </p:cNvPr>
          <p:cNvSpPr>
            <a:spLocks noGrp="1"/>
          </p:cNvSpPr>
          <p:nvPr>
            <p:ph type="title"/>
          </p:nvPr>
        </p:nvSpPr>
        <p:spPr/>
        <p:txBody>
          <a:bodyPr>
            <a:normAutofit fontScale="90000"/>
          </a:bodyPr>
          <a:lstStyle/>
          <a:p>
            <a:r>
              <a:rPr lang="en-US" dirty="0"/>
              <a:t>Sustainable Development Debate - 2.5%</a:t>
            </a:r>
          </a:p>
        </p:txBody>
      </p:sp>
      <p:sp>
        <p:nvSpPr>
          <p:cNvPr id="3" name="Content Placeholder 2">
            <a:extLst>
              <a:ext uri="{FF2B5EF4-FFF2-40B4-BE49-F238E27FC236}">
                <a16:creationId xmlns:a16="http://schemas.microsoft.com/office/drawing/2014/main" id="{375A0285-5188-0614-A8AD-5A3AE5E7312D}"/>
              </a:ext>
            </a:extLst>
          </p:cNvPr>
          <p:cNvSpPr>
            <a:spLocks noGrp="1"/>
          </p:cNvSpPr>
          <p:nvPr>
            <p:ph idx="1"/>
          </p:nvPr>
        </p:nvSpPr>
        <p:spPr/>
        <p:txBody>
          <a:bodyPr>
            <a:normAutofit lnSpcReduction="10000"/>
          </a:bodyPr>
          <a:lstStyle/>
          <a:p>
            <a:r>
              <a:rPr lang="en-US" dirty="0"/>
              <a:t>Debate Teams:</a:t>
            </a:r>
          </a:p>
          <a:p>
            <a:pPr marL="514350" indent="-514350">
              <a:buAutoNum type="arabicPeriod"/>
            </a:pPr>
            <a:r>
              <a:rPr lang="en-US" dirty="0"/>
              <a:t>Emerson, Avery, &amp; Savanah - </a:t>
            </a:r>
            <a:r>
              <a:rPr lang="en-US" b="1" dirty="0"/>
              <a:t>Affirmative</a:t>
            </a:r>
          </a:p>
          <a:p>
            <a:pPr marL="514350" indent="-514350">
              <a:buFont typeface="Arial" panose="020B0604020202020204" pitchFamily="34" charset="0"/>
              <a:buAutoNum type="arabicPeriod"/>
            </a:pPr>
            <a:r>
              <a:rPr lang="en-US" dirty="0"/>
              <a:t>Hamish, Amado, Zack, &amp; Blake - </a:t>
            </a:r>
            <a:r>
              <a:rPr lang="en-US" b="1" dirty="0"/>
              <a:t>Negative</a:t>
            </a:r>
            <a:endParaRPr lang="en-US" dirty="0"/>
          </a:p>
          <a:p>
            <a:pPr marL="0" indent="0">
              <a:buNone/>
            </a:pPr>
            <a:r>
              <a:rPr lang="en-US" b="1" dirty="0"/>
              <a:t>Debate Resolution: </a:t>
            </a:r>
            <a:r>
              <a:rPr lang="en-US" u="sng" dirty="0">
                <a:solidFill>
                  <a:schemeClr val="accent1"/>
                </a:solidFill>
              </a:rPr>
              <a:t>The Government should regulate the </a:t>
            </a:r>
            <a:r>
              <a:rPr lang="en-US" u="sng" dirty="0" err="1">
                <a:solidFill>
                  <a:schemeClr val="accent1"/>
                </a:solidFill>
              </a:rPr>
              <a:t>envrionment</a:t>
            </a:r>
            <a:r>
              <a:rPr lang="en-US" u="sng" dirty="0">
                <a:solidFill>
                  <a:schemeClr val="accent1"/>
                </a:solidFill>
              </a:rPr>
              <a:t>.</a:t>
            </a:r>
          </a:p>
          <a:p>
            <a:pPr marL="0" indent="0">
              <a:buNone/>
            </a:pPr>
            <a:r>
              <a:rPr lang="en-US" i="1" dirty="0"/>
              <a:t>You will have 2 days to prepare your debate. Follow the debate structure posted on our website, do research and ensure everyone has equal opportunity to speak. </a:t>
            </a:r>
          </a:p>
          <a:p>
            <a:pPr marL="514350" indent="-514350">
              <a:buAutoNum type="arabicPeriod"/>
            </a:pPr>
            <a:endParaRPr lang="en-US" dirty="0"/>
          </a:p>
        </p:txBody>
      </p:sp>
    </p:spTree>
    <p:extLst>
      <p:ext uri="{BB962C8B-B14F-4D97-AF65-F5344CB8AC3E}">
        <p14:creationId xmlns:p14="http://schemas.microsoft.com/office/powerpoint/2010/main" val="1597912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E8B2F707-EF35-4955-8439-F76145F3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BB317211-3292-43D8-8824-C090DBADA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5" y="0"/>
            <a:ext cx="12188951" cy="6858000"/>
          </a:xfrm>
          <a:prstGeom prst="rect">
            <a:avLst/>
          </a:prstGeom>
          <a:blipFill dpi="0" rotWithShape="1">
            <a:blip r:embed="rId2">
              <a:alphaModFix amt="15000"/>
              <a:lum bright="70000" contrast="-70000"/>
            </a:blip>
            <a:srcRect/>
            <a:tile tx="889000" ty="0" sx="100000" sy="100000" flip="xy"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group of people in clothing&#10;&#10;Description automatically generated with low confidence">
            <a:extLst>
              <a:ext uri="{FF2B5EF4-FFF2-40B4-BE49-F238E27FC236}">
                <a16:creationId xmlns:a16="http://schemas.microsoft.com/office/drawing/2014/main" id="{98A97B21-422A-96E6-1631-9E089D139E57}"/>
              </a:ext>
            </a:extLst>
          </p:cNvPr>
          <p:cNvPicPr>
            <a:picLocks noChangeAspect="1"/>
          </p:cNvPicPr>
          <p:nvPr/>
        </p:nvPicPr>
        <p:blipFill rotWithShape="1">
          <a:blip r:embed="rId3">
            <a:alphaModFix amt="60000"/>
          </a:blip>
          <a:srcRect l="23115" r="1" b="1"/>
          <a:stretch/>
        </p:blipFill>
        <p:spPr>
          <a:xfrm>
            <a:off x="1524" y="688"/>
            <a:ext cx="12188952" cy="6856624"/>
          </a:xfrm>
          <a:prstGeom prst="rect">
            <a:avLst/>
          </a:prstGeom>
        </p:spPr>
      </p:pic>
      <p:sp>
        <p:nvSpPr>
          <p:cNvPr id="2" name="Title 1">
            <a:extLst>
              <a:ext uri="{FF2B5EF4-FFF2-40B4-BE49-F238E27FC236}">
                <a16:creationId xmlns:a16="http://schemas.microsoft.com/office/drawing/2014/main" id="{0009393B-7D6E-7A25-2998-40E6E924059E}"/>
              </a:ext>
            </a:extLst>
          </p:cNvPr>
          <p:cNvSpPr>
            <a:spLocks noGrp="1"/>
          </p:cNvSpPr>
          <p:nvPr>
            <p:ph type="title"/>
          </p:nvPr>
        </p:nvSpPr>
        <p:spPr>
          <a:xfrm>
            <a:off x="468630" y="726066"/>
            <a:ext cx="5524833" cy="5018227"/>
          </a:xfrm>
        </p:spPr>
        <p:txBody>
          <a:bodyPr anchor="ctr">
            <a:normAutofit/>
          </a:bodyPr>
          <a:lstStyle/>
          <a:p>
            <a:r>
              <a:rPr lang="en-US" dirty="0">
                <a:solidFill>
                  <a:srgbClr val="FFFFFF"/>
                </a:solidFill>
              </a:rPr>
              <a:t>Early History of the Environmental Movement</a:t>
            </a:r>
          </a:p>
        </p:txBody>
      </p:sp>
      <p:sp>
        <p:nvSpPr>
          <p:cNvPr id="3" name="Content Placeholder 2">
            <a:extLst>
              <a:ext uri="{FF2B5EF4-FFF2-40B4-BE49-F238E27FC236}">
                <a16:creationId xmlns:a16="http://schemas.microsoft.com/office/drawing/2014/main" id="{A1C4E293-8CFC-4350-AECF-741D94CB303E}"/>
              </a:ext>
            </a:extLst>
          </p:cNvPr>
          <p:cNvSpPr>
            <a:spLocks noGrp="1"/>
          </p:cNvSpPr>
          <p:nvPr>
            <p:ph idx="1"/>
          </p:nvPr>
        </p:nvSpPr>
        <p:spPr>
          <a:xfrm>
            <a:off x="6195372" y="726538"/>
            <a:ext cx="4977905" cy="5017076"/>
          </a:xfrm>
        </p:spPr>
        <p:txBody>
          <a:bodyPr anchor="ctr">
            <a:normAutofit/>
          </a:bodyPr>
          <a:lstStyle/>
          <a:p>
            <a:r>
              <a:rPr lang="en-CA" sz="2000" dirty="0">
                <a:solidFill>
                  <a:srgbClr val="FFFFFF"/>
                </a:solidFill>
                <a:highlight>
                  <a:srgbClr val="000000"/>
                </a:highlight>
                <a:latin typeface="Lora" pitchFamily="2" charset="77"/>
              </a:rPr>
              <a:t>F</a:t>
            </a:r>
            <a:r>
              <a:rPr lang="en-CA" sz="2000" b="0" i="0" u="none" strike="noStrike" dirty="0">
                <a:solidFill>
                  <a:srgbClr val="FFFFFF"/>
                </a:solidFill>
                <a:effectLst/>
                <a:highlight>
                  <a:srgbClr val="000000"/>
                </a:highlight>
                <a:latin typeface="Lora" pitchFamily="2" charset="77"/>
              </a:rPr>
              <a:t>irst real environmental activists were the </a:t>
            </a:r>
            <a:r>
              <a:rPr lang="en-CA" sz="2000" b="0" i="0" dirty="0">
                <a:solidFill>
                  <a:srgbClr val="FFFFFF"/>
                </a:solidFill>
                <a:effectLst/>
                <a:highlight>
                  <a:srgbClr val="000000"/>
                </a:highlight>
                <a:latin typeface="Lora" pitchFamily="2" charset="77"/>
              </a:rPr>
              <a:t>Bishnoi Hindus</a:t>
            </a:r>
            <a:r>
              <a:rPr lang="en-CA" sz="2000" b="0" i="0" u="none" strike="noStrike" dirty="0">
                <a:solidFill>
                  <a:srgbClr val="FFFFFF"/>
                </a:solidFill>
                <a:effectLst/>
                <a:highlight>
                  <a:srgbClr val="000000"/>
                </a:highlight>
                <a:latin typeface="Lora" pitchFamily="2" charset="77"/>
              </a:rPr>
              <a:t> of </a:t>
            </a:r>
            <a:r>
              <a:rPr lang="en-CA" sz="2000" b="0" i="0" u="none" strike="noStrike" dirty="0" err="1">
                <a:solidFill>
                  <a:srgbClr val="FFFFFF"/>
                </a:solidFill>
                <a:effectLst/>
                <a:highlight>
                  <a:srgbClr val="000000"/>
                </a:highlight>
                <a:latin typeface="Lora" pitchFamily="2" charset="77"/>
              </a:rPr>
              <a:t>Khejarli</a:t>
            </a:r>
            <a:r>
              <a:rPr lang="en-CA" sz="2000" b="0" i="0" u="none" strike="noStrike" dirty="0">
                <a:solidFill>
                  <a:srgbClr val="FFFFFF"/>
                </a:solidFill>
                <a:effectLst/>
                <a:highlight>
                  <a:srgbClr val="000000"/>
                </a:highlight>
                <a:latin typeface="Lora" pitchFamily="2" charset="77"/>
              </a:rPr>
              <a:t>, who were slaughtered by the Maharaja of Jodhpur in 1720 for attempting to protect the forest that he intended to use build himself a palace</a:t>
            </a:r>
            <a:r>
              <a:rPr lang="en-CA" sz="2000" b="0" i="0" u="none" strike="noStrike" dirty="0">
                <a:solidFill>
                  <a:srgbClr val="FFFFFF"/>
                </a:solidFill>
                <a:effectLst/>
                <a:highlight>
                  <a:srgbClr val="C0C0C0"/>
                </a:highlight>
                <a:latin typeface="Lora" pitchFamily="2" charset="77"/>
              </a:rPr>
              <a:t>.</a:t>
            </a:r>
          </a:p>
          <a:p>
            <a:endParaRPr lang="en-US" sz="1800" dirty="0">
              <a:solidFill>
                <a:srgbClr val="FFFFFF"/>
              </a:solidFill>
            </a:endParaRPr>
          </a:p>
        </p:txBody>
      </p:sp>
    </p:spTree>
    <p:extLst>
      <p:ext uri="{BB962C8B-B14F-4D97-AF65-F5344CB8AC3E}">
        <p14:creationId xmlns:p14="http://schemas.microsoft.com/office/powerpoint/2010/main" val="209260990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7AC2-6849-DE9A-0565-D368128D2DDB}"/>
              </a:ext>
            </a:extLst>
          </p:cNvPr>
          <p:cNvSpPr>
            <a:spLocks noGrp="1"/>
          </p:cNvSpPr>
          <p:nvPr>
            <p:ph type="title"/>
          </p:nvPr>
        </p:nvSpPr>
        <p:spPr/>
        <p:txBody>
          <a:bodyPr/>
          <a:lstStyle/>
          <a:p>
            <a:pPr algn="ctr"/>
            <a:r>
              <a:rPr lang="en-US" dirty="0"/>
              <a:t>Environmentalism &amp; Law: A Timeline</a:t>
            </a:r>
          </a:p>
        </p:txBody>
      </p:sp>
      <p:sp>
        <p:nvSpPr>
          <p:cNvPr id="3" name="Content Placeholder 2">
            <a:extLst>
              <a:ext uri="{FF2B5EF4-FFF2-40B4-BE49-F238E27FC236}">
                <a16:creationId xmlns:a16="http://schemas.microsoft.com/office/drawing/2014/main" id="{466DACEC-A629-243B-9F73-5493FA799BBB}"/>
              </a:ext>
            </a:extLst>
          </p:cNvPr>
          <p:cNvSpPr>
            <a:spLocks noGrp="1"/>
          </p:cNvSpPr>
          <p:nvPr>
            <p:ph idx="1"/>
          </p:nvPr>
        </p:nvSpPr>
        <p:spPr>
          <a:xfrm>
            <a:off x="838200" y="1949450"/>
            <a:ext cx="10515600" cy="4542790"/>
          </a:xfrm>
        </p:spPr>
        <p:txBody>
          <a:bodyPr>
            <a:normAutofit fontScale="77500" lnSpcReduction="20000"/>
          </a:bodyPr>
          <a:lstStyle/>
          <a:p>
            <a:r>
              <a:rPr lang="en-CA" b="1" i="0" u="none" strike="noStrike" dirty="0">
                <a:effectLst/>
                <a:latin typeface="Lora" pitchFamily="2" charset="77"/>
              </a:rPr>
              <a:t>18th </a:t>
            </a:r>
            <a:r>
              <a:rPr lang="en-CA" b="1" dirty="0">
                <a:latin typeface="Lora" pitchFamily="2" charset="77"/>
              </a:rPr>
              <a:t>C</a:t>
            </a:r>
            <a:r>
              <a:rPr lang="en-CA" b="1" i="0" u="none" strike="noStrike" dirty="0">
                <a:effectLst/>
                <a:latin typeface="Lora" pitchFamily="2" charset="77"/>
              </a:rPr>
              <a:t>entury </a:t>
            </a:r>
            <a:r>
              <a:rPr lang="en-CA" b="0" i="0" u="none" strike="noStrike" dirty="0">
                <a:effectLst/>
                <a:latin typeface="Lora" pitchFamily="2" charset="77"/>
              </a:rPr>
              <a:t>witnessed the dawn of modern environmental rights. After a yellow fever epidemic in Philadelphia, Benjamin Franklin petitioned to manage waste. </a:t>
            </a:r>
          </a:p>
          <a:p>
            <a:r>
              <a:rPr lang="en-CA" b="1" i="0" u="none" strike="noStrike" dirty="0">
                <a:effectLst/>
                <a:latin typeface="Lora" pitchFamily="2" charset="77"/>
              </a:rPr>
              <a:t>1798: </a:t>
            </a:r>
            <a:r>
              <a:rPr lang="en-CA" b="0" i="0" u="none" strike="noStrike" dirty="0">
                <a:effectLst/>
                <a:latin typeface="Lora" pitchFamily="2" charset="77"/>
              </a:rPr>
              <a:t>Thomas Malthus wrote </a:t>
            </a:r>
            <a:r>
              <a:rPr lang="en-CA" b="0" i="1" u="none" strike="noStrike" dirty="0">
                <a:effectLst/>
                <a:latin typeface="Linux Libertine"/>
              </a:rPr>
              <a:t>An Essay on the Principle of Population</a:t>
            </a:r>
            <a:r>
              <a:rPr lang="en-CA" dirty="0">
                <a:latin typeface="Linux Libertine"/>
              </a:rPr>
              <a:t> </a:t>
            </a:r>
            <a:r>
              <a:rPr lang="en-CA" b="0" i="0" u="none" strike="noStrike" dirty="0">
                <a:effectLst/>
                <a:latin typeface="Lora" pitchFamily="2" charset="77"/>
              </a:rPr>
              <a:t>warning that human overpopulation would lead to ecological destruction.</a:t>
            </a:r>
          </a:p>
          <a:p>
            <a:r>
              <a:rPr lang="en-CA" b="1" i="0" u="none" strike="noStrike" dirty="0">
                <a:effectLst/>
                <a:latin typeface="Lora" pitchFamily="2" charset="77"/>
              </a:rPr>
              <a:t>1835: </a:t>
            </a:r>
            <a:r>
              <a:rPr lang="en-CA" b="0" i="0" u="none" strike="noStrike" dirty="0">
                <a:effectLst/>
                <a:latin typeface="Lora" pitchFamily="2" charset="77"/>
              </a:rPr>
              <a:t>Ralph Waldo Emerson, believed in </a:t>
            </a:r>
            <a:r>
              <a:rPr lang="en-CA" b="0" i="0" u="none" strike="noStrike" dirty="0">
                <a:effectLst/>
                <a:latin typeface="Lato" panose="020F0502020204030203" pitchFamily="34" charset="0"/>
              </a:rPr>
              <a:t>Transcendentalism, a social and philosophical movement that held a deep respect for nature.</a:t>
            </a:r>
          </a:p>
          <a:p>
            <a:pPr marL="0" indent="0">
              <a:buNone/>
            </a:pPr>
            <a:r>
              <a:rPr lang="en-CA" b="1" i="1" dirty="0">
                <a:solidFill>
                  <a:schemeClr val="accent1"/>
                </a:solidFill>
                <a:latin typeface="Lato" panose="020F0502020204030203" pitchFamily="34" charset="0"/>
              </a:rPr>
              <a:t>Go To our website and read Emerson’s Nature (an excerpt) and complete the questions. Be prepare to discuss.</a:t>
            </a:r>
          </a:p>
          <a:p>
            <a:r>
              <a:rPr lang="en-CA" b="1" dirty="0">
                <a:latin typeface="Lora" pitchFamily="2" charset="77"/>
              </a:rPr>
              <a:t>E</a:t>
            </a:r>
            <a:r>
              <a:rPr lang="en-CA" b="1" i="0" u="none" strike="noStrike" dirty="0">
                <a:effectLst/>
                <a:latin typeface="Lora" pitchFamily="2" charset="77"/>
              </a:rPr>
              <a:t>nd of the 19th Century</a:t>
            </a:r>
            <a:r>
              <a:rPr lang="en-CA" b="0" i="0" u="none" strike="noStrike" dirty="0">
                <a:effectLst/>
                <a:latin typeface="Lora" pitchFamily="2" charset="77"/>
              </a:rPr>
              <a:t>, Germany, zoologist </a:t>
            </a:r>
            <a:r>
              <a:rPr lang="en-CA" b="0" i="0" dirty="0">
                <a:effectLst/>
                <a:latin typeface="Lora" pitchFamily="2" charset="77"/>
              </a:rPr>
              <a:t>Ernst Haeckel</a:t>
            </a:r>
            <a:r>
              <a:rPr lang="en-CA" b="0" i="0" u="none" strike="noStrike" dirty="0">
                <a:effectLst/>
                <a:latin typeface="Lora" pitchFamily="2" charset="77"/>
              </a:rPr>
              <a:t> wrote </a:t>
            </a:r>
            <a:r>
              <a:rPr lang="en-CA" b="0" i="1" u="none" strike="noStrike" dirty="0" err="1">
                <a:effectLst/>
                <a:latin typeface="Lora" pitchFamily="2" charset="77"/>
              </a:rPr>
              <a:t>Generelle</a:t>
            </a:r>
            <a:r>
              <a:rPr lang="en-CA" b="0" i="1" u="none" strike="noStrike" dirty="0">
                <a:effectLst/>
                <a:latin typeface="Lora" pitchFamily="2" charset="77"/>
              </a:rPr>
              <a:t> </a:t>
            </a:r>
            <a:r>
              <a:rPr lang="en-CA" b="0" i="1" u="none" strike="noStrike" dirty="0" err="1">
                <a:effectLst/>
                <a:latin typeface="Lora" pitchFamily="2" charset="77"/>
              </a:rPr>
              <a:t>Morphologie</a:t>
            </a:r>
            <a:r>
              <a:rPr lang="en-CA" b="0" i="1" u="none" strike="noStrike" dirty="0">
                <a:effectLst/>
                <a:latin typeface="Lora" pitchFamily="2" charset="77"/>
              </a:rPr>
              <a:t> der </a:t>
            </a:r>
            <a:r>
              <a:rPr lang="en-CA" b="0" i="1" u="none" strike="noStrike" dirty="0" err="1">
                <a:effectLst/>
                <a:latin typeface="Lora" pitchFamily="2" charset="77"/>
              </a:rPr>
              <a:t>Organismen</a:t>
            </a:r>
            <a:r>
              <a:rPr lang="en-CA" b="0" i="0" u="none" strike="noStrike" dirty="0">
                <a:effectLst/>
                <a:latin typeface="Lora" pitchFamily="2" charset="77"/>
              </a:rPr>
              <a:t> in which he discussed the relationships among species and ecology.</a:t>
            </a:r>
          </a:p>
          <a:p>
            <a:endParaRPr lang="en-US" b="1" i="1" dirty="0"/>
          </a:p>
        </p:txBody>
      </p:sp>
    </p:spTree>
    <p:extLst>
      <p:ext uri="{BB962C8B-B14F-4D97-AF65-F5344CB8AC3E}">
        <p14:creationId xmlns:p14="http://schemas.microsoft.com/office/powerpoint/2010/main" val="3064362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F3ED3-67B4-0596-E0CA-CF1831F6602E}"/>
              </a:ext>
            </a:extLst>
          </p:cNvPr>
          <p:cNvSpPr>
            <a:spLocks noGrp="1"/>
          </p:cNvSpPr>
          <p:nvPr>
            <p:ph type="title"/>
          </p:nvPr>
        </p:nvSpPr>
        <p:spPr/>
        <p:txBody>
          <a:bodyPr/>
          <a:lstStyle/>
          <a:p>
            <a:r>
              <a:rPr lang="en-US" dirty="0"/>
              <a:t>Early 20</a:t>
            </a:r>
            <a:r>
              <a:rPr lang="en-US" baseline="30000" dirty="0"/>
              <a:t>th</a:t>
            </a:r>
            <a:r>
              <a:rPr lang="en-US" dirty="0"/>
              <a:t> Century</a:t>
            </a:r>
          </a:p>
        </p:txBody>
      </p:sp>
      <p:sp>
        <p:nvSpPr>
          <p:cNvPr id="3" name="Content Placeholder 2">
            <a:extLst>
              <a:ext uri="{FF2B5EF4-FFF2-40B4-BE49-F238E27FC236}">
                <a16:creationId xmlns:a16="http://schemas.microsoft.com/office/drawing/2014/main" id="{29170D70-B662-7A50-55D0-CD266C5E8A4D}"/>
              </a:ext>
            </a:extLst>
          </p:cNvPr>
          <p:cNvSpPr>
            <a:spLocks noGrp="1"/>
          </p:cNvSpPr>
          <p:nvPr>
            <p:ph idx="1"/>
          </p:nvPr>
        </p:nvSpPr>
        <p:spPr/>
        <p:txBody>
          <a:bodyPr>
            <a:normAutofit fontScale="70000" lnSpcReduction="20000"/>
          </a:bodyPr>
          <a:lstStyle/>
          <a:p>
            <a:r>
              <a:rPr lang="en-CA" b="1" i="0" u="none" strike="noStrike" dirty="0">
                <a:solidFill>
                  <a:schemeClr val="accent1"/>
                </a:solidFill>
                <a:effectLst/>
              </a:rPr>
              <a:t>1900: </a:t>
            </a:r>
            <a:r>
              <a:rPr lang="en-CA" i="0" u="none" strike="noStrike" dirty="0">
                <a:effectLst/>
              </a:rPr>
              <a:t>Canadian Forestry Association Founded </a:t>
            </a:r>
            <a:r>
              <a:rPr lang="en-CA" b="1" i="0" u="none" strike="noStrike" dirty="0">
                <a:effectLst/>
              </a:rPr>
              <a:t>- </a:t>
            </a:r>
            <a:r>
              <a:rPr lang="en-CA" b="0" i="1" u="none" strike="noStrike" dirty="0">
                <a:effectLst/>
              </a:rPr>
              <a:t>Forest Reserves Act</a:t>
            </a:r>
            <a:r>
              <a:rPr lang="en-CA" b="0" i="0" u="none" strike="noStrike" dirty="0">
                <a:effectLst/>
              </a:rPr>
              <a:t> to maintain the supply of timber and conserve water through forest conservation</a:t>
            </a:r>
          </a:p>
          <a:p>
            <a:r>
              <a:rPr lang="en-CA" b="1" dirty="0">
                <a:solidFill>
                  <a:schemeClr val="accent1"/>
                </a:solidFill>
              </a:rPr>
              <a:t>E</a:t>
            </a:r>
            <a:r>
              <a:rPr lang="en-CA" b="1" i="0" u="none" strike="noStrike" dirty="0">
                <a:solidFill>
                  <a:schemeClr val="accent1"/>
                </a:solidFill>
                <a:effectLst/>
              </a:rPr>
              <a:t>arly 20th Century</a:t>
            </a:r>
            <a:r>
              <a:rPr lang="en-CA" b="0" i="0" u="none" strike="noStrike" dirty="0">
                <a:solidFill>
                  <a:schemeClr val="accent1"/>
                </a:solidFill>
                <a:effectLst/>
              </a:rPr>
              <a:t>, </a:t>
            </a:r>
            <a:r>
              <a:rPr lang="en-CA" b="0" i="0" u="none" strike="noStrike" dirty="0">
                <a:effectLst/>
              </a:rPr>
              <a:t>the chemist </a:t>
            </a:r>
            <a:r>
              <a:rPr lang="en-CA" b="0" i="0" dirty="0">
                <a:effectLst/>
              </a:rPr>
              <a:t>Alice Hamilton</a:t>
            </a:r>
            <a:r>
              <a:rPr lang="en-CA" b="0" i="0" u="none" strike="noStrike" dirty="0">
                <a:effectLst/>
              </a:rPr>
              <a:t> led a campaign against lead poisoning from leaded gasoline, accusing General Motors of willful murder.</a:t>
            </a:r>
          </a:p>
          <a:p>
            <a:r>
              <a:rPr lang="en-CA" b="1" dirty="0">
                <a:solidFill>
                  <a:schemeClr val="accent1"/>
                </a:solidFill>
              </a:rPr>
              <a:t>1930: </a:t>
            </a:r>
            <a:r>
              <a:rPr lang="en-CA" b="1" i="0" u="none" strike="noStrike" dirty="0">
                <a:effectLst/>
              </a:rPr>
              <a:t>Canadian National Parks Act - </a:t>
            </a:r>
            <a:r>
              <a:rPr lang="en-CA" b="0" i="0" u="none" strike="noStrike" dirty="0">
                <a:effectLst/>
              </a:rPr>
              <a:t>excluded industrial activities from the parks, made their boundaries permanent, and formally recognized a category of Historical Parks.</a:t>
            </a:r>
          </a:p>
          <a:p>
            <a:r>
              <a:rPr lang="en-CA" b="1" dirty="0">
                <a:solidFill>
                  <a:schemeClr val="accent1"/>
                </a:solidFill>
              </a:rPr>
              <a:t>1</a:t>
            </a:r>
            <a:r>
              <a:rPr lang="en-CA" b="1" i="0" u="none" strike="noStrike" dirty="0">
                <a:solidFill>
                  <a:schemeClr val="accent1"/>
                </a:solidFill>
                <a:effectLst/>
              </a:rPr>
              <a:t>952</a:t>
            </a:r>
            <a:r>
              <a:rPr lang="en-CA" b="1" dirty="0">
                <a:solidFill>
                  <a:schemeClr val="accent1"/>
                </a:solidFill>
              </a:rPr>
              <a:t>:</a:t>
            </a:r>
            <a:r>
              <a:rPr lang="en-CA" b="1" i="0" u="none" strike="noStrike" dirty="0">
                <a:solidFill>
                  <a:schemeClr val="accent1"/>
                </a:solidFill>
                <a:effectLst/>
              </a:rPr>
              <a:t> </a:t>
            </a:r>
            <a:r>
              <a:rPr lang="en-CA" b="0" i="0" u="none" strike="noStrike" dirty="0">
                <a:effectLst/>
              </a:rPr>
              <a:t>4,000 people died in London’s infamous </a:t>
            </a:r>
            <a:r>
              <a:rPr lang="en-CA" b="0" i="0" dirty="0">
                <a:effectLst/>
              </a:rPr>
              <a:t>killer fog</a:t>
            </a:r>
            <a:r>
              <a:rPr lang="en-CA" b="0" i="0" u="none" strike="noStrike" dirty="0">
                <a:effectLst/>
              </a:rPr>
              <a:t>, and four years later the British Parliament passed the first Clean Air Act.</a:t>
            </a:r>
            <a:endParaRPr lang="en-CA" dirty="0"/>
          </a:p>
          <a:p>
            <a:r>
              <a:rPr lang="en-CA" b="1" i="0" u="none" strike="noStrike" dirty="0">
                <a:solidFill>
                  <a:schemeClr val="accent1"/>
                </a:solidFill>
                <a:effectLst/>
              </a:rPr>
              <a:t>1962: </a:t>
            </a:r>
            <a:r>
              <a:rPr lang="en-CA" b="0" i="0" u="none" strike="noStrike" dirty="0">
                <a:effectLst/>
              </a:rPr>
              <a:t>Rachel Carson published </a:t>
            </a:r>
            <a:r>
              <a:rPr lang="en-CA" b="0" i="1" u="none" strike="noStrike" dirty="0">
                <a:effectLst/>
              </a:rPr>
              <a:t>Silent Spring</a:t>
            </a:r>
            <a:r>
              <a:rPr lang="en-CA" b="0" i="0" u="none" strike="noStrike" dirty="0">
                <a:effectLst/>
              </a:rPr>
              <a:t>, describing the impact of chemical pesticides on biodiversity. “</a:t>
            </a:r>
            <a:r>
              <a:rPr lang="en-CA" b="0" i="1" u="none" strike="noStrike" dirty="0">
                <a:solidFill>
                  <a:schemeClr val="accent1"/>
                </a:solidFill>
                <a:effectLst/>
              </a:rPr>
              <a:t>For the first time in the history of the world, every human being is now subjected to contact with dangerous chemicals</a:t>
            </a:r>
            <a:r>
              <a:rPr lang="en-CA" b="0" i="0" u="none" strike="noStrike" dirty="0">
                <a:effectLst/>
              </a:rPr>
              <a:t>.”</a:t>
            </a:r>
            <a:endParaRPr lang="en-US" dirty="0"/>
          </a:p>
        </p:txBody>
      </p:sp>
    </p:spTree>
    <p:extLst>
      <p:ext uri="{BB962C8B-B14F-4D97-AF65-F5344CB8AC3E}">
        <p14:creationId xmlns:p14="http://schemas.microsoft.com/office/powerpoint/2010/main" val="3774109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FCE35-33CF-BD76-717E-FEA43082D522}"/>
              </a:ext>
            </a:extLst>
          </p:cNvPr>
          <p:cNvSpPr>
            <a:spLocks noGrp="1"/>
          </p:cNvSpPr>
          <p:nvPr>
            <p:ph type="title"/>
          </p:nvPr>
        </p:nvSpPr>
        <p:spPr/>
        <p:txBody>
          <a:bodyPr/>
          <a:lstStyle/>
          <a:p>
            <a:r>
              <a:rPr lang="en-US" dirty="0"/>
              <a:t>Later 20</a:t>
            </a:r>
            <a:r>
              <a:rPr lang="en-US" baseline="30000" dirty="0"/>
              <a:t>th</a:t>
            </a:r>
            <a:r>
              <a:rPr lang="en-US" dirty="0"/>
              <a:t> Century</a:t>
            </a:r>
          </a:p>
        </p:txBody>
      </p:sp>
      <p:sp>
        <p:nvSpPr>
          <p:cNvPr id="3" name="Content Placeholder 2">
            <a:extLst>
              <a:ext uri="{FF2B5EF4-FFF2-40B4-BE49-F238E27FC236}">
                <a16:creationId xmlns:a16="http://schemas.microsoft.com/office/drawing/2014/main" id="{EFAB92B0-8009-5F12-7FD6-F96E7581A0AE}"/>
              </a:ext>
            </a:extLst>
          </p:cNvPr>
          <p:cNvSpPr>
            <a:spLocks noGrp="1"/>
          </p:cNvSpPr>
          <p:nvPr>
            <p:ph idx="1"/>
          </p:nvPr>
        </p:nvSpPr>
        <p:spPr>
          <a:xfrm>
            <a:off x="838200" y="1691323"/>
            <a:ext cx="10515600" cy="4542790"/>
          </a:xfrm>
        </p:spPr>
        <p:txBody>
          <a:bodyPr>
            <a:normAutofit fontScale="77500" lnSpcReduction="20000"/>
          </a:bodyPr>
          <a:lstStyle/>
          <a:p>
            <a:r>
              <a:rPr lang="en-US" b="1" dirty="0">
                <a:solidFill>
                  <a:schemeClr val="accent1"/>
                </a:solidFill>
              </a:rPr>
              <a:t>1972: </a:t>
            </a:r>
            <a:r>
              <a:rPr lang="en-CA" i="0" u="none" strike="noStrike" dirty="0">
                <a:effectLst/>
              </a:rPr>
              <a:t>Pollution Prevention Act - prohibiting the deposit of “waste” in Arctic waters.</a:t>
            </a:r>
          </a:p>
          <a:p>
            <a:r>
              <a:rPr lang="en-CA" b="1" dirty="0">
                <a:solidFill>
                  <a:schemeClr val="accent1"/>
                </a:solidFill>
              </a:rPr>
              <a:t>1987: </a:t>
            </a:r>
            <a:r>
              <a:rPr lang="en-CA" i="0" u="none" strike="noStrike" dirty="0">
                <a:effectLst/>
              </a:rPr>
              <a:t>Signing of The Montreal Protocol</a:t>
            </a:r>
            <a:r>
              <a:rPr lang="en-CA" dirty="0"/>
              <a:t> - </a:t>
            </a:r>
            <a:r>
              <a:rPr lang="en-CA" i="0" u="none" strike="noStrike" dirty="0">
                <a:effectLst/>
              </a:rPr>
              <a:t>active treaty that regulates the production and consumption of man-made ozone depleting substances </a:t>
            </a:r>
            <a:endParaRPr lang="en-CA" dirty="0"/>
          </a:p>
          <a:p>
            <a:r>
              <a:rPr lang="en-CA" b="1" dirty="0">
                <a:solidFill>
                  <a:schemeClr val="accent1"/>
                </a:solidFill>
              </a:rPr>
              <a:t>1995: </a:t>
            </a:r>
            <a:r>
              <a:rPr lang="en-CA" i="0" u="none" strike="noStrike" dirty="0">
                <a:effectLst/>
              </a:rPr>
              <a:t>The federal government and the provinces agreed that by the year 2001 all new cars sold in Canada must meet strict air pollution emission standards.</a:t>
            </a:r>
          </a:p>
          <a:p>
            <a:r>
              <a:rPr lang="en-CA" b="1" dirty="0">
                <a:solidFill>
                  <a:schemeClr val="accent1"/>
                </a:solidFill>
              </a:rPr>
              <a:t>2000: </a:t>
            </a:r>
            <a:r>
              <a:rPr lang="en-CA" i="0" u="none" strike="noStrike" dirty="0">
                <a:effectLst/>
              </a:rPr>
              <a:t>The </a:t>
            </a:r>
            <a:r>
              <a:rPr lang="en-CA" i="1" u="none" strike="noStrike" dirty="0">
                <a:effectLst/>
              </a:rPr>
              <a:t>Species at Risk Act</a:t>
            </a:r>
            <a:r>
              <a:rPr lang="en-CA" i="0" u="none" strike="noStrike" dirty="0">
                <a:effectLst/>
              </a:rPr>
              <a:t>, new legislation aimed at protecting Canada's endangered wildlife; 233 species in four risk categories —extirpated, endangered, threatened and species of special concern.</a:t>
            </a:r>
          </a:p>
          <a:p>
            <a:r>
              <a:rPr lang="en-CA" b="1" dirty="0">
                <a:solidFill>
                  <a:schemeClr val="accent1"/>
                </a:solidFill>
              </a:rPr>
              <a:t>2017: </a:t>
            </a:r>
            <a:r>
              <a:rPr lang="en-CA" i="0" u="none" strike="noStrike" dirty="0">
                <a:effectLst/>
              </a:rPr>
              <a:t>The Supreme Court of Canada ruled that Indigenous peoples do not have the power to veto resource development projects such as pipelines.</a:t>
            </a:r>
          </a:p>
          <a:p>
            <a:r>
              <a:rPr lang="en-CA" b="1" dirty="0">
                <a:solidFill>
                  <a:schemeClr val="accent1"/>
                </a:solidFill>
              </a:rPr>
              <a:t>2019: </a:t>
            </a:r>
            <a:r>
              <a:rPr lang="en-CA" dirty="0"/>
              <a:t>RCMP Arrest 14 people at BC Pipeline Protest</a:t>
            </a:r>
          </a:p>
          <a:p>
            <a:endParaRPr lang="en-US" dirty="0"/>
          </a:p>
        </p:txBody>
      </p:sp>
    </p:spTree>
    <p:extLst>
      <p:ext uri="{BB962C8B-B14F-4D97-AF65-F5344CB8AC3E}">
        <p14:creationId xmlns:p14="http://schemas.microsoft.com/office/powerpoint/2010/main" val="3376832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368096AE-CE88-5E2D-1719-A36C091837CA}"/>
              </a:ext>
            </a:extLst>
          </p:cNvPr>
          <p:cNvSpPr>
            <a:spLocks noGrp="1"/>
          </p:cNvSpPr>
          <p:nvPr>
            <p:ph type="title"/>
          </p:nvPr>
        </p:nvSpPr>
        <p:spPr>
          <a:xfrm>
            <a:off x="838200" y="586992"/>
            <a:ext cx="4953000" cy="1664573"/>
          </a:xfrm>
        </p:spPr>
        <p:txBody>
          <a:bodyPr>
            <a:normAutofit/>
          </a:bodyPr>
          <a:lstStyle/>
          <a:p>
            <a:pPr algn="ctr"/>
            <a:r>
              <a:rPr lang="en-US" dirty="0">
                <a:solidFill>
                  <a:schemeClr val="tx2"/>
                </a:solidFill>
              </a:rPr>
              <a:t>Sustainable Development</a:t>
            </a:r>
          </a:p>
        </p:txBody>
      </p:sp>
      <p:sp>
        <p:nvSpPr>
          <p:cNvPr id="3" name="Content Placeholder 2">
            <a:extLst>
              <a:ext uri="{FF2B5EF4-FFF2-40B4-BE49-F238E27FC236}">
                <a16:creationId xmlns:a16="http://schemas.microsoft.com/office/drawing/2014/main" id="{034D5F1A-718A-44BD-F928-4CB199A3E052}"/>
              </a:ext>
            </a:extLst>
          </p:cNvPr>
          <p:cNvSpPr>
            <a:spLocks noGrp="1"/>
          </p:cNvSpPr>
          <p:nvPr>
            <p:ph idx="1"/>
          </p:nvPr>
        </p:nvSpPr>
        <p:spPr>
          <a:xfrm>
            <a:off x="228600" y="2411653"/>
            <a:ext cx="5772735" cy="4246322"/>
          </a:xfrm>
        </p:spPr>
        <p:txBody>
          <a:bodyPr>
            <a:normAutofit/>
          </a:bodyPr>
          <a:lstStyle/>
          <a:p>
            <a:pPr>
              <a:lnSpc>
                <a:spcPct val="100000"/>
              </a:lnSpc>
            </a:pPr>
            <a:r>
              <a:rPr lang="en-US" sz="2000" dirty="0">
                <a:solidFill>
                  <a:schemeClr val="tx2"/>
                </a:solidFill>
              </a:rPr>
              <a:t>An approach that seeks to preserve both a healthy economy and a healthy environment. UN defines it as ”</a:t>
            </a:r>
            <a:r>
              <a:rPr lang="en-US" sz="2000" b="1" i="1" dirty="0">
                <a:solidFill>
                  <a:schemeClr val="tx2"/>
                </a:solidFill>
              </a:rPr>
              <a:t>development that meets the needs of the present generation without compromising the ability of future generations to meet their own needs</a:t>
            </a:r>
            <a:r>
              <a:rPr lang="en-US" sz="2000" dirty="0">
                <a:solidFill>
                  <a:schemeClr val="tx2"/>
                </a:solidFill>
              </a:rPr>
              <a:t>.”</a:t>
            </a:r>
          </a:p>
          <a:p>
            <a:pPr marL="0" indent="0">
              <a:lnSpc>
                <a:spcPct val="100000"/>
              </a:lnSpc>
              <a:buNone/>
            </a:pPr>
            <a:r>
              <a:rPr lang="en-US" sz="2000" b="1" u="sng" dirty="0">
                <a:solidFill>
                  <a:schemeClr val="accent1"/>
                </a:solidFill>
              </a:rPr>
              <a:t>Go to our website and read:</a:t>
            </a:r>
          </a:p>
          <a:p>
            <a:pPr>
              <a:lnSpc>
                <a:spcPct val="100000"/>
              </a:lnSpc>
            </a:pPr>
            <a:r>
              <a:rPr lang="en-US" sz="2000" b="1" u="sng" dirty="0">
                <a:solidFill>
                  <a:schemeClr val="accent1"/>
                </a:solidFill>
              </a:rPr>
              <a:t>The Nature Conservatory’s Response to Sustainable Development.</a:t>
            </a:r>
          </a:p>
          <a:p>
            <a:pPr>
              <a:lnSpc>
                <a:spcPct val="100000"/>
              </a:lnSpc>
            </a:pPr>
            <a:r>
              <a:rPr lang="en-US" sz="2000" b="1" u="sng" dirty="0">
                <a:solidFill>
                  <a:schemeClr val="accent1"/>
                </a:solidFill>
              </a:rPr>
              <a:t>Science Directs Sustainable Development article.</a:t>
            </a:r>
          </a:p>
        </p:txBody>
      </p:sp>
      <p:sp>
        <p:nvSpPr>
          <p:cNvPr id="14" name="Rectangle 13">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8" name="Rectangle 17">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Sustainability">
            <a:extLst>
              <a:ext uri="{FF2B5EF4-FFF2-40B4-BE49-F238E27FC236}">
                <a16:creationId xmlns:a16="http://schemas.microsoft.com/office/drawing/2014/main" id="{C7385D23-B41F-7038-1916-6719041343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8001" y="1064173"/>
            <a:ext cx="4724400" cy="4724400"/>
          </a:xfrm>
          <a:prstGeom prst="rect">
            <a:avLst/>
          </a:prstGeom>
        </p:spPr>
      </p:pic>
    </p:spTree>
    <p:extLst>
      <p:ext uri="{BB962C8B-B14F-4D97-AF65-F5344CB8AC3E}">
        <p14:creationId xmlns:p14="http://schemas.microsoft.com/office/powerpoint/2010/main" val="1405662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8" name="Rectangle 27">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665692D8-0FA8-FD46-3DFB-5C10082A05B4}"/>
              </a:ext>
            </a:extLst>
          </p:cNvPr>
          <p:cNvSpPr>
            <a:spLocks noGrp="1"/>
          </p:cNvSpPr>
          <p:nvPr>
            <p:ph type="title"/>
          </p:nvPr>
        </p:nvSpPr>
        <p:spPr>
          <a:xfrm>
            <a:off x="838200" y="586992"/>
            <a:ext cx="4953000" cy="1664573"/>
          </a:xfrm>
        </p:spPr>
        <p:txBody>
          <a:bodyPr>
            <a:normAutofit/>
          </a:bodyPr>
          <a:lstStyle/>
          <a:p>
            <a:pPr algn="ctr"/>
            <a:r>
              <a:rPr lang="en-US" dirty="0">
                <a:solidFill>
                  <a:schemeClr val="tx2"/>
                </a:solidFill>
              </a:rPr>
              <a:t>Net 0 Canada</a:t>
            </a:r>
          </a:p>
        </p:txBody>
      </p:sp>
      <p:sp>
        <p:nvSpPr>
          <p:cNvPr id="3" name="Content Placeholder 2">
            <a:extLst>
              <a:ext uri="{FF2B5EF4-FFF2-40B4-BE49-F238E27FC236}">
                <a16:creationId xmlns:a16="http://schemas.microsoft.com/office/drawing/2014/main" id="{857CC2CC-1F7D-D495-3230-6E0FFC1FB17B}"/>
              </a:ext>
            </a:extLst>
          </p:cNvPr>
          <p:cNvSpPr>
            <a:spLocks noGrp="1"/>
          </p:cNvSpPr>
          <p:nvPr>
            <p:ph idx="1"/>
          </p:nvPr>
        </p:nvSpPr>
        <p:spPr>
          <a:xfrm>
            <a:off x="289367" y="1840375"/>
            <a:ext cx="5711967" cy="4861367"/>
          </a:xfrm>
        </p:spPr>
        <p:txBody>
          <a:bodyPr>
            <a:normAutofit lnSpcReduction="10000"/>
          </a:bodyPr>
          <a:lstStyle/>
          <a:p>
            <a:pPr>
              <a:lnSpc>
                <a:spcPct val="100000"/>
              </a:lnSpc>
            </a:pPr>
            <a:r>
              <a:rPr lang="en-CA" sz="1600" b="0" i="0" u="none" strike="noStrike" dirty="0">
                <a:solidFill>
                  <a:schemeClr val="tx2"/>
                </a:solidFill>
                <a:effectLst/>
                <a:latin typeface="Noto Sans" panose="020B0502040504020204" pitchFamily="34" charset="0"/>
              </a:rPr>
              <a:t>Achieving net-zero emissions means our economy either emits no greenhouse gas emissions or offsets its emissions, for example, through actions such as tree planting or employing technologies that can capture carbon before it is released into the air. </a:t>
            </a:r>
          </a:p>
          <a:p>
            <a:pPr>
              <a:lnSpc>
                <a:spcPct val="100000"/>
              </a:lnSpc>
            </a:pPr>
            <a:r>
              <a:rPr lang="en-CA" sz="1600" b="0" i="0" u="none" strike="noStrike" dirty="0">
                <a:solidFill>
                  <a:schemeClr val="tx2"/>
                </a:solidFill>
                <a:effectLst/>
                <a:latin typeface="Noto Sans" panose="020B0502040504020204" pitchFamily="34" charset="0"/>
              </a:rPr>
              <a:t>Canada  has joined over 120 countries in committing to be net-zero emissions by 2050, including all other G7 nations </a:t>
            </a:r>
            <a:endParaRPr lang="en-CA" sz="1600" dirty="0">
              <a:solidFill>
                <a:schemeClr val="tx2"/>
              </a:solidFill>
              <a:latin typeface="Noto Sans" panose="020B0502040504020204" pitchFamily="34" charset="0"/>
            </a:endParaRPr>
          </a:p>
          <a:p>
            <a:pPr>
              <a:lnSpc>
                <a:spcPct val="100000"/>
              </a:lnSpc>
            </a:pPr>
            <a:r>
              <a:rPr lang="en-CA" sz="1600" b="0" i="0" u="none" strike="noStrike" dirty="0">
                <a:solidFill>
                  <a:schemeClr val="tx2"/>
                </a:solidFill>
                <a:effectLst/>
                <a:latin typeface="Noto Sans" panose="020B0502040504020204" pitchFamily="34" charset="0"/>
              </a:rPr>
              <a:t>The </a:t>
            </a:r>
            <a:r>
              <a:rPr lang="en-CA" sz="1600" b="1" i="1" u="sng" strike="noStrike" dirty="0">
                <a:solidFill>
                  <a:schemeClr val="accent1"/>
                </a:solidFill>
                <a:effectLst/>
                <a:latin typeface="Noto Sans" panose="020B0502040504020204" pitchFamily="34" charset="0"/>
              </a:rPr>
              <a:t>Canadian Net-Zero Emissions Accountability Act</a:t>
            </a:r>
            <a:r>
              <a:rPr lang="en-CA" sz="1600" b="0" i="0" u="none" strike="noStrike" dirty="0">
                <a:solidFill>
                  <a:schemeClr val="tx2"/>
                </a:solidFill>
                <a:effectLst/>
                <a:latin typeface="Noto Sans" panose="020B0502040504020204" pitchFamily="34" charset="0"/>
              </a:rPr>
              <a:t>, which became law on June 29, 2021, enshrines in legislation Canada’s commitment to achieve net-zero emissions by 2050. </a:t>
            </a:r>
          </a:p>
          <a:p>
            <a:pPr>
              <a:lnSpc>
                <a:spcPct val="100000"/>
              </a:lnSpc>
            </a:pPr>
            <a:r>
              <a:rPr lang="en-CA" sz="1600" b="0" i="0" u="none" strike="noStrike" dirty="0">
                <a:solidFill>
                  <a:schemeClr val="tx2"/>
                </a:solidFill>
                <a:effectLst/>
                <a:latin typeface="Noto Sans" panose="020B0502040504020204" pitchFamily="34" charset="0"/>
              </a:rPr>
              <a:t>The Act requires public participation and independent advice to guide the Government of Canada’s efforts.</a:t>
            </a:r>
          </a:p>
          <a:p>
            <a:pPr>
              <a:lnSpc>
                <a:spcPct val="100000"/>
              </a:lnSpc>
            </a:pPr>
            <a:r>
              <a:rPr lang="en-CA" sz="1600" dirty="0">
                <a:solidFill>
                  <a:schemeClr val="tx2"/>
                </a:solidFill>
                <a:latin typeface="Noto Sans" panose="020B0502040504020204" pitchFamily="34" charset="0"/>
              </a:rPr>
              <a:t>R</a:t>
            </a:r>
            <a:r>
              <a:rPr lang="en-CA" sz="1600" b="0" i="0" u="none" strike="noStrike" dirty="0">
                <a:solidFill>
                  <a:schemeClr val="tx2"/>
                </a:solidFill>
                <a:effectLst/>
                <a:latin typeface="Noto Sans" panose="020B0502040504020204" pitchFamily="34" charset="0"/>
              </a:rPr>
              <a:t>each Canada’s more ambitious climate target of 40-45% emissions reductions by 2030.</a:t>
            </a:r>
          </a:p>
          <a:p>
            <a:pPr marL="0" indent="0">
              <a:lnSpc>
                <a:spcPct val="100000"/>
              </a:lnSpc>
              <a:buNone/>
            </a:pPr>
            <a:r>
              <a:rPr lang="en-US" sz="1600" b="1" u="sng" dirty="0">
                <a:solidFill>
                  <a:schemeClr val="accent1"/>
                </a:solidFill>
              </a:rPr>
              <a:t>Go to the website and read about the litigation process currently happening in Canada over Net 0 Targets.</a:t>
            </a:r>
          </a:p>
        </p:txBody>
      </p:sp>
      <p:sp>
        <p:nvSpPr>
          <p:cNvPr id="30" name="Rectangle 29">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2" name="Rectangle 31">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4" name="Rectangle 33">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Chart, bar chart&#10;&#10;Description automatically generated">
            <a:extLst>
              <a:ext uri="{FF2B5EF4-FFF2-40B4-BE49-F238E27FC236}">
                <a16:creationId xmlns:a16="http://schemas.microsoft.com/office/drawing/2014/main" id="{4BCAB5D8-1188-DF52-0F60-C4699500DB86}"/>
              </a:ext>
            </a:extLst>
          </p:cNvPr>
          <p:cNvPicPr>
            <a:picLocks noChangeAspect="1"/>
          </p:cNvPicPr>
          <p:nvPr/>
        </p:nvPicPr>
        <p:blipFill>
          <a:blip r:embed="rId3"/>
          <a:stretch>
            <a:fillRect/>
          </a:stretch>
        </p:blipFill>
        <p:spPr>
          <a:xfrm>
            <a:off x="6316251" y="1169799"/>
            <a:ext cx="5770973" cy="4602351"/>
          </a:xfrm>
          <a:prstGeom prst="rect">
            <a:avLst/>
          </a:prstGeom>
        </p:spPr>
      </p:pic>
    </p:spTree>
    <p:extLst>
      <p:ext uri="{BB962C8B-B14F-4D97-AF65-F5344CB8AC3E}">
        <p14:creationId xmlns:p14="http://schemas.microsoft.com/office/powerpoint/2010/main" val="1620385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7485D-C9AC-34DF-FD5B-AA50290AECF7}"/>
              </a:ext>
            </a:extLst>
          </p:cNvPr>
          <p:cNvSpPr>
            <a:spLocks noGrp="1"/>
          </p:cNvSpPr>
          <p:nvPr>
            <p:ph type="title"/>
          </p:nvPr>
        </p:nvSpPr>
        <p:spPr/>
        <p:txBody>
          <a:bodyPr/>
          <a:lstStyle/>
          <a:p>
            <a:r>
              <a:rPr lang="en-US" dirty="0"/>
              <a:t>Carbon Pricing</a:t>
            </a:r>
          </a:p>
        </p:txBody>
      </p:sp>
      <p:sp>
        <p:nvSpPr>
          <p:cNvPr id="3" name="Content Placeholder 2">
            <a:extLst>
              <a:ext uri="{FF2B5EF4-FFF2-40B4-BE49-F238E27FC236}">
                <a16:creationId xmlns:a16="http://schemas.microsoft.com/office/drawing/2014/main" id="{FCFD88F0-5527-DF23-B440-EC4DE0B5FC95}"/>
              </a:ext>
            </a:extLst>
          </p:cNvPr>
          <p:cNvSpPr>
            <a:spLocks noGrp="1"/>
          </p:cNvSpPr>
          <p:nvPr>
            <p:ph idx="1"/>
          </p:nvPr>
        </p:nvSpPr>
        <p:spPr>
          <a:xfrm>
            <a:off x="430924" y="1465943"/>
            <a:ext cx="11277600" cy="5026297"/>
          </a:xfrm>
        </p:spPr>
        <p:txBody>
          <a:bodyPr>
            <a:normAutofit/>
          </a:bodyPr>
          <a:lstStyle/>
          <a:p>
            <a:r>
              <a:rPr lang="en-CA" sz="1600" b="0" i="0" dirty="0">
                <a:effectLst/>
                <a:latin typeface="BC Sans"/>
              </a:rPr>
              <a:t>In Canada, the federal government implemented a coordinated nation-wide carbon price, beginning at $20 per tonne of carbon dioxide and rising to $50 per tonne as of April 1, 2022. </a:t>
            </a:r>
          </a:p>
          <a:p>
            <a:r>
              <a:rPr lang="en-CA" sz="1600" b="0" i="0" dirty="0">
                <a:effectLst/>
                <a:latin typeface="Noto Sans" panose="020B0502040504020204" pitchFamily="34" charset="0"/>
              </a:rPr>
              <a:t>Under the </a:t>
            </a:r>
            <a:r>
              <a:rPr lang="en-CA" sz="1600" b="0" i="1" u="sng" dirty="0">
                <a:effectLst/>
                <a:latin typeface="Noto Sans" panose="020B0502040504020204" pitchFamily="34" charset="0"/>
                <a:hlinkClick r:id="rId2">
                  <a:extLst>
                    <a:ext uri="{A12FA001-AC4F-418D-AE19-62706E023703}">
                      <ahyp:hlinkClr xmlns:ahyp="http://schemas.microsoft.com/office/drawing/2018/hyperlinkcolor" val="tx"/>
                    </a:ext>
                  </a:extLst>
                </a:hlinkClick>
              </a:rPr>
              <a:t>Greenhouse Gas Pollution Pricing Act (GGPPA)</a:t>
            </a:r>
            <a:r>
              <a:rPr lang="en-CA" sz="1600" b="0" i="0" dirty="0">
                <a:effectLst/>
                <a:latin typeface="Noto Sans" panose="020B0502040504020204" pitchFamily="34" charset="0"/>
              </a:rPr>
              <a:t>, the federal pricing system has two parts: </a:t>
            </a:r>
            <a:r>
              <a:rPr lang="en-CA" sz="1600" b="1" i="0" dirty="0">
                <a:solidFill>
                  <a:schemeClr val="accent1"/>
                </a:solidFill>
                <a:effectLst/>
                <a:latin typeface="Noto Sans" panose="020B0502040504020204" pitchFamily="34" charset="0"/>
              </a:rPr>
              <a:t>a regulatory charge on fossil fuels like gasoline and natural gas</a:t>
            </a:r>
            <a:r>
              <a:rPr lang="en-CA" sz="1600" b="0" i="0" dirty="0">
                <a:effectLst/>
                <a:latin typeface="Noto Sans" panose="020B0502040504020204" pitchFamily="34" charset="0"/>
              </a:rPr>
              <a:t>, the </a:t>
            </a:r>
            <a:r>
              <a:rPr lang="en-CA" sz="1600" b="1" i="0" u="sng" dirty="0">
                <a:effectLst/>
                <a:latin typeface="Noto Sans" panose="020B0502040504020204" pitchFamily="34" charset="0"/>
              </a:rPr>
              <a:t>fuel charge</a:t>
            </a:r>
            <a:r>
              <a:rPr lang="en-CA" sz="1600" b="0" i="0" dirty="0">
                <a:effectLst/>
                <a:latin typeface="Noto Sans" panose="020B0502040504020204" pitchFamily="34" charset="0"/>
              </a:rPr>
              <a:t>, and a </a:t>
            </a:r>
            <a:r>
              <a:rPr lang="en-CA" sz="1600" b="1" i="0" dirty="0">
                <a:solidFill>
                  <a:schemeClr val="accent1"/>
                </a:solidFill>
                <a:effectLst/>
                <a:latin typeface="Noto Sans" panose="020B0502040504020204" pitchFamily="34" charset="0"/>
              </a:rPr>
              <a:t>performance-based system for industries</a:t>
            </a:r>
            <a:r>
              <a:rPr lang="en-CA" sz="1600" b="0" i="0" dirty="0">
                <a:effectLst/>
                <a:latin typeface="Noto Sans" panose="020B0502040504020204" pitchFamily="34" charset="0"/>
              </a:rPr>
              <a:t>, the </a:t>
            </a:r>
            <a:r>
              <a:rPr lang="en-CA" sz="1600" b="1" i="0" u="sng" dirty="0">
                <a:effectLst/>
                <a:latin typeface="Noto Sans" panose="020B0502040504020204" pitchFamily="34" charset="0"/>
              </a:rPr>
              <a:t>Output-Based Pricing System</a:t>
            </a:r>
            <a:r>
              <a:rPr lang="en-CA" sz="1600" b="0" i="0" dirty="0">
                <a:effectLst/>
                <a:latin typeface="Noto Sans" panose="020B0502040504020204" pitchFamily="34" charset="0"/>
              </a:rPr>
              <a:t>. The fuel charge applies in Ontario, Manitoba, Yukon, Alberta, Saskatchewan and Nunavut. The Output-Based Pricing System applies in Ontario, Manitoba, New Brunswick, Prince Edward Island, Yukon, Nunavut, and partially in Saskatchewan. </a:t>
            </a:r>
            <a:r>
              <a:rPr lang="en-CA" sz="1600" dirty="0">
                <a:latin typeface="Noto Sans" panose="020B0502040504020204" pitchFamily="34" charset="0"/>
              </a:rPr>
              <a:t>O</a:t>
            </a:r>
            <a:r>
              <a:rPr lang="en-CA" sz="1600" b="0" i="0" dirty="0">
                <a:effectLst/>
                <a:latin typeface="Noto Sans" panose="020B0502040504020204" pitchFamily="34" charset="0"/>
              </a:rPr>
              <a:t>ther provinces and territories are implementing their own pricing systems (</a:t>
            </a:r>
            <a:r>
              <a:rPr lang="en-CA" sz="1600" b="0" i="0" u="sng" dirty="0">
                <a:solidFill>
                  <a:schemeClr val="accent1"/>
                </a:solidFill>
                <a:effectLst/>
                <a:latin typeface="Noto Sans" panose="020B0502040504020204" pitchFamily="34" charset="0"/>
              </a:rPr>
              <a:t>it had to be forced on these provinces</a:t>
            </a:r>
            <a:r>
              <a:rPr lang="en-CA" sz="1600" b="0" i="0" dirty="0">
                <a:effectLst/>
                <a:latin typeface="Noto Sans" panose="020B0502040504020204" pitchFamily="34" charset="0"/>
              </a:rPr>
              <a:t>)</a:t>
            </a:r>
          </a:p>
          <a:p>
            <a:r>
              <a:rPr lang="en-CA" sz="1600" b="0" i="0" dirty="0">
                <a:effectLst/>
                <a:latin typeface="Noto Sans" panose="020B0502040504020204" pitchFamily="34" charset="0"/>
              </a:rPr>
              <a:t>The Government of Canada uses approximately 90 per cent of fuel charge proceeds to directly support families through Climate Action Incentive payments, delivered through annual tax returns.</a:t>
            </a:r>
          </a:p>
          <a:p>
            <a:r>
              <a:rPr lang="en-CA" sz="1600" b="0" i="0" dirty="0">
                <a:effectLst/>
                <a:latin typeface="Noto Sans" panose="020B0502040504020204" pitchFamily="34" charset="0"/>
              </a:rPr>
              <a:t>Canadian families receive more money back than they pay, with low-income Canadians benefitting the most.</a:t>
            </a:r>
          </a:p>
          <a:p>
            <a:r>
              <a:rPr lang="en-CA" sz="1600" b="0" i="0" dirty="0">
                <a:effectLst/>
                <a:latin typeface="Noto Sans" panose="020B0502040504020204" pitchFamily="34" charset="0"/>
              </a:rPr>
              <a:t>The system also considers where people live, acknowledging the reality that Canadians who live in rural and smaller centres don’t necessarily have the same options, particularly when it comes to clean transportation. That’s why, for people in these communities, the Government applied an additional 10 per cent top-up to their Climate Action Incentive payment.</a:t>
            </a:r>
          </a:p>
          <a:p>
            <a:pPr marL="0" indent="0">
              <a:buNone/>
            </a:pPr>
            <a:r>
              <a:rPr lang="en-CA" sz="1600" b="1" dirty="0">
                <a:latin typeface="Noto Sans" panose="020B0502040504020204" pitchFamily="34" charset="0"/>
              </a:rPr>
              <a:t>See the Next Slide For Details.</a:t>
            </a:r>
            <a:endParaRPr lang="en-US" sz="1600" b="1" dirty="0"/>
          </a:p>
        </p:txBody>
      </p:sp>
    </p:spTree>
    <p:extLst>
      <p:ext uri="{BB962C8B-B14F-4D97-AF65-F5344CB8AC3E}">
        <p14:creationId xmlns:p14="http://schemas.microsoft.com/office/powerpoint/2010/main" val="2366542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5A8C81AE-8F0D-49F3-9FB4-334B0DCDF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8" name="Rectangle 17">
            <a:extLst>
              <a:ext uri="{FF2B5EF4-FFF2-40B4-BE49-F238E27FC236}">
                <a16:creationId xmlns:a16="http://schemas.microsoft.com/office/drawing/2014/main" id="{9390E0EC-2D76-4D83-A9EE-B610858BB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75887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 name="Rectangle 19">
            <a:extLst>
              <a:ext uri="{FF2B5EF4-FFF2-40B4-BE49-F238E27FC236}">
                <a16:creationId xmlns:a16="http://schemas.microsoft.com/office/drawing/2014/main" id="{EC903544-48D2-4493-9093-E4648C9DE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7" y="0"/>
            <a:ext cx="12191999" cy="377024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Table&#10;&#10;Description automatically generated">
            <a:extLst>
              <a:ext uri="{FF2B5EF4-FFF2-40B4-BE49-F238E27FC236}">
                <a16:creationId xmlns:a16="http://schemas.microsoft.com/office/drawing/2014/main" id="{38085660-9317-D0BA-61E5-6610938F22DA}"/>
              </a:ext>
            </a:extLst>
          </p:cNvPr>
          <p:cNvPicPr>
            <a:picLocks noChangeAspect="1"/>
          </p:cNvPicPr>
          <p:nvPr/>
        </p:nvPicPr>
        <p:blipFill>
          <a:blip r:embed="rId3"/>
          <a:stretch>
            <a:fillRect/>
          </a:stretch>
        </p:blipFill>
        <p:spPr>
          <a:xfrm>
            <a:off x="1408416" y="3894338"/>
            <a:ext cx="9101897" cy="2850931"/>
          </a:xfrm>
          <a:prstGeom prst="rect">
            <a:avLst/>
          </a:prstGeom>
        </p:spPr>
      </p:pic>
      <p:pic>
        <p:nvPicPr>
          <p:cNvPr id="7" name="Picture 6" descr="Table&#10;&#10;Description automatically generated">
            <a:extLst>
              <a:ext uri="{FF2B5EF4-FFF2-40B4-BE49-F238E27FC236}">
                <a16:creationId xmlns:a16="http://schemas.microsoft.com/office/drawing/2014/main" id="{7414E060-956B-1A7D-D747-D77D80481FD2}"/>
              </a:ext>
            </a:extLst>
          </p:cNvPr>
          <p:cNvPicPr>
            <a:picLocks noChangeAspect="1"/>
          </p:cNvPicPr>
          <p:nvPr/>
        </p:nvPicPr>
        <p:blipFill>
          <a:blip r:embed="rId4"/>
          <a:stretch>
            <a:fillRect/>
          </a:stretch>
        </p:blipFill>
        <p:spPr>
          <a:xfrm>
            <a:off x="1191499" y="666805"/>
            <a:ext cx="9802885" cy="2425263"/>
          </a:xfrm>
          <a:prstGeom prst="rect">
            <a:avLst/>
          </a:prstGeom>
        </p:spPr>
      </p:pic>
    </p:spTree>
    <p:extLst>
      <p:ext uri="{BB962C8B-B14F-4D97-AF65-F5344CB8AC3E}">
        <p14:creationId xmlns:p14="http://schemas.microsoft.com/office/powerpoint/2010/main" val="2667343679"/>
      </p:ext>
    </p:extLst>
  </p:cSld>
  <p:clrMapOvr>
    <a:masterClrMapping/>
  </p:clrMapOvr>
</p:sld>
</file>

<file path=ppt/theme/theme1.xml><?xml version="1.0" encoding="utf-8"?>
<a:theme xmlns:a="http://schemas.openxmlformats.org/drawingml/2006/main" name="BlockprintVTI">
  <a:themeElements>
    <a:clrScheme name="AnalogousFromDarkSeedLeftStep">
      <a:dk1>
        <a:srgbClr val="000000"/>
      </a:dk1>
      <a:lt1>
        <a:srgbClr val="FFFFFF"/>
      </a:lt1>
      <a:dk2>
        <a:srgbClr val="213A22"/>
      </a:dk2>
      <a:lt2>
        <a:srgbClr val="E8E2E2"/>
      </a:lt2>
      <a:accent1>
        <a:srgbClr val="28B0B5"/>
      </a:accent1>
      <a:accent2>
        <a:srgbClr val="1BB67B"/>
      </a:accent2>
      <a:accent3>
        <a:srgbClr val="28B845"/>
      </a:accent3>
      <a:accent4>
        <a:srgbClr val="3EB91C"/>
      </a:accent4>
      <a:accent5>
        <a:srgbClr val="7DB026"/>
      </a:accent5>
      <a:accent6>
        <a:srgbClr val="ABA31A"/>
      </a:accent6>
      <a:hlink>
        <a:srgbClr val="5B8E2F"/>
      </a:hlink>
      <a:folHlink>
        <a:srgbClr val="7F7F7F"/>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VTI" id="{AA8C8908-6BA4-477C-AEA4-CB6C32A1FE3B}" vid="{36392749-7C1D-4938-93BB-440CD2A1B0AB}"/>
    </a:ext>
  </a:extLst>
</a:theme>
</file>

<file path=docProps/app.xml><?xml version="1.0" encoding="utf-8"?>
<Properties xmlns="http://schemas.openxmlformats.org/officeDocument/2006/extended-properties" xmlns:vt="http://schemas.openxmlformats.org/officeDocument/2006/docPropsVTypes">
  <TotalTime>20386</TotalTime>
  <Words>1050</Words>
  <Application>Microsoft Macintosh PowerPoint</Application>
  <PresentationFormat>Widescreen</PresentationFormat>
  <Paragraphs>52</Paragraphs>
  <Slides>11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Arial</vt:lpstr>
      <vt:lpstr>Avenir Next LT Pro</vt:lpstr>
      <vt:lpstr>AvenirNext LT Pro Medium</vt:lpstr>
      <vt:lpstr>BC Sans</vt:lpstr>
      <vt:lpstr>Lato</vt:lpstr>
      <vt:lpstr>Linux Libertine</vt:lpstr>
      <vt:lpstr>Lora</vt:lpstr>
      <vt:lpstr>Noto Sans</vt:lpstr>
      <vt:lpstr>BlockprintVTI</vt:lpstr>
      <vt:lpstr>Society &amp; The Environment</vt:lpstr>
      <vt:lpstr>Early History of the Environmental Movement</vt:lpstr>
      <vt:lpstr>Environmentalism &amp; Law: A Timeline</vt:lpstr>
      <vt:lpstr>Early 20th Century</vt:lpstr>
      <vt:lpstr>Later 20th Century</vt:lpstr>
      <vt:lpstr>Sustainable Development</vt:lpstr>
      <vt:lpstr>Net 0 Canada</vt:lpstr>
      <vt:lpstr>Carbon Pricing</vt:lpstr>
      <vt:lpstr>PowerPoint Presentation</vt:lpstr>
      <vt:lpstr>Gas Tax</vt:lpstr>
      <vt:lpstr>Sustainable Development Debate - 2.5%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Environment</dc:title>
  <dc:creator>Gord Gord</dc:creator>
  <cp:lastModifiedBy>Gord Gord</cp:lastModifiedBy>
  <cp:revision>11</cp:revision>
  <dcterms:created xsi:type="dcterms:W3CDTF">2022-10-05T14:29:24Z</dcterms:created>
  <dcterms:modified xsi:type="dcterms:W3CDTF">2022-10-19T18:28:34Z</dcterms:modified>
</cp:coreProperties>
</file>