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59" r:id="rId5"/>
    <p:sldId id="260" r:id="rId6"/>
    <p:sldId id="266" r:id="rId7"/>
    <p:sldId id="267" r:id="rId8"/>
    <p:sldId id="268" r:id="rId9"/>
    <p:sldId id="269" r:id="rId10"/>
    <p:sldId id="270" r:id="rId11"/>
    <p:sldId id="261" r:id="rId12"/>
    <p:sldId id="271" r:id="rId13"/>
    <p:sldId id="263"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75"/>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1693C-91AE-4232-AD3E-96FFEBF3A99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F9750FA7-8EC3-4B6F-BFCD-18DACF2AED3B}">
      <dgm:prSet/>
      <dgm:spPr/>
      <dgm:t>
        <a:bodyPr/>
        <a:lstStyle/>
        <a:p>
          <a:r>
            <a:rPr lang="en-US" dirty="0"/>
            <a:t>1. Does the Charter Apply?</a:t>
          </a:r>
        </a:p>
      </dgm:t>
    </dgm:pt>
    <dgm:pt modelId="{45634D82-62A4-43AB-BE1A-4B1002294501}" type="parTrans" cxnId="{EE72DFF4-4FC2-4633-B39C-615E29FD1BC6}">
      <dgm:prSet/>
      <dgm:spPr/>
      <dgm:t>
        <a:bodyPr/>
        <a:lstStyle/>
        <a:p>
          <a:endParaRPr lang="en-US"/>
        </a:p>
      </dgm:t>
    </dgm:pt>
    <dgm:pt modelId="{C6453ED1-ABF4-492A-8D00-2987FB156114}" type="sibTrans" cxnId="{EE72DFF4-4FC2-4633-B39C-615E29FD1BC6}">
      <dgm:prSet/>
      <dgm:spPr/>
      <dgm:t>
        <a:bodyPr/>
        <a:lstStyle/>
        <a:p>
          <a:endParaRPr lang="en-US"/>
        </a:p>
      </dgm:t>
    </dgm:pt>
    <dgm:pt modelId="{36FD87E7-74C0-40E9-8601-7CBC8FC831A8}">
      <dgm:prSet/>
      <dgm:spPr/>
      <dgm:t>
        <a:bodyPr/>
        <a:lstStyle/>
        <a:p>
          <a:r>
            <a:rPr lang="en-US" dirty="0"/>
            <a:t>2. Has a Charter Right or Freedom Been Infringed?</a:t>
          </a:r>
        </a:p>
      </dgm:t>
    </dgm:pt>
    <dgm:pt modelId="{C3FD50C6-7793-4A26-B837-264F59E3E26B}" type="parTrans" cxnId="{A56710EB-2083-4E25-AD37-F527987974D8}">
      <dgm:prSet/>
      <dgm:spPr/>
      <dgm:t>
        <a:bodyPr/>
        <a:lstStyle/>
        <a:p>
          <a:endParaRPr lang="en-US"/>
        </a:p>
      </dgm:t>
    </dgm:pt>
    <dgm:pt modelId="{11FF73E2-D845-4C78-8D10-FD63011FBCFD}" type="sibTrans" cxnId="{A56710EB-2083-4E25-AD37-F527987974D8}">
      <dgm:prSet/>
      <dgm:spPr/>
      <dgm:t>
        <a:bodyPr/>
        <a:lstStyle/>
        <a:p>
          <a:endParaRPr lang="en-US"/>
        </a:p>
      </dgm:t>
    </dgm:pt>
    <dgm:pt modelId="{DC1076B8-27E3-4FDC-9508-88D99CA4D369}">
      <dgm:prSet/>
      <dgm:spPr/>
      <dgm:t>
        <a:bodyPr/>
        <a:lstStyle/>
        <a:p>
          <a:r>
            <a:rPr lang="en-US"/>
            <a:t>3. Does the Reasonable limits Clause Justify the Infringement?</a:t>
          </a:r>
        </a:p>
      </dgm:t>
    </dgm:pt>
    <dgm:pt modelId="{2F6B2E09-312B-41ED-9F76-CD6A2641F199}" type="parTrans" cxnId="{8233A68D-EFD6-4216-A29A-8CE130B2AE06}">
      <dgm:prSet/>
      <dgm:spPr/>
      <dgm:t>
        <a:bodyPr/>
        <a:lstStyle/>
        <a:p>
          <a:endParaRPr lang="en-US"/>
        </a:p>
      </dgm:t>
    </dgm:pt>
    <dgm:pt modelId="{348AAB6C-057A-4CBC-AA30-5D2C8673541A}" type="sibTrans" cxnId="{8233A68D-EFD6-4216-A29A-8CE130B2AE06}">
      <dgm:prSet/>
      <dgm:spPr/>
      <dgm:t>
        <a:bodyPr/>
        <a:lstStyle/>
        <a:p>
          <a:endParaRPr lang="en-US"/>
        </a:p>
      </dgm:t>
    </dgm:pt>
    <dgm:pt modelId="{E9617F65-3BBF-40D6-AB3E-46B8DF1989B7}">
      <dgm:prSet/>
      <dgm:spPr/>
      <dgm:t>
        <a:bodyPr/>
        <a:lstStyle/>
        <a:p>
          <a:r>
            <a:rPr lang="en-US"/>
            <a:t>4. If Not, Is there a Remedy under the Charter?</a:t>
          </a:r>
        </a:p>
      </dgm:t>
    </dgm:pt>
    <dgm:pt modelId="{F8935B06-C283-4A54-A378-4CEF71D76092}" type="parTrans" cxnId="{B9FFE561-B20A-4144-82B8-0A4440857D77}">
      <dgm:prSet/>
      <dgm:spPr/>
      <dgm:t>
        <a:bodyPr/>
        <a:lstStyle/>
        <a:p>
          <a:endParaRPr lang="en-US"/>
        </a:p>
      </dgm:t>
    </dgm:pt>
    <dgm:pt modelId="{3EE4784C-9EBB-408D-82E8-72985B3E2851}" type="sibTrans" cxnId="{B9FFE561-B20A-4144-82B8-0A4440857D77}">
      <dgm:prSet/>
      <dgm:spPr/>
      <dgm:t>
        <a:bodyPr/>
        <a:lstStyle/>
        <a:p>
          <a:endParaRPr lang="en-US"/>
        </a:p>
      </dgm:t>
    </dgm:pt>
    <dgm:pt modelId="{4E10B998-86F8-434F-B20A-2363629D3770}" type="pres">
      <dgm:prSet presAssocID="{6E71693C-91AE-4232-AD3E-96FFEBF3A99C}" presName="linear" presStyleCnt="0">
        <dgm:presLayoutVars>
          <dgm:animLvl val="lvl"/>
          <dgm:resizeHandles val="exact"/>
        </dgm:presLayoutVars>
      </dgm:prSet>
      <dgm:spPr/>
    </dgm:pt>
    <dgm:pt modelId="{59364EC4-D760-5E41-94AB-98F12BF3B14D}" type="pres">
      <dgm:prSet presAssocID="{F9750FA7-8EC3-4B6F-BFCD-18DACF2AED3B}" presName="parentText" presStyleLbl="node1" presStyleIdx="0" presStyleCnt="4">
        <dgm:presLayoutVars>
          <dgm:chMax val="0"/>
          <dgm:bulletEnabled val="1"/>
        </dgm:presLayoutVars>
      </dgm:prSet>
      <dgm:spPr/>
    </dgm:pt>
    <dgm:pt modelId="{6357118C-72BD-DD4E-8908-D500D3B97719}" type="pres">
      <dgm:prSet presAssocID="{C6453ED1-ABF4-492A-8D00-2987FB156114}" presName="spacer" presStyleCnt="0"/>
      <dgm:spPr/>
    </dgm:pt>
    <dgm:pt modelId="{A8D5AA0D-9820-F84F-A0EF-52D322720E17}" type="pres">
      <dgm:prSet presAssocID="{36FD87E7-74C0-40E9-8601-7CBC8FC831A8}" presName="parentText" presStyleLbl="node1" presStyleIdx="1" presStyleCnt="4">
        <dgm:presLayoutVars>
          <dgm:chMax val="0"/>
          <dgm:bulletEnabled val="1"/>
        </dgm:presLayoutVars>
      </dgm:prSet>
      <dgm:spPr/>
    </dgm:pt>
    <dgm:pt modelId="{3FCAF46F-C08E-B340-8E47-72E0098DF5CB}" type="pres">
      <dgm:prSet presAssocID="{11FF73E2-D845-4C78-8D10-FD63011FBCFD}" presName="spacer" presStyleCnt="0"/>
      <dgm:spPr/>
    </dgm:pt>
    <dgm:pt modelId="{71F54A1D-9286-A64E-8208-62D1A653E6BB}" type="pres">
      <dgm:prSet presAssocID="{DC1076B8-27E3-4FDC-9508-88D99CA4D369}" presName="parentText" presStyleLbl="node1" presStyleIdx="2" presStyleCnt="4">
        <dgm:presLayoutVars>
          <dgm:chMax val="0"/>
          <dgm:bulletEnabled val="1"/>
        </dgm:presLayoutVars>
      </dgm:prSet>
      <dgm:spPr/>
    </dgm:pt>
    <dgm:pt modelId="{20AC701C-D085-DF42-ADF9-200691AEC4B1}" type="pres">
      <dgm:prSet presAssocID="{348AAB6C-057A-4CBC-AA30-5D2C8673541A}" presName="spacer" presStyleCnt="0"/>
      <dgm:spPr/>
    </dgm:pt>
    <dgm:pt modelId="{35157306-5C6E-C641-BA66-82FB9FEB5082}" type="pres">
      <dgm:prSet presAssocID="{E9617F65-3BBF-40D6-AB3E-46B8DF1989B7}" presName="parentText" presStyleLbl="node1" presStyleIdx="3" presStyleCnt="4">
        <dgm:presLayoutVars>
          <dgm:chMax val="0"/>
          <dgm:bulletEnabled val="1"/>
        </dgm:presLayoutVars>
      </dgm:prSet>
      <dgm:spPr/>
    </dgm:pt>
  </dgm:ptLst>
  <dgm:cxnLst>
    <dgm:cxn modelId="{72774A1B-5434-D74B-8DC4-D7322B30E392}" type="presOf" srcId="{DC1076B8-27E3-4FDC-9508-88D99CA4D369}" destId="{71F54A1D-9286-A64E-8208-62D1A653E6BB}" srcOrd="0" destOrd="0" presId="urn:microsoft.com/office/officeart/2005/8/layout/vList2"/>
    <dgm:cxn modelId="{FAB3672A-8187-704A-9F35-8BF3FE43F528}" type="presOf" srcId="{E9617F65-3BBF-40D6-AB3E-46B8DF1989B7}" destId="{35157306-5C6E-C641-BA66-82FB9FEB5082}" srcOrd="0" destOrd="0" presId="urn:microsoft.com/office/officeart/2005/8/layout/vList2"/>
    <dgm:cxn modelId="{B9FFE561-B20A-4144-82B8-0A4440857D77}" srcId="{6E71693C-91AE-4232-AD3E-96FFEBF3A99C}" destId="{E9617F65-3BBF-40D6-AB3E-46B8DF1989B7}" srcOrd="3" destOrd="0" parTransId="{F8935B06-C283-4A54-A378-4CEF71D76092}" sibTransId="{3EE4784C-9EBB-408D-82E8-72985B3E2851}"/>
    <dgm:cxn modelId="{E944B669-5BA2-934F-ABFD-D37C06023B67}" type="presOf" srcId="{6E71693C-91AE-4232-AD3E-96FFEBF3A99C}" destId="{4E10B998-86F8-434F-B20A-2363629D3770}" srcOrd="0" destOrd="0" presId="urn:microsoft.com/office/officeart/2005/8/layout/vList2"/>
    <dgm:cxn modelId="{8233A68D-EFD6-4216-A29A-8CE130B2AE06}" srcId="{6E71693C-91AE-4232-AD3E-96FFEBF3A99C}" destId="{DC1076B8-27E3-4FDC-9508-88D99CA4D369}" srcOrd="2" destOrd="0" parTransId="{2F6B2E09-312B-41ED-9F76-CD6A2641F199}" sibTransId="{348AAB6C-057A-4CBC-AA30-5D2C8673541A}"/>
    <dgm:cxn modelId="{D5ED4F9D-0D2E-9D48-A39E-7A05FEF843BA}" type="presOf" srcId="{36FD87E7-74C0-40E9-8601-7CBC8FC831A8}" destId="{A8D5AA0D-9820-F84F-A0EF-52D322720E17}" srcOrd="0" destOrd="0" presId="urn:microsoft.com/office/officeart/2005/8/layout/vList2"/>
    <dgm:cxn modelId="{A08294AC-6CAF-0741-B144-2C13B6E44F0F}" type="presOf" srcId="{F9750FA7-8EC3-4B6F-BFCD-18DACF2AED3B}" destId="{59364EC4-D760-5E41-94AB-98F12BF3B14D}" srcOrd="0" destOrd="0" presId="urn:microsoft.com/office/officeart/2005/8/layout/vList2"/>
    <dgm:cxn modelId="{A56710EB-2083-4E25-AD37-F527987974D8}" srcId="{6E71693C-91AE-4232-AD3E-96FFEBF3A99C}" destId="{36FD87E7-74C0-40E9-8601-7CBC8FC831A8}" srcOrd="1" destOrd="0" parTransId="{C3FD50C6-7793-4A26-B837-264F59E3E26B}" sibTransId="{11FF73E2-D845-4C78-8D10-FD63011FBCFD}"/>
    <dgm:cxn modelId="{EE72DFF4-4FC2-4633-B39C-615E29FD1BC6}" srcId="{6E71693C-91AE-4232-AD3E-96FFEBF3A99C}" destId="{F9750FA7-8EC3-4B6F-BFCD-18DACF2AED3B}" srcOrd="0" destOrd="0" parTransId="{45634D82-62A4-43AB-BE1A-4B1002294501}" sibTransId="{C6453ED1-ABF4-492A-8D00-2987FB156114}"/>
    <dgm:cxn modelId="{615BDC56-E83D-BF40-99D9-98DB08B50622}" type="presParOf" srcId="{4E10B998-86F8-434F-B20A-2363629D3770}" destId="{59364EC4-D760-5E41-94AB-98F12BF3B14D}" srcOrd="0" destOrd="0" presId="urn:microsoft.com/office/officeart/2005/8/layout/vList2"/>
    <dgm:cxn modelId="{24A65EDC-4E80-B647-AD95-D35853CD51F8}" type="presParOf" srcId="{4E10B998-86F8-434F-B20A-2363629D3770}" destId="{6357118C-72BD-DD4E-8908-D500D3B97719}" srcOrd="1" destOrd="0" presId="urn:microsoft.com/office/officeart/2005/8/layout/vList2"/>
    <dgm:cxn modelId="{998B17C4-09CC-C346-AE76-F38556F5E9DD}" type="presParOf" srcId="{4E10B998-86F8-434F-B20A-2363629D3770}" destId="{A8D5AA0D-9820-F84F-A0EF-52D322720E17}" srcOrd="2" destOrd="0" presId="urn:microsoft.com/office/officeart/2005/8/layout/vList2"/>
    <dgm:cxn modelId="{7FB49B9B-A770-E44A-8E93-F10D7AC583F0}" type="presParOf" srcId="{4E10B998-86F8-434F-B20A-2363629D3770}" destId="{3FCAF46F-C08E-B340-8E47-72E0098DF5CB}" srcOrd="3" destOrd="0" presId="urn:microsoft.com/office/officeart/2005/8/layout/vList2"/>
    <dgm:cxn modelId="{43E1FC60-CC2A-E748-AAF5-92D37FA7C6D3}" type="presParOf" srcId="{4E10B998-86F8-434F-B20A-2363629D3770}" destId="{71F54A1D-9286-A64E-8208-62D1A653E6BB}" srcOrd="4" destOrd="0" presId="urn:microsoft.com/office/officeart/2005/8/layout/vList2"/>
    <dgm:cxn modelId="{2AC68A23-5FF5-8C47-9C6E-7CA248E425F8}" type="presParOf" srcId="{4E10B998-86F8-434F-B20A-2363629D3770}" destId="{20AC701C-D085-DF42-ADF9-200691AEC4B1}" srcOrd="5" destOrd="0" presId="urn:microsoft.com/office/officeart/2005/8/layout/vList2"/>
    <dgm:cxn modelId="{E34E1F13-4D32-BB43-A5C5-C6A34C8C6BE5}" type="presParOf" srcId="{4E10B998-86F8-434F-B20A-2363629D3770}" destId="{35157306-5C6E-C641-BA66-82FB9FEB50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42A22-C4D4-4559-8732-8F9977D91F2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0AF992D-2ED3-4F10-8507-FAA1B78B6E74}">
      <dgm:prSet/>
      <dgm:spPr/>
      <dgm:t>
        <a:bodyPr/>
        <a:lstStyle/>
        <a:p>
          <a:r>
            <a:rPr lang="en-CA" b="1"/>
            <a:t>2</a:t>
          </a:r>
          <a:r>
            <a:rPr lang="en-CA"/>
            <a:t> Everyone has the following fundamental freedoms:</a:t>
          </a:r>
        </a:p>
        <a:p>
          <a:endParaRPr lang="en-US"/>
        </a:p>
      </dgm:t>
    </dgm:pt>
    <dgm:pt modelId="{3EED8A61-4A5B-48FF-8E9B-04D73C885C39}" type="parTrans" cxnId="{ABBDD9E3-C589-4A0F-8F72-D75DEEF070B0}">
      <dgm:prSet/>
      <dgm:spPr/>
      <dgm:t>
        <a:bodyPr/>
        <a:lstStyle/>
        <a:p>
          <a:endParaRPr lang="en-US"/>
        </a:p>
      </dgm:t>
    </dgm:pt>
    <dgm:pt modelId="{317CA966-58E4-4903-B7BF-42B67D24D140}" type="sibTrans" cxnId="{ABBDD9E3-C589-4A0F-8F72-D75DEEF070B0}">
      <dgm:prSet/>
      <dgm:spPr/>
      <dgm:t>
        <a:bodyPr/>
        <a:lstStyle/>
        <a:p>
          <a:endParaRPr lang="en-US"/>
        </a:p>
      </dgm:t>
    </dgm:pt>
    <dgm:pt modelId="{1C3B8D92-4C3F-4B7E-871C-A5628235B299}">
      <dgm:prSet/>
      <dgm:spPr/>
      <dgm:t>
        <a:bodyPr/>
        <a:lstStyle/>
        <a:p>
          <a:r>
            <a:rPr lang="en-CA" b="1"/>
            <a:t>(a)</a:t>
          </a:r>
          <a:r>
            <a:rPr lang="en-CA"/>
            <a:t> freedom of conscience and religion;</a:t>
          </a:r>
          <a:endParaRPr lang="en-US"/>
        </a:p>
      </dgm:t>
    </dgm:pt>
    <dgm:pt modelId="{6A6F438B-7CEE-4099-8BE6-4D5C065423FD}" type="parTrans" cxnId="{89E49F62-3715-41F9-9C21-2CEA654B4545}">
      <dgm:prSet/>
      <dgm:spPr/>
      <dgm:t>
        <a:bodyPr/>
        <a:lstStyle/>
        <a:p>
          <a:endParaRPr lang="en-US"/>
        </a:p>
      </dgm:t>
    </dgm:pt>
    <dgm:pt modelId="{51C42AA0-5EF8-4EFD-A238-58633FFB88A2}" type="sibTrans" cxnId="{89E49F62-3715-41F9-9C21-2CEA654B4545}">
      <dgm:prSet/>
      <dgm:spPr/>
      <dgm:t>
        <a:bodyPr/>
        <a:lstStyle/>
        <a:p>
          <a:endParaRPr lang="en-US"/>
        </a:p>
      </dgm:t>
    </dgm:pt>
    <dgm:pt modelId="{E9ACF0E4-77C3-41DC-B502-94DEDE0F518A}">
      <dgm:prSet/>
      <dgm:spPr/>
      <dgm:t>
        <a:bodyPr/>
        <a:lstStyle/>
        <a:p>
          <a:r>
            <a:rPr lang="en-CA" b="1"/>
            <a:t>(b)</a:t>
          </a:r>
          <a:r>
            <a:rPr lang="en-CA"/>
            <a:t> freedom of thought, belief, opinion and expression, including freedom of the press and other media of communication;</a:t>
          </a:r>
          <a:endParaRPr lang="en-US"/>
        </a:p>
      </dgm:t>
    </dgm:pt>
    <dgm:pt modelId="{2CED8596-3FCD-4A81-B7FA-BDDBBA9C2B96}" type="parTrans" cxnId="{0ABB25A9-44E1-4A5D-9367-4D9C5ACD0D68}">
      <dgm:prSet/>
      <dgm:spPr/>
      <dgm:t>
        <a:bodyPr/>
        <a:lstStyle/>
        <a:p>
          <a:endParaRPr lang="en-US"/>
        </a:p>
      </dgm:t>
    </dgm:pt>
    <dgm:pt modelId="{88C89B3B-5336-4D4C-81E8-1C36660130C3}" type="sibTrans" cxnId="{0ABB25A9-44E1-4A5D-9367-4D9C5ACD0D68}">
      <dgm:prSet/>
      <dgm:spPr/>
      <dgm:t>
        <a:bodyPr/>
        <a:lstStyle/>
        <a:p>
          <a:endParaRPr lang="en-US"/>
        </a:p>
      </dgm:t>
    </dgm:pt>
    <dgm:pt modelId="{2543DE29-AA03-4480-8B45-27F92AA6BB0D}">
      <dgm:prSet/>
      <dgm:spPr/>
      <dgm:t>
        <a:bodyPr/>
        <a:lstStyle/>
        <a:p>
          <a:r>
            <a:rPr lang="en-CA" b="1"/>
            <a:t>(c)</a:t>
          </a:r>
          <a:r>
            <a:rPr lang="en-CA"/>
            <a:t> freedom of peaceful assembly; and</a:t>
          </a:r>
          <a:endParaRPr lang="en-US"/>
        </a:p>
      </dgm:t>
    </dgm:pt>
    <dgm:pt modelId="{08B80031-50DB-4256-BBEE-04B2C335C5BF}" type="parTrans" cxnId="{FF551314-E2EE-4472-9502-F0611935C4EC}">
      <dgm:prSet/>
      <dgm:spPr/>
      <dgm:t>
        <a:bodyPr/>
        <a:lstStyle/>
        <a:p>
          <a:endParaRPr lang="en-US"/>
        </a:p>
      </dgm:t>
    </dgm:pt>
    <dgm:pt modelId="{0B0DAA65-5A13-4C13-80F1-28F72D051808}" type="sibTrans" cxnId="{FF551314-E2EE-4472-9502-F0611935C4EC}">
      <dgm:prSet/>
      <dgm:spPr/>
      <dgm:t>
        <a:bodyPr/>
        <a:lstStyle/>
        <a:p>
          <a:endParaRPr lang="en-US"/>
        </a:p>
      </dgm:t>
    </dgm:pt>
    <dgm:pt modelId="{0123D42C-5084-4033-AD01-E0288BED9D8A}">
      <dgm:prSet/>
      <dgm:spPr/>
      <dgm:t>
        <a:bodyPr/>
        <a:lstStyle/>
        <a:p>
          <a:r>
            <a:rPr lang="en-CA" b="1"/>
            <a:t>(d)</a:t>
          </a:r>
          <a:r>
            <a:rPr lang="en-CA"/>
            <a:t> freedom of association.</a:t>
          </a:r>
          <a:endParaRPr lang="en-US"/>
        </a:p>
      </dgm:t>
    </dgm:pt>
    <dgm:pt modelId="{8C154305-5A64-49D2-BB2F-FE484DA973E7}" type="parTrans" cxnId="{D81F54EA-AB3B-48CC-BA7B-CA7C334D18BD}">
      <dgm:prSet/>
      <dgm:spPr/>
      <dgm:t>
        <a:bodyPr/>
        <a:lstStyle/>
        <a:p>
          <a:endParaRPr lang="en-US"/>
        </a:p>
      </dgm:t>
    </dgm:pt>
    <dgm:pt modelId="{273032AE-EC48-49A5-A2D2-2FB9DB8ACD24}" type="sibTrans" cxnId="{D81F54EA-AB3B-48CC-BA7B-CA7C334D18BD}">
      <dgm:prSet/>
      <dgm:spPr/>
      <dgm:t>
        <a:bodyPr/>
        <a:lstStyle/>
        <a:p>
          <a:endParaRPr lang="en-US"/>
        </a:p>
      </dgm:t>
    </dgm:pt>
    <dgm:pt modelId="{1F709221-A7D4-D841-B4F2-686BD1BEA5F1}" type="pres">
      <dgm:prSet presAssocID="{77042A22-C4D4-4559-8732-8F9977D91F23}" presName="diagram" presStyleCnt="0">
        <dgm:presLayoutVars>
          <dgm:dir/>
          <dgm:resizeHandles val="exact"/>
        </dgm:presLayoutVars>
      </dgm:prSet>
      <dgm:spPr/>
    </dgm:pt>
    <dgm:pt modelId="{CB69E2B0-8F1C-C74F-A5ED-E020310CCA70}" type="pres">
      <dgm:prSet presAssocID="{50AF992D-2ED3-4F10-8507-FAA1B78B6E74}" presName="node" presStyleLbl="node1" presStyleIdx="0" presStyleCnt="5">
        <dgm:presLayoutVars>
          <dgm:bulletEnabled val="1"/>
        </dgm:presLayoutVars>
      </dgm:prSet>
      <dgm:spPr/>
    </dgm:pt>
    <dgm:pt modelId="{701BA343-C475-6F4D-9C1F-C1AF0862F890}" type="pres">
      <dgm:prSet presAssocID="{317CA966-58E4-4903-B7BF-42B67D24D140}" presName="sibTrans" presStyleCnt="0"/>
      <dgm:spPr/>
    </dgm:pt>
    <dgm:pt modelId="{4575A1F2-A257-FB4B-B357-9B61A0AE403B}" type="pres">
      <dgm:prSet presAssocID="{1C3B8D92-4C3F-4B7E-871C-A5628235B299}" presName="node" presStyleLbl="node1" presStyleIdx="1" presStyleCnt="5">
        <dgm:presLayoutVars>
          <dgm:bulletEnabled val="1"/>
        </dgm:presLayoutVars>
      </dgm:prSet>
      <dgm:spPr/>
    </dgm:pt>
    <dgm:pt modelId="{89B230B9-692B-9743-B20D-535D07D8C080}" type="pres">
      <dgm:prSet presAssocID="{51C42AA0-5EF8-4EFD-A238-58633FFB88A2}" presName="sibTrans" presStyleCnt="0"/>
      <dgm:spPr/>
    </dgm:pt>
    <dgm:pt modelId="{F74D02BD-2329-3943-9650-50665DC78203}" type="pres">
      <dgm:prSet presAssocID="{E9ACF0E4-77C3-41DC-B502-94DEDE0F518A}" presName="node" presStyleLbl="node1" presStyleIdx="2" presStyleCnt="5">
        <dgm:presLayoutVars>
          <dgm:bulletEnabled val="1"/>
        </dgm:presLayoutVars>
      </dgm:prSet>
      <dgm:spPr/>
    </dgm:pt>
    <dgm:pt modelId="{C4FC76AA-07E3-4049-A804-960D92C70EA1}" type="pres">
      <dgm:prSet presAssocID="{88C89B3B-5336-4D4C-81E8-1C36660130C3}" presName="sibTrans" presStyleCnt="0"/>
      <dgm:spPr/>
    </dgm:pt>
    <dgm:pt modelId="{DDBE297C-2C7A-D440-B681-8DB653647E38}" type="pres">
      <dgm:prSet presAssocID="{2543DE29-AA03-4480-8B45-27F92AA6BB0D}" presName="node" presStyleLbl="node1" presStyleIdx="3" presStyleCnt="5">
        <dgm:presLayoutVars>
          <dgm:bulletEnabled val="1"/>
        </dgm:presLayoutVars>
      </dgm:prSet>
      <dgm:spPr/>
    </dgm:pt>
    <dgm:pt modelId="{D6DB5BA0-5581-DB44-A6CF-5BACE2106049}" type="pres">
      <dgm:prSet presAssocID="{0B0DAA65-5A13-4C13-80F1-28F72D051808}" presName="sibTrans" presStyleCnt="0"/>
      <dgm:spPr/>
    </dgm:pt>
    <dgm:pt modelId="{08C1C24A-F6AA-6F44-BD8D-BFE6E727ED1F}" type="pres">
      <dgm:prSet presAssocID="{0123D42C-5084-4033-AD01-E0288BED9D8A}" presName="node" presStyleLbl="node1" presStyleIdx="4" presStyleCnt="5">
        <dgm:presLayoutVars>
          <dgm:bulletEnabled val="1"/>
        </dgm:presLayoutVars>
      </dgm:prSet>
      <dgm:spPr/>
    </dgm:pt>
  </dgm:ptLst>
  <dgm:cxnLst>
    <dgm:cxn modelId="{FF551314-E2EE-4472-9502-F0611935C4EC}" srcId="{77042A22-C4D4-4559-8732-8F9977D91F23}" destId="{2543DE29-AA03-4480-8B45-27F92AA6BB0D}" srcOrd="3" destOrd="0" parTransId="{08B80031-50DB-4256-BBEE-04B2C335C5BF}" sibTransId="{0B0DAA65-5A13-4C13-80F1-28F72D051808}"/>
    <dgm:cxn modelId="{2CEE8A24-D72D-ED48-8E2F-53D898603531}" type="presOf" srcId="{0123D42C-5084-4033-AD01-E0288BED9D8A}" destId="{08C1C24A-F6AA-6F44-BD8D-BFE6E727ED1F}" srcOrd="0" destOrd="0" presId="urn:microsoft.com/office/officeart/2005/8/layout/default"/>
    <dgm:cxn modelId="{4D8A4C4F-4B6F-4942-A340-25512B2027AD}" type="presOf" srcId="{E9ACF0E4-77C3-41DC-B502-94DEDE0F518A}" destId="{F74D02BD-2329-3943-9650-50665DC78203}" srcOrd="0" destOrd="0" presId="urn:microsoft.com/office/officeart/2005/8/layout/default"/>
    <dgm:cxn modelId="{B0B05F5F-FB4A-4D42-AE30-1646B437D950}" type="presOf" srcId="{77042A22-C4D4-4559-8732-8F9977D91F23}" destId="{1F709221-A7D4-D841-B4F2-686BD1BEA5F1}" srcOrd="0" destOrd="0" presId="urn:microsoft.com/office/officeart/2005/8/layout/default"/>
    <dgm:cxn modelId="{89E49F62-3715-41F9-9C21-2CEA654B4545}" srcId="{77042A22-C4D4-4559-8732-8F9977D91F23}" destId="{1C3B8D92-4C3F-4B7E-871C-A5628235B299}" srcOrd="1" destOrd="0" parTransId="{6A6F438B-7CEE-4099-8BE6-4D5C065423FD}" sibTransId="{51C42AA0-5EF8-4EFD-A238-58633FFB88A2}"/>
    <dgm:cxn modelId="{E087109B-965A-AA48-A9B2-1404DF00DD0F}" type="presOf" srcId="{1C3B8D92-4C3F-4B7E-871C-A5628235B299}" destId="{4575A1F2-A257-FB4B-B357-9B61A0AE403B}" srcOrd="0" destOrd="0" presId="urn:microsoft.com/office/officeart/2005/8/layout/default"/>
    <dgm:cxn modelId="{0ABB25A9-44E1-4A5D-9367-4D9C5ACD0D68}" srcId="{77042A22-C4D4-4559-8732-8F9977D91F23}" destId="{E9ACF0E4-77C3-41DC-B502-94DEDE0F518A}" srcOrd="2" destOrd="0" parTransId="{2CED8596-3FCD-4A81-B7FA-BDDBBA9C2B96}" sibTransId="{88C89B3B-5336-4D4C-81E8-1C36660130C3}"/>
    <dgm:cxn modelId="{C24FB8C8-C99E-924B-80FD-AE467CB9C112}" type="presOf" srcId="{2543DE29-AA03-4480-8B45-27F92AA6BB0D}" destId="{DDBE297C-2C7A-D440-B681-8DB653647E38}" srcOrd="0" destOrd="0" presId="urn:microsoft.com/office/officeart/2005/8/layout/default"/>
    <dgm:cxn modelId="{ABBDD9E3-C589-4A0F-8F72-D75DEEF070B0}" srcId="{77042A22-C4D4-4559-8732-8F9977D91F23}" destId="{50AF992D-2ED3-4F10-8507-FAA1B78B6E74}" srcOrd="0" destOrd="0" parTransId="{3EED8A61-4A5B-48FF-8E9B-04D73C885C39}" sibTransId="{317CA966-58E4-4903-B7BF-42B67D24D140}"/>
    <dgm:cxn modelId="{FFA9A0E4-46BA-FD46-8EDE-DDFBF574B65D}" type="presOf" srcId="{50AF992D-2ED3-4F10-8507-FAA1B78B6E74}" destId="{CB69E2B0-8F1C-C74F-A5ED-E020310CCA70}" srcOrd="0" destOrd="0" presId="urn:microsoft.com/office/officeart/2005/8/layout/default"/>
    <dgm:cxn modelId="{D81F54EA-AB3B-48CC-BA7B-CA7C334D18BD}" srcId="{77042A22-C4D4-4559-8732-8F9977D91F23}" destId="{0123D42C-5084-4033-AD01-E0288BED9D8A}" srcOrd="4" destOrd="0" parTransId="{8C154305-5A64-49D2-BB2F-FE484DA973E7}" sibTransId="{273032AE-EC48-49A5-A2D2-2FB9DB8ACD24}"/>
    <dgm:cxn modelId="{1DF578D3-C93A-8C48-84EB-D18E83ABD782}" type="presParOf" srcId="{1F709221-A7D4-D841-B4F2-686BD1BEA5F1}" destId="{CB69E2B0-8F1C-C74F-A5ED-E020310CCA70}" srcOrd="0" destOrd="0" presId="urn:microsoft.com/office/officeart/2005/8/layout/default"/>
    <dgm:cxn modelId="{2F93D412-881F-CE4D-A6F3-4C2B26BA8EDD}" type="presParOf" srcId="{1F709221-A7D4-D841-B4F2-686BD1BEA5F1}" destId="{701BA343-C475-6F4D-9C1F-C1AF0862F890}" srcOrd="1" destOrd="0" presId="urn:microsoft.com/office/officeart/2005/8/layout/default"/>
    <dgm:cxn modelId="{04194BBB-BF85-5947-BAA9-3141F4ACE66A}" type="presParOf" srcId="{1F709221-A7D4-D841-B4F2-686BD1BEA5F1}" destId="{4575A1F2-A257-FB4B-B357-9B61A0AE403B}" srcOrd="2" destOrd="0" presId="urn:microsoft.com/office/officeart/2005/8/layout/default"/>
    <dgm:cxn modelId="{D0FF41FC-D808-CF4F-BCEE-EEBA28293AF1}" type="presParOf" srcId="{1F709221-A7D4-D841-B4F2-686BD1BEA5F1}" destId="{89B230B9-692B-9743-B20D-535D07D8C080}" srcOrd="3" destOrd="0" presId="urn:microsoft.com/office/officeart/2005/8/layout/default"/>
    <dgm:cxn modelId="{145F5716-E434-8549-949B-A24A20E5C569}" type="presParOf" srcId="{1F709221-A7D4-D841-B4F2-686BD1BEA5F1}" destId="{F74D02BD-2329-3943-9650-50665DC78203}" srcOrd="4" destOrd="0" presId="urn:microsoft.com/office/officeart/2005/8/layout/default"/>
    <dgm:cxn modelId="{576DC21B-497C-EF48-9D0B-8A1E4D6712DF}" type="presParOf" srcId="{1F709221-A7D4-D841-B4F2-686BD1BEA5F1}" destId="{C4FC76AA-07E3-4049-A804-960D92C70EA1}" srcOrd="5" destOrd="0" presId="urn:microsoft.com/office/officeart/2005/8/layout/default"/>
    <dgm:cxn modelId="{532FBCF8-6063-F04B-9D5C-123A747525F6}" type="presParOf" srcId="{1F709221-A7D4-D841-B4F2-686BD1BEA5F1}" destId="{DDBE297C-2C7A-D440-B681-8DB653647E38}" srcOrd="6" destOrd="0" presId="urn:microsoft.com/office/officeart/2005/8/layout/default"/>
    <dgm:cxn modelId="{E0DB3302-9E2E-874B-8C10-CD3B93F6443C}" type="presParOf" srcId="{1F709221-A7D4-D841-B4F2-686BD1BEA5F1}" destId="{D6DB5BA0-5581-DB44-A6CF-5BACE2106049}" srcOrd="7" destOrd="0" presId="urn:microsoft.com/office/officeart/2005/8/layout/default"/>
    <dgm:cxn modelId="{0EE28C66-91CF-104F-A0E3-6A00F293C83A}" type="presParOf" srcId="{1F709221-A7D4-D841-B4F2-686BD1BEA5F1}" destId="{08C1C24A-F6AA-6F44-BD8D-BFE6E727ED1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135FA-591C-48B1-93B8-032349035A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69B73A-BF6F-40BD-B13A-686AA9908F4C}">
      <dgm:prSet/>
      <dgm:spPr>
        <a:solidFill>
          <a:schemeClr val="accent2"/>
        </a:solidFill>
      </dgm:spPr>
      <dgm:t>
        <a:bodyPr/>
        <a:lstStyle/>
        <a:p>
          <a:r>
            <a:rPr lang="en-CA" b="1" dirty="0"/>
            <a:t>13</a:t>
          </a:r>
          <a:r>
            <a:rPr lang="en-CA" dirty="0"/>
            <a:t> A witness who testifies in any proceedings has the right not to have any incriminating evidence so given used to incriminate that witness in any other proceedings, except in a prosecution for perjury or for the giving of contradictory evidence.</a:t>
          </a:r>
          <a:endParaRPr lang="en-US" dirty="0"/>
        </a:p>
      </dgm:t>
    </dgm:pt>
    <dgm:pt modelId="{BE1398AD-093D-4330-80E0-5F78ED7F1D63}" type="parTrans" cxnId="{29677CA4-BA21-4AFA-803F-8E832BA53E6B}">
      <dgm:prSet/>
      <dgm:spPr/>
      <dgm:t>
        <a:bodyPr/>
        <a:lstStyle/>
        <a:p>
          <a:endParaRPr lang="en-US"/>
        </a:p>
      </dgm:t>
    </dgm:pt>
    <dgm:pt modelId="{32859468-5DB3-49D3-9EE5-66BC8669B880}" type="sibTrans" cxnId="{29677CA4-BA21-4AFA-803F-8E832BA53E6B}">
      <dgm:prSet/>
      <dgm:spPr/>
      <dgm:t>
        <a:bodyPr/>
        <a:lstStyle/>
        <a:p>
          <a:endParaRPr lang="en-US"/>
        </a:p>
      </dgm:t>
    </dgm:pt>
    <dgm:pt modelId="{D181B6E8-E497-4EE2-9975-624AF5D1E780}">
      <dgm:prSet/>
      <dgm:spPr>
        <a:solidFill>
          <a:schemeClr val="accent1"/>
        </a:solidFill>
      </dgm:spPr>
      <dgm:t>
        <a:bodyPr/>
        <a:lstStyle/>
        <a:p>
          <a:r>
            <a:rPr lang="en-CA"/>
            <a:t>You have likely heard of ‘Taking the 5</a:t>
          </a:r>
          <a:r>
            <a:rPr lang="en-CA" baseline="30000"/>
            <a:t>th</a:t>
          </a:r>
          <a:r>
            <a:rPr lang="en-CA"/>
            <a:t>” in the US &amp; and not presenting evidence that can be used to convict yourself later. This the equivalent to that.</a:t>
          </a:r>
          <a:endParaRPr lang="en-US"/>
        </a:p>
      </dgm:t>
    </dgm:pt>
    <dgm:pt modelId="{066CECDC-E9B2-4200-B4E8-2DB68659AAA1}" type="parTrans" cxnId="{C4FF0F61-A2B9-45AB-A861-72BEBDEA3868}">
      <dgm:prSet/>
      <dgm:spPr/>
      <dgm:t>
        <a:bodyPr/>
        <a:lstStyle/>
        <a:p>
          <a:endParaRPr lang="en-US"/>
        </a:p>
      </dgm:t>
    </dgm:pt>
    <dgm:pt modelId="{B54FB48D-66D2-4A47-B3DB-8A53FC5C28BA}" type="sibTrans" cxnId="{C4FF0F61-A2B9-45AB-A861-72BEBDEA3868}">
      <dgm:prSet/>
      <dgm:spPr/>
      <dgm:t>
        <a:bodyPr/>
        <a:lstStyle/>
        <a:p>
          <a:endParaRPr lang="en-US"/>
        </a:p>
      </dgm:t>
    </dgm:pt>
    <dgm:pt modelId="{10C66EC5-6E33-6945-94CB-A7B18CCA2B46}" type="pres">
      <dgm:prSet presAssocID="{647135FA-591C-48B1-93B8-032349035ACE}" presName="linear" presStyleCnt="0">
        <dgm:presLayoutVars>
          <dgm:animLvl val="lvl"/>
          <dgm:resizeHandles val="exact"/>
        </dgm:presLayoutVars>
      </dgm:prSet>
      <dgm:spPr/>
    </dgm:pt>
    <dgm:pt modelId="{B97A99F4-A367-2941-AE5B-E229AC48C913}" type="pres">
      <dgm:prSet presAssocID="{1469B73A-BF6F-40BD-B13A-686AA9908F4C}" presName="parentText" presStyleLbl="node1" presStyleIdx="0" presStyleCnt="2">
        <dgm:presLayoutVars>
          <dgm:chMax val="0"/>
          <dgm:bulletEnabled val="1"/>
        </dgm:presLayoutVars>
      </dgm:prSet>
      <dgm:spPr/>
    </dgm:pt>
    <dgm:pt modelId="{10095AF1-BBE7-854B-A843-7ACF1B637E9A}" type="pres">
      <dgm:prSet presAssocID="{32859468-5DB3-49D3-9EE5-66BC8669B880}" presName="spacer" presStyleCnt="0"/>
      <dgm:spPr/>
    </dgm:pt>
    <dgm:pt modelId="{90CB5F27-B9BA-5241-A13F-2BF8D3EEED25}" type="pres">
      <dgm:prSet presAssocID="{D181B6E8-E497-4EE2-9975-624AF5D1E780}" presName="parentText" presStyleLbl="node1" presStyleIdx="1" presStyleCnt="2">
        <dgm:presLayoutVars>
          <dgm:chMax val="0"/>
          <dgm:bulletEnabled val="1"/>
        </dgm:presLayoutVars>
      </dgm:prSet>
      <dgm:spPr/>
    </dgm:pt>
  </dgm:ptLst>
  <dgm:cxnLst>
    <dgm:cxn modelId="{CE5AB32A-4F56-C441-A297-E6C24B8D5F31}" type="presOf" srcId="{647135FA-591C-48B1-93B8-032349035ACE}" destId="{10C66EC5-6E33-6945-94CB-A7B18CCA2B46}" srcOrd="0" destOrd="0" presId="urn:microsoft.com/office/officeart/2005/8/layout/vList2"/>
    <dgm:cxn modelId="{9D3C864B-674D-7D4C-A419-A5E493503A98}" type="presOf" srcId="{D181B6E8-E497-4EE2-9975-624AF5D1E780}" destId="{90CB5F27-B9BA-5241-A13F-2BF8D3EEED25}" srcOrd="0" destOrd="0" presId="urn:microsoft.com/office/officeart/2005/8/layout/vList2"/>
    <dgm:cxn modelId="{C4FF0F61-A2B9-45AB-A861-72BEBDEA3868}" srcId="{647135FA-591C-48B1-93B8-032349035ACE}" destId="{D181B6E8-E497-4EE2-9975-624AF5D1E780}" srcOrd="1" destOrd="0" parTransId="{066CECDC-E9B2-4200-B4E8-2DB68659AAA1}" sibTransId="{B54FB48D-66D2-4A47-B3DB-8A53FC5C28BA}"/>
    <dgm:cxn modelId="{29677CA4-BA21-4AFA-803F-8E832BA53E6B}" srcId="{647135FA-591C-48B1-93B8-032349035ACE}" destId="{1469B73A-BF6F-40BD-B13A-686AA9908F4C}" srcOrd="0" destOrd="0" parTransId="{BE1398AD-093D-4330-80E0-5F78ED7F1D63}" sibTransId="{32859468-5DB3-49D3-9EE5-66BC8669B880}"/>
    <dgm:cxn modelId="{E84C8CBE-8508-AD4E-BDA2-42252955F4F7}" type="presOf" srcId="{1469B73A-BF6F-40BD-B13A-686AA9908F4C}" destId="{B97A99F4-A367-2941-AE5B-E229AC48C913}" srcOrd="0" destOrd="0" presId="urn:microsoft.com/office/officeart/2005/8/layout/vList2"/>
    <dgm:cxn modelId="{C057B1D6-4575-984C-8C19-86D02DFA7450}" type="presParOf" srcId="{10C66EC5-6E33-6945-94CB-A7B18CCA2B46}" destId="{B97A99F4-A367-2941-AE5B-E229AC48C913}" srcOrd="0" destOrd="0" presId="urn:microsoft.com/office/officeart/2005/8/layout/vList2"/>
    <dgm:cxn modelId="{0BC6BE03-017D-184D-80A4-1FCAA3A2672F}" type="presParOf" srcId="{10C66EC5-6E33-6945-94CB-A7B18CCA2B46}" destId="{10095AF1-BBE7-854B-A843-7ACF1B637E9A}" srcOrd="1" destOrd="0" presId="urn:microsoft.com/office/officeart/2005/8/layout/vList2"/>
    <dgm:cxn modelId="{C1B8284E-A795-B84A-AD1A-18E201BB4A9C}" type="presParOf" srcId="{10C66EC5-6E33-6945-94CB-A7B18CCA2B46}" destId="{90CB5F27-B9BA-5241-A13F-2BF8D3EEED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4EC4-D760-5E41-94AB-98F12BF3B14D}">
      <dsp:nvSpPr>
        <dsp:cNvPr id="0" name=""/>
        <dsp:cNvSpPr/>
      </dsp:nvSpPr>
      <dsp:spPr>
        <a:xfrm>
          <a:off x="0" y="218166"/>
          <a:ext cx="9906000" cy="720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Does the Charter Apply?</a:t>
          </a:r>
        </a:p>
      </dsp:txBody>
      <dsp:txXfrm>
        <a:off x="35183" y="253349"/>
        <a:ext cx="9835634" cy="650354"/>
      </dsp:txXfrm>
    </dsp:sp>
    <dsp:sp modelId="{A8D5AA0D-9820-F84F-A0EF-52D322720E17}">
      <dsp:nvSpPr>
        <dsp:cNvPr id="0" name=""/>
        <dsp:cNvSpPr/>
      </dsp:nvSpPr>
      <dsp:spPr>
        <a:xfrm>
          <a:off x="0" y="1019526"/>
          <a:ext cx="9906000" cy="720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 Has a Charter Right or Freedom Been Infringed?</a:t>
          </a:r>
        </a:p>
      </dsp:txBody>
      <dsp:txXfrm>
        <a:off x="35183" y="1054709"/>
        <a:ext cx="9835634" cy="650354"/>
      </dsp:txXfrm>
    </dsp:sp>
    <dsp:sp modelId="{71F54A1D-9286-A64E-8208-62D1A653E6BB}">
      <dsp:nvSpPr>
        <dsp:cNvPr id="0" name=""/>
        <dsp:cNvSpPr/>
      </dsp:nvSpPr>
      <dsp:spPr>
        <a:xfrm>
          <a:off x="0" y="1820886"/>
          <a:ext cx="9906000" cy="720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3. Does the Reasonable limits Clause Justify the Infringement?</a:t>
          </a:r>
        </a:p>
      </dsp:txBody>
      <dsp:txXfrm>
        <a:off x="35183" y="1856069"/>
        <a:ext cx="9835634" cy="650354"/>
      </dsp:txXfrm>
    </dsp:sp>
    <dsp:sp modelId="{35157306-5C6E-C641-BA66-82FB9FEB5082}">
      <dsp:nvSpPr>
        <dsp:cNvPr id="0" name=""/>
        <dsp:cNvSpPr/>
      </dsp:nvSpPr>
      <dsp:spPr>
        <a:xfrm>
          <a:off x="0" y="2622246"/>
          <a:ext cx="9906000" cy="720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4. If Not, Is there a Remedy under the Charter?</a:t>
          </a:r>
        </a:p>
      </dsp:txBody>
      <dsp:txXfrm>
        <a:off x="35183" y="2657429"/>
        <a:ext cx="9835634" cy="650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9E2B0-8F1C-C74F-A5ED-E020310CCA70}">
      <dsp:nvSpPr>
        <dsp:cNvPr id="0" name=""/>
        <dsp:cNvSpPr/>
      </dsp:nvSpPr>
      <dsp:spPr>
        <a:xfrm>
          <a:off x="883591" y="590"/>
          <a:ext cx="1919496" cy="11516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a:t>2</a:t>
          </a:r>
          <a:r>
            <a:rPr lang="en-CA" sz="1100" kern="1200"/>
            <a:t> Everyone has the following fundamental freedoms:</a:t>
          </a:r>
        </a:p>
        <a:p>
          <a:pPr marL="0" lvl="0" indent="0" algn="ctr" defTabSz="488950">
            <a:lnSpc>
              <a:spcPct val="90000"/>
            </a:lnSpc>
            <a:spcBef>
              <a:spcPct val="0"/>
            </a:spcBef>
            <a:spcAft>
              <a:spcPct val="35000"/>
            </a:spcAft>
            <a:buNone/>
          </a:pPr>
          <a:endParaRPr lang="en-US" sz="1100" kern="1200"/>
        </a:p>
      </dsp:txBody>
      <dsp:txXfrm>
        <a:off x="883591" y="590"/>
        <a:ext cx="1919496" cy="1151698"/>
      </dsp:txXfrm>
    </dsp:sp>
    <dsp:sp modelId="{4575A1F2-A257-FB4B-B357-9B61A0AE403B}">
      <dsp:nvSpPr>
        <dsp:cNvPr id="0" name=""/>
        <dsp:cNvSpPr/>
      </dsp:nvSpPr>
      <dsp:spPr>
        <a:xfrm>
          <a:off x="2995037" y="590"/>
          <a:ext cx="1919496" cy="11516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a:t>(a)</a:t>
          </a:r>
          <a:r>
            <a:rPr lang="en-CA" sz="1100" kern="1200"/>
            <a:t> freedom of conscience and religion;</a:t>
          </a:r>
          <a:endParaRPr lang="en-US" sz="1100" kern="1200"/>
        </a:p>
      </dsp:txBody>
      <dsp:txXfrm>
        <a:off x="2995037" y="590"/>
        <a:ext cx="1919496" cy="1151698"/>
      </dsp:txXfrm>
    </dsp:sp>
    <dsp:sp modelId="{F74D02BD-2329-3943-9650-50665DC78203}">
      <dsp:nvSpPr>
        <dsp:cNvPr id="0" name=""/>
        <dsp:cNvSpPr/>
      </dsp:nvSpPr>
      <dsp:spPr>
        <a:xfrm>
          <a:off x="883591" y="1344237"/>
          <a:ext cx="1919496" cy="115169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a:t>(b)</a:t>
          </a:r>
          <a:r>
            <a:rPr lang="en-CA" sz="1100" kern="1200"/>
            <a:t> freedom of thought, belief, opinion and expression, including freedom of the press and other media of communication;</a:t>
          </a:r>
          <a:endParaRPr lang="en-US" sz="1100" kern="1200"/>
        </a:p>
      </dsp:txBody>
      <dsp:txXfrm>
        <a:off x="883591" y="1344237"/>
        <a:ext cx="1919496" cy="1151698"/>
      </dsp:txXfrm>
    </dsp:sp>
    <dsp:sp modelId="{DDBE297C-2C7A-D440-B681-8DB653647E38}">
      <dsp:nvSpPr>
        <dsp:cNvPr id="0" name=""/>
        <dsp:cNvSpPr/>
      </dsp:nvSpPr>
      <dsp:spPr>
        <a:xfrm>
          <a:off x="2995037" y="1344237"/>
          <a:ext cx="1919496" cy="11516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a:t>(c)</a:t>
          </a:r>
          <a:r>
            <a:rPr lang="en-CA" sz="1100" kern="1200"/>
            <a:t> freedom of peaceful assembly; and</a:t>
          </a:r>
          <a:endParaRPr lang="en-US" sz="1100" kern="1200"/>
        </a:p>
      </dsp:txBody>
      <dsp:txXfrm>
        <a:off x="2995037" y="1344237"/>
        <a:ext cx="1919496" cy="1151698"/>
      </dsp:txXfrm>
    </dsp:sp>
    <dsp:sp modelId="{08C1C24A-F6AA-6F44-BD8D-BFE6E727ED1F}">
      <dsp:nvSpPr>
        <dsp:cNvPr id="0" name=""/>
        <dsp:cNvSpPr/>
      </dsp:nvSpPr>
      <dsp:spPr>
        <a:xfrm>
          <a:off x="1939314" y="2687885"/>
          <a:ext cx="1919496" cy="115169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a:t>(d)</a:t>
          </a:r>
          <a:r>
            <a:rPr lang="en-CA" sz="1100" kern="1200"/>
            <a:t> freedom of association.</a:t>
          </a:r>
          <a:endParaRPr lang="en-US" sz="1100" kern="1200"/>
        </a:p>
      </dsp:txBody>
      <dsp:txXfrm>
        <a:off x="1939314" y="2687885"/>
        <a:ext cx="1919496" cy="1151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99F4-A367-2941-AE5B-E229AC48C913}">
      <dsp:nvSpPr>
        <dsp:cNvPr id="0" name=""/>
        <dsp:cNvSpPr/>
      </dsp:nvSpPr>
      <dsp:spPr>
        <a:xfrm>
          <a:off x="0" y="210085"/>
          <a:ext cx="5102662" cy="208961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dirty="0"/>
            <a:t>13</a:t>
          </a:r>
          <a:r>
            <a:rPr lang="en-CA" sz="1900" kern="1200" dirty="0"/>
            <a:t> A witness who testifies in any proceedings has the right not to have any incriminating evidence so given used to incriminate that witness in any other proceedings, except in a prosecution for perjury or for the giving of contradictory evidence.</a:t>
          </a:r>
          <a:endParaRPr lang="en-US" sz="1900" kern="1200" dirty="0"/>
        </a:p>
      </dsp:txBody>
      <dsp:txXfrm>
        <a:off x="102007" y="312092"/>
        <a:ext cx="4898648" cy="1885605"/>
      </dsp:txXfrm>
    </dsp:sp>
    <dsp:sp modelId="{90CB5F27-B9BA-5241-A13F-2BF8D3EEED25}">
      <dsp:nvSpPr>
        <dsp:cNvPr id="0" name=""/>
        <dsp:cNvSpPr/>
      </dsp:nvSpPr>
      <dsp:spPr>
        <a:xfrm>
          <a:off x="0" y="2354425"/>
          <a:ext cx="5102662" cy="208961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You have likely heard of ‘Taking the 5</a:t>
          </a:r>
          <a:r>
            <a:rPr lang="en-CA" sz="1900" kern="1200" baseline="30000"/>
            <a:t>th</a:t>
          </a:r>
          <a:r>
            <a:rPr lang="en-CA" sz="1900" kern="1200"/>
            <a:t>” in the US &amp; and not presenting evidence that can be used to convict yourself later. This the equivalent to that.</a:t>
          </a:r>
          <a:endParaRPr lang="en-US" sz="1900" kern="1200"/>
        </a:p>
      </dsp:txBody>
      <dsp:txXfrm>
        <a:off x="102007" y="2456432"/>
        <a:ext cx="4898648"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05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1814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7332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649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5616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780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4512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9487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8794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6796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9/8/22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59640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9/8/22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55723072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justice.gc.ca/eng/cj-jp/ad-am/bk-di.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F1DCD9-4684-4B84-AD73-6652C8BA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553D63-C0C8-EFC7-6745-4659603C7D60}"/>
              </a:ext>
            </a:extLst>
          </p:cNvPr>
          <p:cNvPicPr>
            <a:picLocks noChangeAspect="1"/>
          </p:cNvPicPr>
          <p:nvPr/>
        </p:nvPicPr>
        <p:blipFill rotWithShape="1">
          <a:blip r:embed="rId2"/>
          <a:srcRect t="6217" b="6286"/>
          <a:stretch/>
        </p:blipFill>
        <p:spPr>
          <a:xfrm>
            <a:off x="20" y="10"/>
            <a:ext cx="12199237" cy="6857989"/>
          </a:xfrm>
          <a:prstGeom prst="rect">
            <a:avLst/>
          </a:prstGeom>
        </p:spPr>
      </p:pic>
      <p:sp>
        <p:nvSpPr>
          <p:cNvPr id="11" name="Freeform: Shape 10">
            <a:extLst>
              <a:ext uri="{FF2B5EF4-FFF2-40B4-BE49-F238E27FC236}">
                <a16:creationId xmlns:a16="http://schemas.microsoft.com/office/drawing/2014/main" id="{4BE6A732-8124-4A59-8EC9-BF4A1648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26538" y="-2233466"/>
            <a:ext cx="6858000" cy="11324929"/>
          </a:xfrm>
          <a:custGeom>
            <a:avLst/>
            <a:gdLst>
              <a:gd name="connsiteX0" fmla="*/ 0 w 6858000"/>
              <a:gd name="connsiteY0" fmla="*/ 9303227 h 11262142"/>
              <a:gd name="connsiteX1" fmla="*/ 0 w 6858000"/>
              <a:gd name="connsiteY1" fmla="*/ 6495555 h 11262142"/>
              <a:gd name="connsiteX2" fmla="*/ 1 w 6858000"/>
              <a:gd name="connsiteY2" fmla="*/ 6495555 h 11262142"/>
              <a:gd name="connsiteX3" fmla="*/ 1 w 6858000"/>
              <a:gd name="connsiteY3" fmla="*/ 0 h 11262142"/>
              <a:gd name="connsiteX4" fmla="*/ 6858000 w 6858000"/>
              <a:gd name="connsiteY4" fmla="*/ 6015407 h 11262142"/>
              <a:gd name="connsiteX5" fmla="*/ 6858000 w 6858000"/>
              <a:gd name="connsiteY5" fmla="*/ 8999698 h 11262142"/>
              <a:gd name="connsiteX6" fmla="*/ 6858000 w 6858000"/>
              <a:gd name="connsiteY6" fmla="*/ 11262142 h 11262142"/>
              <a:gd name="connsiteX7" fmla="*/ 1 w 6858000"/>
              <a:gd name="connsiteY7" fmla="*/ 11262142 h 11262142"/>
              <a:gd name="connsiteX8" fmla="*/ 1 w 6858000"/>
              <a:gd name="connsiteY8" fmla="*/ 9303227 h 112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1262142">
                <a:moveTo>
                  <a:pt x="0" y="9303227"/>
                </a:moveTo>
                <a:lnTo>
                  <a:pt x="0" y="6495555"/>
                </a:lnTo>
                <a:lnTo>
                  <a:pt x="1" y="6495555"/>
                </a:lnTo>
                <a:lnTo>
                  <a:pt x="1" y="0"/>
                </a:lnTo>
                <a:lnTo>
                  <a:pt x="6858000" y="6015407"/>
                </a:lnTo>
                <a:lnTo>
                  <a:pt x="6858000" y="8999698"/>
                </a:lnTo>
                <a:lnTo>
                  <a:pt x="6858000" y="11262142"/>
                </a:lnTo>
                <a:lnTo>
                  <a:pt x="1" y="11262142"/>
                </a:lnTo>
                <a:lnTo>
                  <a:pt x="1" y="9303227"/>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795746-6DE1-87FA-6267-27C3EEA786D5}"/>
              </a:ext>
            </a:extLst>
          </p:cNvPr>
          <p:cNvSpPr>
            <a:spLocks noGrp="1"/>
          </p:cNvSpPr>
          <p:nvPr>
            <p:ph type="ctrTitle"/>
          </p:nvPr>
        </p:nvSpPr>
        <p:spPr>
          <a:xfrm>
            <a:off x="1160890" y="1061686"/>
            <a:ext cx="8266139" cy="3793336"/>
          </a:xfrm>
        </p:spPr>
        <p:txBody>
          <a:bodyPr anchor="t">
            <a:normAutofit/>
          </a:bodyPr>
          <a:lstStyle/>
          <a:p>
            <a:r>
              <a:rPr lang="en-US" sz="6600">
                <a:solidFill>
                  <a:srgbClr val="FFFFFF"/>
                </a:solidFill>
              </a:rPr>
              <a:t>Rights and Freedoms</a:t>
            </a:r>
          </a:p>
        </p:txBody>
      </p:sp>
      <p:sp>
        <p:nvSpPr>
          <p:cNvPr id="3" name="Subtitle 2">
            <a:extLst>
              <a:ext uri="{FF2B5EF4-FFF2-40B4-BE49-F238E27FC236}">
                <a16:creationId xmlns:a16="http://schemas.microsoft.com/office/drawing/2014/main" id="{87C09AF6-5460-9CEA-6C14-F5EA35EF33D7}"/>
              </a:ext>
            </a:extLst>
          </p:cNvPr>
          <p:cNvSpPr>
            <a:spLocks noGrp="1"/>
          </p:cNvSpPr>
          <p:nvPr>
            <p:ph type="subTitle" idx="1"/>
          </p:nvPr>
        </p:nvSpPr>
        <p:spPr>
          <a:xfrm>
            <a:off x="1143000" y="5453796"/>
            <a:ext cx="4264677" cy="732996"/>
          </a:xfrm>
        </p:spPr>
        <p:txBody>
          <a:bodyPr anchor="t">
            <a:normAutofit/>
          </a:bodyPr>
          <a:lstStyle/>
          <a:p>
            <a:endParaRPr lang="en-US">
              <a:solidFill>
                <a:srgbClr val="FFFFFF"/>
              </a:solidFill>
            </a:endParaRPr>
          </a:p>
        </p:txBody>
      </p:sp>
      <p:cxnSp>
        <p:nvCxnSpPr>
          <p:cNvPr id="13" name="Straight Connector 12">
            <a:extLst>
              <a:ext uri="{FF2B5EF4-FFF2-40B4-BE49-F238E27FC236}">
                <a16:creationId xmlns:a16="http://schemas.microsoft.com/office/drawing/2014/main" id="{EFDAA6A4-1F42-460B-A500-921EEB4BC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5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erson on a boat&#10;&#10;Description automatically generated with medium confidence">
            <a:extLst>
              <a:ext uri="{FF2B5EF4-FFF2-40B4-BE49-F238E27FC236}">
                <a16:creationId xmlns:a16="http://schemas.microsoft.com/office/drawing/2014/main" id="{3FE6931C-C9E3-794F-A2F5-531EAB882967}"/>
              </a:ext>
            </a:extLst>
          </p:cNvPr>
          <p:cNvPicPr>
            <a:picLocks noChangeAspect="1"/>
          </p:cNvPicPr>
          <p:nvPr/>
        </p:nvPicPr>
        <p:blipFill rotWithShape="1">
          <a:blip r:embed="rId2">
            <a:alphaModFix amt="50000"/>
          </a:blip>
          <a:srcRect t="4330" b="11084"/>
          <a:stretch/>
        </p:blipFill>
        <p:spPr>
          <a:xfrm>
            <a:off x="20" y="1"/>
            <a:ext cx="12191980" cy="6857999"/>
          </a:xfrm>
          <a:prstGeom prst="rect">
            <a:avLst/>
          </a:prstGeom>
        </p:spPr>
      </p:pic>
      <p:sp>
        <p:nvSpPr>
          <p:cNvPr id="2" name="Title 1">
            <a:extLst>
              <a:ext uri="{FF2B5EF4-FFF2-40B4-BE49-F238E27FC236}">
                <a16:creationId xmlns:a16="http://schemas.microsoft.com/office/drawing/2014/main" id="{4EF3F0FF-4A76-064F-9E8C-B24D32CDD1AA}"/>
              </a:ext>
            </a:extLst>
          </p:cNvPr>
          <p:cNvSpPr>
            <a:spLocks noGrp="1"/>
          </p:cNvSpPr>
          <p:nvPr>
            <p:ph type="title"/>
          </p:nvPr>
        </p:nvSpPr>
        <p:spPr>
          <a:xfrm>
            <a:off x="943276" y="712268"/>
            <a:ext cx="10410524" cy="1193533"/>
          </a:xfrm>
        </p:spPr>
        <p:txBody>
          <a:bodyPr>
            <a:normAutofit/>
          </a:bodyPr>
          <a:lstStyle/>
          <a:p>
            <a:r>
              <a:rPr lang="en-CA" b="1">
                <a:solidFill>
                  <a:srgbClr val="FFFFFF"/>
                </a:solidFill>
              </a:rPr>
              <a:t>Life, Liberty and Security of Person</a:t>
            </a:r>
            <a:endParaRPr lang="en-US">
              <a:solidFill>
                <a:srgbClr val="FFFFFF"/>
              </a:solidFill>
            </a:endParaRPr>
          </a:p>
        </p:txBody>
      </p:sp>
      <p:sp>
        <p:nvSpPr>
          <p:cNvPr id="3" name="Content Placeholder 2">
            <a:extLst>
              <a:ext uri="{FF2B5EF4-FFF2-40B4-BE49-F238E27FC236}">
                <a16:creationId xmlns:a16="http://schemas.microsoft.com/office/drawing/2014/main" id="{B757AE01-62B2-B04F-BC18-E96849C1ADA4}"/>
              </a:ext>
            </a:extLst>
          </p:cNvPr>
          <p:cNvSpPr>
            <a:spLocks noGrp="1"/>
          </p:cNvSpPr>
          <p:nvPr>
            <p:ph idx="1"/>
          </p:nvPr>
        </p:nvSpPr>
        <p:spPr>
          <a:xfrm>
            <a:off x="943276" y="2050181"/>
            <a:ext cx="10410524" cy="3164370"/>
          </a:xfrm>
        </p:spPr>
        <p:txBody>
          <a:bodyPr>
            <a:normAutofit fontScale="92500"/>
          </a:bodyPr>
          <a:lstStyle/>
          <a:p>
            <a:r>
              <a:rPr lang="en-CA" sz="2400" b="1" dirty="0">
                <a:solidFill>
                  <a:srgbClr val="FFFFFF"/>
                </a:solidFill>
              </a:rPr>
              <a:t>7 Everyone has the right to life, liberty and security of the person and the right not to be deprived thereof except in accordance with the principles of fundamental justice.</a:t>
            </a:r>
          </a:p>
          <a:p>
            <a:r>
              <a:rPr lang="en-CA" sz="2400" b="1" dirty="0">
                <a:solidFill>
                  <a:srgbClr val="FFFFFF"/>
                </a:solidFill>
              </a:rPr>
              <a:t>It is the duty of the Crown to disclose all relevant information it has in its possession before the case goes to trial. </a:t>
            </a:r>
          </a:p>
          <a:p>
            <a:r>
              <a:rPr lang="en-CA" sz="2400" b="1" dirty="0">
                <a:solidFill>
                  <a:srgbClr val="FFFFFF"/>
                </a:solidFill>
              </a:rPr>
              <a:t>The Crown cannot withhold any information from the defendant.</a:t>
            </a:r>
            <a:endParaRPr lang="en-US" sz="2400" b="1" dirty="0">
              <a:solidFill>
                <a:srgbClr val="FFFFFF"/>
              </a:solidFill>
            </a:endParaRPr>
          </a:p>
        </p:txBody>
      </p:sp>
    </p:spTree>
    <p:extLst>
      <p:ext uri="{BB962C8B-B14F-4D97-AF65-F5344CB8AC3E}">
        <p14:creationId xmlns:p14="http://schemas.microsoft.com/office/powerpoint/2010/main" val="404227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9FF2-547D-ED42-B4E8-C28CAFC03547}"/>
              </a:ext>
            </a:extLst>
          </p:cNvPr>
          <p:cNvSpPr>
            <a:spLocks noGrp="1"/>
          </p:cNvSpPr>
          <p:nvPr>
            <p:ph type="title"/>
          </p:nvPr>
        </p:nvSpPr>
        <p:spPr>
          <a:xfrm>
            <a:off x="1371599" y="294538"/>
            <a:ext cx="9895951" cy="1033669"/>
          </a:xfrm>
        </p:spPr>
        <p:txBody>
          <a:bodyPr>
            <a:normAutofit fontScale="90000"/>
          </a:bodyPr>
          <a:lstStyle/>
          <a:p>
            <a:r>
              <a:rPr lang="en-US" sz="3400" dirty="0">
                <a:solidFill>
                  <a:srgbClr val="FFFFFF"/>
                </a:solidFill>
              </a:rPr>
              <a:t>Case Study: Rodriguez v. British Columbia (Attorney General), 1993</a:t>
            </a:r>
          </a:p>
        </p:txBody>
      </p:sp>
      <p:sp>
        <p:nvSpPr>
          <p:cNvPr id="3" name="Content Placeholder 2">
            <a:extLst>
              <a:ext uri="{FF2B5EF4-FFF2-40B4-BE49-F238E27FC236}">
                <a16:creationId xmlns:a16="http://schemas.microsoft.com/office/drawing/2014/main" id="{17970A47-16F4-9348-8A3A-064033942AB9}"/>
              </a:ext>
            </a:extLst>
          </p:cNvPr>
          <p:cNvSpPr>
            <a:spLocks noGrp="1"/>
          </p:cNvSpPr>
          <p:nvPr>
            <p:ph idx="1"/>
          </p:nvPr>
        </p:nvSpPr>
        <p:spPr>
          <a:xfrm>
            <a:off x="257175" y="1891970"/>
            <a:ext cx="11630025" cy="4794579"/>
          </a:xfrm>
        </p:spPr>
        <p:txBody>
          <a:bodyPr anchor="ctr">
            <a:normAutofit fontScale="92500" lnSpcReduction="10000"/>
          </a:bodyPr>
          <a:lstStyle/>
          <a:p>
            <a:pPr marL="0" indent="0">
              <a:buNone/>
            </a:pPr>
            <a:r>
              <a:rPr lang="en-US" sz="2400" dirty="0"/>
              <a:t>Sue Rodriguez was a victim of a terminal disease that would soon leave her helpless. She was told that she had no more than three years to live. Once she was unable to enjoy life, she hoped that someone would be be able to help her end her life. In Canada, it is not illegal to commit suicide,. However, it is illegal for anyone to assist in a suicide.</a:t>
            </a:r>
          </a:p>
          <a:p>
            <a:pPr marL="0" indent="0">
              <a:buNone/>
            </a:pPr>
            <a:r>
              <a:rPr lang="en-US" sz="2400" dirty="0"/>
              <a:t>Rodriguez argued that the law denying assisted suicide violated her right to life, liberty, and security of the person. The Supreme Court disagreed with Rodriguez. It kept the law on assisted suicide in the Criminal Code. The court commented that the objective of the law as to preserve life and protect the vulnerable in society. </a:t>
            </a:r>
          </a:p>
          <a:p>
            <a:pPr marL="0" indent="0">
              <a:buNone/>
            </a:pPr>
            <a:r>
              <a:rPr lang="en-US" sz="2400" dirty="0"/>
              <a:t>On February 12, 1994, Rodriguez committed suicide with the help of an anonymous doctor.</a:t>
            </a:r>
          </a:p>
          <a:p>
            <a:pPr marL="514350" indent="-514350">
              <a:buAutoNum type="arabicPeriod"/>
            </a:pPr>
            <a:r>
              <a:rPr lang="en-US" sz="2400" dirty="0"/>
              <a:t>Do you agree with the Supreme Court’s decision in this case? </a:t>
            </a:r>
          </a:p>
          <a:p>
            <a:pPr marL="514350" indent="-514350">
              <a:buAutoNum type="arabicPeriod"/>
            </a:pPr>
            <a:r>
              <a:rPr lang="en-US" sz="2400" dirty="0"/>
              <a:t>Do you think assisted suicide law should still be in the Criminal Code? Explain</a:t>
            </a:r>
          </a:p>
        </p:txBody>
      </p:sp>
    </p:spTree>
    <p:extLst>
      <p:ext uri="{BB962C8B-B14F-4D97-AF65-F5344CB8AC3E}">
        <p14:creationId xmlns:p14="http://schemas.microsoft.com/office/powerpoint/2010/main" val="16178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614C296-26CB-43B0-9404-D05FF687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677978">
            <a:off x="-1328609" y="-131647"/>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37BD1C-DC5B-98A3-1DD5-56C20E99C8EF}"/>
              </a:ext>
            </a:extLst>
          </p:cNvPr>
          <p:cNvSpPr>
            <a:spLocks noGrp="1"/>
          </p:cNvSpPr>
          <p:nvPr>
            <p:ph type="title"/>
          </p:nvPr>
        </p:nvSpPr>
        <p:spPr>
          <a:xfrm>
            <a:off x="1756756" y="906189"/>
            <a:ext cx="8689571" cy="1001886"/>
          </a:xfrm>
        </p:spPr>
        <p:txBody>
          <a:bodyPr anchor="b">
            <a:normAutofit/>
          </a:bodyPr>
          <a:lstStyle/>
          <a:p>
            <a:pPr algn="ctr"/>
            <a:r>
              <a:rPr lang="en-US" dirty="0"/>
              <a:t>MAID</a:t>
            </a:r>
            <a:endParaRPr lang="en-US"/>
          </a:p>
        </p:txBody>
      </p:sp>
      <p:sp>
        <p:nvSpPr>
          <p:cNvPr id="12" name="Freeform: Shape 11">
            <a:extLst>
              <a:ext uri="{FF2B5EF4-FFF2-40B4-BE49-F238E27FC236}">
                <a16:creationId xmlns:a16="http://schemas.microsoft.com/office/drawing/2014/main" id="{76F4C24C-DC25-49C1-9509-3F5694D0D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873948">
            <a:off x="9801250" y="5155580"/>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7A33AEF-C4A7-2D8E-319D-BBEDC1F5FD27}"/>
              </a:ext>
            </a:extLst>
          </p:cNvPr>
          <p:cNvSpPr>
            <a:spLocks noGrp="1"/>
          </p:cNvSpPr>
          <p:nvPr>
            <p:ph idx="1"/>
          </p:nvPr>
        </p:nvSpPr>
        <p:spPr>
          <a:xfrm>
            <a:off x="2417715" y="2177940"/>
            <a:ext cx="7358051" cy="3662246"/>
          </a:xfrm>
        </p:spPr>
        <p:txBody>
          <a:bodyPr anchor="ctr">
            <a:normAutofit/>
          </a:bodyPr>
          <a:lstStyle/>
          <a:p>
            <a:pPr marL="0" indent="0" algn="ctr">
              <a:buNone/>
            </a:pPr>
            <a:r>
              <a:rPr lang="en-US" sz="2800" dirty="0"/>
              <a:t>Go to our website and read the article on Medical Assistance In Dying. Be prepared to discuss.</a:t>
            </a:r>
          </a:p>
        </p:txBody>
      </p:sp>
      <p:cxnSp>
        <p:nvCxnSpPr>
          <p:cNvPr id="14" name="Straight Connector 13">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30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7EE9-C18D-B740-9CAC-0B505B263573}"/>
              </a:ext>
            </a:extLst>
          </p:cNvPr>
          <p:cNvSpPr>
            <a:spLocks noGrp="1"/>
          </p:cNvSpPr>
          <p:nvPr>
            <p:ph type="title"/>
          </p:nvPr>
        </p:nvSpPr>
        <p:spPr>
          <a:xfrm>
            <a:off x="275573" y="206679"/>
            <a:ext cx="7090775" cy="1325563"/>
          </a:xfrm>
        </p:spPr>
        <p:txBody>
          <a:bodyPr/>
          <a:lstStyle/>
          <a:p>
            <a:r>
              <a:rPr lang="en-CA" dirty="0">
                <a:hlinkClick r:id="rId2"/>
              </a:rPr>
              <a:t>March 17, 2021 MAID Update</a:t>
            </a:r>
            <a:endParaRPr lang="en-US" dirty="0"/>
          </a:p>
        </p:txBody>
      </p:sp>
      <p:sp>
        <p:nvSpPr>
          <p:cNvPr id="3" name="Content Placeholder 2">
            <a:extLst>
              <a:ext uri="{FF2B5EF4-FFF2-40B4-BE49-F238E27FC236}">
                <a16:creationId xmlns:a16="http://schemas.microsoft.com/office/drawing/2014/main" id="{816B3C97-3B41-6A41-9E69-B2C9D67E4043}"/>
              </a:ext>
            </a:extLst>
          </p:cNvPr>
          <p:cNvSpPr>
            <a:spLocks noGrp="1"/>
          </p:cNvSpPr>
          <p:nvPr>
            <p:ph idx="1"/>
          </p:nvPr>
        </p:nvSpPr>
        <p:spPr>
          <a:xfrm>
            <a:off x="275573" y="1494665"/>
            <a:ext cx="11711835" cy="4609574"/>
          </a:xfrm>
        </p:spPr>
        <p:txBody>
          <a:bodyPr>
            <a:normAutofit fontScale="92500"/>
          </a:bodyPr>
          <a:lstStyle/>
          <a:p>
            <a:pPr marL="0" indent="0">
              <a:buNone/>
            </a:pPr>
            <a:r>
              <a:rPr lang="en-CA" dirty="0"/>
              <a:t>As of March 17, 2021, persons who wish to receive MAID must satisfy the following eligibility criteria:</a:t>
            </a:r>
          </a:p>
          <a:p>
            <a:r>
              <a:rPr lang="en-CA" dirty="0"/>
              <a:t>be 18 years of age or older and have decision-making capacity</a:t>
            </a:r>
          </a:p>
          <a:p>
            <a:r>
              <a:rPr lang="en-CA" dirty="0"/>
              <a:t>be eligible for publicly funded health care services</a:t>
            </a:r>
          </a:p>
          <a:p>
            <a:r>
              <a:rPr lang="en-CA" dirty="0"/>
              <a:t>make a voluntary request that is not the result of external pressure </a:t>
            </a:r>
          </a:p>
          <a:p>
            <a:r>
              <a:rPr lang="en-CA" dirty="0"/>
              <a:t>give informed consent to receive MAID, meaning that the person has consented to receiving MAID after they have received all information needed to make this decision</a:t>
            </a:r>
          </a:p>
          <a:p>
            <a:r>
              <a:rPr lang="en-CA" dirty="0"/>
              <a:t>have a serious and incurable illness, disease or disability (excluding a mental illness until March 17, 2023)</a:t>
            </a:r>
          </a:p>
          <a:p>
            <a:r>
              <a:rPr lang="en-CA" dirty="0"/>
              <a:t>be in an advanced state of irreversible decline in capability</a:t>
            </a:r>
          </a:p>
          <a:p>
            <a:r>
              <a:rPr lang="en-CA" dirty="0"/>
              <a:t>have enduring and intolerable physical or psychological suffering that cannot be alleviated under conditions the person considers acceptable</a:t>
            </a:r>
          </a:p>
          <a:p>
            <a:endParaRPr lang="en-US" dirty="0"/>
          </a:p>
        </p:txBody>
      </p:sp>
      <p:sp>
        <p:nvSpPr>
          <p:cNvPr id="4" name="TextBox 3">
            <a:extLst>
              <a:ext uri="{FF2B5EF4-FFF2-40B4-BE49-F238E27FC236}">
                <a16:creationId xmlns:a16="http://schemas.microsoft.com/office/drawing/2014/main" id="{2D55C163-66D6-AE4E-8BFA-E92CDCD3E372}"/>
              </a:ext>
            </a:extLst>
          </p:cNvPr>
          <p:cNvSpPr txBox="1"/>
          <p:nvPr/>
        </p:nvSpPr>
        <p:spPr>
          <a:xfrm>
            <a:off x="7798564" y="196865"/>
            <a:ext cx="4070959" cy="1200329"/>
          </a:xfrm>
          <a:prstGeom prst="rect">
            <a:avLst/>
          </a:prstGeom>
          <a:noFill/>
          <a:ln w="28575">
            <a:solidFill>
              <a:schemeClr val="bg2">
                <a:lumMod val="50000"/>
              </a:schemeClr>
            </a:solidFill>
          </a:ln>
        </p:spPr>
        <p:txBody>
          <a:bodyPr wrap="square" rtlCol="0">
            <a:spAutoFit/>
          </a:bodyPr>
          <a:lstStyle/>
          <a:p>
            <a:r>
              <a:rPr lang="en-CA" b="1" i="1" dirty="0">
                <a:solidFill>
                  <a:schemeClr val="bg1"/>
                </a:solidFill>
              </a:rPr>
              <a:t>Note: The law no longer requires a person’s natural death to be reasonably foreseeable as an eligibility criterion for MAID.</a:t>
            </a:r>
            <a:endParaRPr lang="en-US" b="1" i="1" dirty="0">
              <a:solidFill>
                <a:schemeClr val="bg1"/>
              </a:solidFill>
            </a:endParaRPr>
          </a:p>
        </p:txBody>
      </p:sp>
    </p:spTree>
    <p:extLst>
      <p:ext uri="{BB962C8B-B14F-4D97-AF65-F5344CB8AC3E}">
        <p14:creationId xmlns:p14="http://schemas.microsoft.com/office/powerpoint/2010/main" val="321518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492D-250C-1846-A1F2-5F5A197C83D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Detention and Imprisonment</a:t>
            </a:r>
          </a:p>
        </p:txBody>
      </p:sp>
      <p:sp>
        <p:nvSpPr>
          <p:cNvPr id="3" name="Content Placeholder 2">
            <a:extLst>
              <a:ext uri="{FF2B5EF4-FFF2-40B4-BE49-F238E27FC236}">
                <a16:creationId xmlns:a16="http://schemas.microsoft.com/office/drawing/2014/main" id="{37FA01DF-4098-3249-83BA-A654722B1F4E}"/>
              </a:ext>
            </a:extLst>
          </p:cNvPr>
          <p:cNvSpPr>
            <a:spLocks noGrp="1"/>
          </p:cNvSpPr>
          <p:nvPr>
            <p:ph idx="1"/>
          </p:nvPr>
        </p:nvSpPr>
        <p:spPr>
          <a:xfrm>
            <a:off x="1367624" y="2012494"/>
            <a:ext cx="9708995" cy="4045115"/>
          </a:xfrm>
        </p:spPr>
        <p:txBody>
          <a:bodyPr anchor="ctr">
            <a:normAutofit/>
          </a:bodyPr>
          <a:lstStyle/>
          <a:p>
            <a:pPr marL="0" indent="0">
              <a:buNone/>
            </a:pPr>
            <a:r>
              <a:rPr lang="en-CA" b="1" dirty="0"/>
              <a:t>9</a:t>
            </a:r>
            <a:r>
              <a:rPr lang="en-CA" dirty="0"/>
              <a:t> Everyone has the right not to be arbitrarily detained or imprisoned.</a:t>
            </a:r>
          </a:p>
          <a:p>
            <a:r>
              <a:rPr lang="en-CA" dirty="0"/>
              <a:t>“Arbitrarily” means not having sufficient legal reason for stopping or restricting someone's movement or putting them in jail.</a:t>
            </a:r>
          </a:p>
          <a:p>
            <a:r>
              <a:rPr lang="en-CA" dirty="0"/>
              <a:t>“Detained” does not just mean going to jail. Detained could become an arrest. </a:t>
            </a:r>
          </a:p>
          <a:p>
            <a:pPr marL="0" indent="0">
              <a:buNone/>
            </a:pPr>
            <a:r>
              <a:rPr lang="en-CA" dirty="0"/>
              <a:t>Should police be able to detain you without cause if they feel you could cause harm to the general public?</a:t>
            </a:r>
            <a:endParaRPr lang="en-US" dirty="0"/>
          </a:p>
        </p:txBody>
      </p:sp>
    </p:spTree>
    <p:extLst>
      <p:ext uri="{BB962C8B-B14F-4D97-AF65-F5344CB8AC3E}">
        <p14:creationId xmlns:p14="http://schemas.microsoft.com/office/powerpoint/2010/main" val="214717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0F203-CE82-B34B-AB87-B22C7DC2EFCC}"/>
              </a:ext>
            </a:extLst>
          </p:cNvPr>
          <p:cNvPicPr>
            <a:picLocks noChangeAspect="1"/>
          </p:cNvPicPr>
          <p:nvPr/>
        </p:nvPicPr>
        <p:blipFill rotWithShape="1">
          <a:blip r:embed="rId2"/>
          <a:srcRect r="13777" b="-1"/>
          <a:stretch/>
        </p:blipFill>
        <p:spPr>
          <a:xfrm>
            <a:off x="-1" y="10"/>
            <a:ext cx="12192000" cy="6857990"/>
          </a:xfrm>
          <a:prstGeom prst="rect">
            <a:avLst/>
          </a:prstGeom>
        </p:spPr>
      </p:pic>
      <p:sp>
        <p:nvSpPr>
          <p:cNvPr id="2" name="Title 1">
            <a:extLst>
              <a:ext uri="{FF2B5EF4-FFF2-40B4-BE49-F238E27FC236}">
                <a16:creationId xmlns:a16="http://schemas.microsoft.com/office/drawing/2014/main" id="{2EDC206D-1B24-1D42-80C6-3A6CD336F9AC}"/>
              </a:ext>
            </a:extLst>
          </p:cNvPr>
          <p:cNvSpPr>
            <a:spLocks noGrp="1"/>
          </p:cNvSpPr>
          <p:nvPr>
            <p:ph type="title"/>
          </p:nvPr>
        </p:nvSpPr>
        <p:spPr>
          <a:xfrm>
            <a:off x="709448" y="1913950"/>
            <a:ext cx="4204137" cy="1342754"/>
          </a:xfrm>
        </p:spPr>
        <p:txBody>
          <a:bodyPr>
            <a:normAutofit/>
          </a:bodyPr>
          <a:lstStyle/>
          <a:p>
            <a:pPr algn="ctr"/>
            <a:r>
              <a:rPr lang="en-CA" sz="3600" b="1"/>
              <a:t>Treatment or Punishment</a:t>
            </a:r>
            <a:endParaRPr lang="en-US" sz="3600"/>
          </a:p>
        </p:txBody>
      </p:sp>
      <p:sp>
        <p:nvSpPr>
          <p:cNvPr id="3" name="Content Placeholder 2">
            <a:extLst>
              <a:ext uri="{FF2B5EF4-FFF2-40B4-BE49-F238E27FC236}">
                <a16:creationId xmlns:a16="http://schemas.microsoft.com/office/drawing/2014/main" id="{C5557F29-D707-4F4D-93C4-5D3D72E115D9}"/>
              </a:ext>
            </a:extLst>
          </p:cNvPr>
          <p:cNvSpPr>
            <a:spLocks noGrp="1"/>
          </p:cNvSpPr>
          <p:nvPr>
            <p:ph idx="1"/>
          </p:nvPr>
        </p:nvSpPr>
        <p:spPr>
          <a:xfrm>
            <a:off x="6256281" y="963826"/>
            <a:ext cx="5556778" cy="3867666"/>
          </a:xfrm>
        </p:spPr>
        <p:txBody>
          <a:bodyPr anchor="ctr">
            <a:normAutofit fontScale="92500" lnSpcReduction="10000"/>
          </a:bodyPr>
          <a:lstStyle/>
          <a:p>
            <a:pPr marL="0" indent="0">
              <a:buNone/>
            </a:pPr>
            <a:endParaRPr lang="en-CA" sz="2600" b="1" dirty="0"/>
          </a:p>
          <a:p>
            <a:pPr marL="0" indent="0">
              <a:buNone/>
            </a:pPr>
            <a:r>
              <a:rPr lang="en-CA" sz="2600" b="1" dirty="0"/>
              <a:t>12</a:t>
            </a:r>
            <a:r>
              <a:rPr lang="en-CA" sz="2600" dirty="0"/>
              <a:t> Everyone has the right not to be subjected to any cruel and unusual treatment or punishment</a:t>
            </a:r>
          </a:p>
          <a:p>
            <a:endParaRPr lang="en-CA" sz="2600" dirty="0"/>
          </a:p>
          <a:p>
            <a:r>
              <a:rPr lang="en-CA" sz="2600" dirty="0"/>
              <a:t>What is cruel and unusual punishment to you? Remember Foucault and crime and punishment?</a:t>
            </a:r>
          </a:p>
          <a:p>
            <a:endParaRPr lang="en-CA" sz="1800" dirty="0"/>
          </a:p>
          <a:p>
            <a:endParaRPr lang="en-US" sz="1800" dirty="0"/>
          </a:p>
        </p:txBody>
      </p:sp>
    </p:spTree>
    <p:extLst>
      <p:ext uri="{BB962C8B-B14F-4D97-AF65-F5344CB8AC3E}">
        <p14:creationId xmlns:p14="http://schemas.microsoft.com/office/powerpoint/2010/main" val="109879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B9B134-8BA2-E542-B5C5-AE8399E7DB70}"/>
              </a:ext>
            </a:extLst>
          </p:cNvPr>
          <p:cNvSpPr>
            <a:spLocks noGrp="1"/>
          </p:cNvSpPr>
          <p:nvPr>
            <p:ph type="title"/>
          </p:nvPr>
        </p:nvSpPr>
        <p:spPr>
          <a:xfrm>
            <a:off x="1143001" y="1181101"/>
            <a:ext cx="3533033" cy="1562100"/>
          </a:xfrm>
        </p:spPr>
        <p:txBody>
          <a:bodyPr anchor="t">
            <a:normAutofit/>
          </a:bodyPr>
          <a:lstStyle/>
          <a:p>
            <a:r>
              <a:rPr lang="en-US"/>
              <a:t>Self - Crimination</a:t>
            </a:r>
          </a:p>
        </p:txBody>
      </p:sp>
      <p:cxnSp>
        <p:nvCxnSpPr>
          <p:cNvPr id="13" name="Straight Connector 12">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B419B8B-2D5D-BB61-168F-752A50F31746}"/>
              </a:ext>
            </a:extLst>
          </p:cNvPr>
          <p:cNvGraphicFramePr>
            <a:graphicFrameLocks noGrp="1"/>
          </p:cNvGraphicFramePr>
          <p:nvPr>
            <p:ph idx="1"/>
            <p:extLst>
              <p:ext uri="{D42A27DB-BD31-4B8C-83A1-F6EECF244321}">
                <p14:modId xmlns:p14="http://schemas.microsoft.com/office/powerpoint/2010/main" val="1475169178"/>
              </p:ext>
            </p:extLst>
          </p:nvPr>
        </p:nvGraphicFramePr>
        <p:xfrm>
          <a:off x="6083225" y="1100567"/>
          <a:ext cx="5102662" cy="465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2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67C8-6120-F9B1-21E6-18C741A5677D}"/>
              </a:ext>
            </a:extLst>
          </p:cNvPr>
          <p:cNvSpPr>
            <a:spLocks noGrp="1"/>
          </p:cNvSpPr>
          <p:nvPr>
            <p:ph type="title"/>
          </p:nvPr>
        </p:nvSpPr>
        <p:spPr/>
        <p:txBody>
          <a:bodyPr/>
          <a:lstStyle/>
          <a:p>
            <a:endParaRPr lang="en-US" dirty="0"/>
          </a:p>
        </p:txBody>
      </p:sp>
      <p:pic>
        <p:nvPicPr>
          <p:cNvPr id="4" name="Content Placeholder 3" descr="A picture containing text, newspaper&#10;&#10;Description automatically generated">
            <a:extLst>
              <a:ext uri="{FF2B5EF4-FFF2-40B4-BE49-F238E27FC236}">
                <a16:creationId xmlns:a16="http://schemas.microsoft.com/office/drawing/2014/main" id="{9A5CB8D4-8592-B455-4621-78FE9782100D}"/>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49961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02834-4B6F-2345-BC8C-7F8D4BB21B31}"/>
              </a:ext>
            </a:extLst>
          </p:cNvPr>
          <p:cNvSpPr>
            <a:spLocks noGrp="1"/>
          </p:cNvSpPr>
          <p:nvPr>
            <p:ph type="title"/>
          </p:nvPr>
        </p:nvSpPr>
        <p:spPr>
          <a:xfrm>
            <a:off x="1756756" y="906189"/>
            <a:ext cx="8689571" cy="1001886"/>
          </a:xfrm>
        </p:spPr>
        <p:txBody>
          <a:bodyPr anchor="b">
            <a:normAutofit/>
          </a:bodyPr>
          <a:lstStyle/>
          <a:p>
            <a:pPr algn="ctr"/>
            <a:r>
              <a:rPr lang="en-US" sz="3700" dirty="0"/>
              <a:t>Analyzing a Charter Case: 4 Step Process</a:t>
            </a:r>
          </a:p>
        </p:txBody>
      </p:sp>
      <p:cxnSp>
        <p:nvCxnSpPr>
          <p:cNvPr id="12" name="Straight Connector 11">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9AA3B7C-C0C7-4293-9CBC-C83A381B24EF}"/>
              </a:ext>
            </a:extLst>
          </p:cNvPr>
          <p:cNvGraphicFramePr>
            <a:graphicFrameLocks noGrp="1"/>
          </p:cNvGraphicFramePr>
          <p:nvPr>
            <p:ph idx="1"/>
            <p:extLst>
              <p:ext uri="{D42A27DB-BD31-4B8C-83A1-F6EECF244321}">
                <p14:modId xmlns:p14="http://schemas.microsoft.com/office/powerpoint/2010/main" val="1388727946"/>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07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8BF6-546E-D94C-8995-B60C46421E0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#1 Does the Charter Apply?</a:t>
            </a:r>
          </a:p>
        </p:txBody>
      </p:sp>
      <p:sp>
        <p:nvSpPr>
          <p:cNvPr id="3" name="Content Placeholder 2">
            <a:extLst>
              <a:ext uri="{FF2B5EF4-FFF2-40B4-BE49-F238E27FC236}">
                <a16:creationId xmlns:a16="http://schemas.microsoft.com/office/drawing/2014/main" id="{BC957C0E-79C0-3C47-BCFD-E0213C4C2AC8}"/>
              </a:ext>
            </a:extLst>
          </p:cNvPr>
          <p:cNvSpPr>
            <a:spLocks noGrp="1"/>
          </p:cNvSpPr>
          <p:nvPr>
            <p:ph idx="1"/>
          </p:nvPr>
        </p:nvSpPr>
        <p:spPr>
          <a:xfrm>
            <a:off x="5926619" y="649480"/>
            <a:ext cx="5837587" cy="5546047"/>
          </a:xfrm>
        </p:spPr>
        <p:txBody>
          <a:bodyPr anchor="ctr">
            <a:normAutofit/>
          </a:bodyPr>
          <a:lstStyle/>
          <a:p>
            <a:r>
              <a:rPr lang="en-US" dirty="0"/>
              <a:t>The Charter concerns </a:t>
            </a:r>
            <a:r>
              <a:rPr lang="en-US" b="1" u="sng" dirty="0">
                <a:solidFill>
                  <a:schemeClr val="tx2"/>
                </a:solidFill>
              </a:rPr>
              <a:t>only matters involving the government</a:t>
            </a:r>
            <a:r>
              <a:rPr lang="en-US" dirty="0"/>
              <a:t>.</a:t>
            </a:r>
          </a:p>
          <a:p>
            <a:pPr marL="0" indent="0">
              <a:buNone/>
            </a:pPr>
            <a:r>
              <a:rPr lang="en-US" dirty="0"/>
              <a:t>Can challenge a government law or question a government action (</a:t>
            </a:r>
            <a:r>
              <a:rPr lang="en-US" dirty="0">
                <a:solidFill>
                  <a:schemeClr val="tx2"/>
                </a:solidFill>
              </a:rPr>
              <a:t>police illegal search &amp; seizure</a:t>
            </a:r>
            <a:r>
              <a:rPr lang="en-US" dirty="0"/>
              <a:t>). </a:t>
            </a:r>
          </a:p>
        </p:txBody>
      </p:sp>
    </p:spTree>
    <p:extLst>
      <p:ext uri="{BB962C8B-B14F-4D97-AF65-F5344CB8AC3E}">
        <p14:creationId xmlns:p14="http://schemas.microsoft.com/office/powerpoint/2010/main" val="7735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CF8D-72CC-5B48-8191-D3F4AFC6A7D4}"/>
              </a:ext>
            </a:extLst>
          </p:cNvPr>
          <p:cNvSpPr>
            <a:spLocks noGrp="1"/>
          </p:cNvSpPr>
          <p:nvPr>
            <p:ph type="title"/>
          </p:nvPr>
        </p:nvSpPr>
        <p:spPr>
          <a:xfrm>
            <a:off x="265564" y="649480"/>
            <a:ext cx="4230100" cy="3387497"/>
          </a:xfrm>
        </p:spPr>
        <p:txBody>
          <a:bodyPr anchor="b">
            <a:normAutofit/>
          </a:bodyPr>
          <a:lstStyle/>
          <a:p>
            <a:pPr algn="r"/>
            <a:r>
              <a:rPr lang="en-US" sz="4000" dirty="0">
                <a:solidFill>
                  <a:srgbClr val="FFFFFF"/>
                </a:solidFill>
              </a:rPr>
              <a:t>#3 Does the Reasonable Limits Clause Justify the Infringement?</a:t>
            </a:r>
          </a:p>
        </p:txBody>
      </p:sp>
      <p:sp>
        <p:nvSpPr>
          <p:cNvPr id="3" name="Content Placeholder 2">
            <a:extLst>
              <a:ext uri="{FF2B5EF4-FFF2-40B4-BE49-F238E27FC236}">
                <a16:creationId xmlns:a16="http://schemas.microsoft.com/office/drawing/2014/main" id="{78F29ED8-3DE2-DA49-A00F-E250D2990BB7}"/>
              </a:ext>
            </a:extLst>
          </p:cNvPr>
          <p:cNvSpPr>
            <a:spLocks noGrp="1"/>
          </p:cNvSpPr>
          <p:nvPr>
            <p:ph idx="1"/>
          </p:nvPr>
        </p:nvSpPr>
        <p:spPr>
          <a:xfrm>
            <a:off x="4681728" y="649480"/>
            <a:ext cx="7082479" cy="5546047"/>
          </a:xfrm>
        </p:spPr>
        <p:txBody>
          <a:bodyPr anchor="ctr">
            <a:normAutofit lnSpcReduction="10000"/>
          </a:bodyPr>
          <a:lstStyle/>
          <a:p>
            <a:r>
              <a:rPr lang="en-US" dirty="0"/>
              <a:t>Charter rights are not absolute they can be limited if it can be justified in our free and democratic society. </a:t>
            </a:r>
          </a:p>
          <a:p>
            <a:r>
              <a:rPr lang="en-US" dirty="0"/>
              <a:t>You can’t say or do anything you want and claim it as a right of Free Speech (Section 2(b) of the Charter).</a:t>
            </a:r>
          </a:p>
          <a:p>
            <a:pPr marL="0" indent="0">
              <a:buNone/>
            </a:pPr>
            <a:r>
              <a:rPr lang="en-US" b="1" dirty="0">
                <a:solidFill>
                  <a:schemeClr val="tx2"/>
                </a:solidFill>
              </a:rPr>
              <a:t>Section 1 states “</a:t>
            </a:r>
            <a:r>
              <a:rPr lang="en-CA" b="1" dirty="0">
                <a:solidFill>
                  <a:schemeClr val="tx2"/>
                </a:solidFill>
              </a:rPr>
              <a:t>(1) The Canadian Charter of Rights and Freedoms guarantees the rights and freedoms set out in it subject only to such </a:t>
            </a:r>
            <a:r>
              <a:rPr lang="en-CA" b="1" u="sng" dirty="0">
                <a:solidFill>
                  <a:schemeClr val="accent5"/>
                </a:solidFill>
              </a:rPr>
              <a:t>reasonable limits</a:t>
            </a:r>
            <a:r>
              <a:rPr lang="en-CA" b="1" dirty="0">
                <a:solidFill>
                  <a:schemeClr val="tx2"/>
                </a:solidFill>
              </a:rPr>
              <a:t> prescribed by law as can be demonstrably justified in a free and democratic society.”</a:t>
            </a:r>
            <a:endParaRPr lang="en-US" b="1" dirty="0">
              <a:solidFill>
                <a:schemeClr val="tx2"/>
              </a:solidFill>
            </a:endParaRPr>
          </a:p>
          <a:p>
            <a:r>
              <a:rPr lang="en-US" i="1" dirty="0"/>
              <a:t>Writing racist or sexist comments that promote hate on an Internet blog is not against the law, but if it results in harm, it violates the Charter and you can be taken to court</a:t>
            </a:r>
          </a:p>
        </p:txBody>
      </p:sp>
    </p:spTree>
    <p:extLst>
      <p:ext uri="{BB962C8B-B14F-4D97-AF65-F5344CB8AC3E}">
        <p14:creationId xmlns:p14="http://schemas.microsoft.com/office/powerpoint/2010/main" val="182137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5744-F307-714C-AA2B-E382A5E772D4}"/>
              </a:ext>
            </a:extLst>
          </p:cNvPr>
          <p:cNvSpPr>
            <a:spLocks noGrp="1"/>
          </p:cNvSpPr>
          <p:nvPr>
            <p:ph type="title"/>
          </p:nvPr>
        </p:nvSpPr>
        <p:spPr/>
        <p:txBody>
          <a:bodyPr/>
          <a:lstStyle/>
          <a:p>
            <a:r>
              <a:rPr lang="en-US" dirty="0"/>
              <a:t>The Notwithstanding Clause (Section 33)</a:t>
            </a:r>
          </a:p>
        </p:txBody>
      </p:sp>
      <p:sp>
        <p:nvSpPr>
          <p:cNvPr id="3" name="Content Placeholder 2">
            <a:extLst>
              <a:ext uri="{FF2B5EF4-FFF2-40B4-BE49-F238E27FC236}">
                <a16:creationId xmlns:a16="http://schemas.microsoft.com/office/drawing/2014/main" id="{AA108257-3723-0E47-B9B1-E1DA3FBBFBF5}"/>
              </a:ext>
            </a:extLst>
          </p:cNvPr>
          <p:cNvSpPr>
            <a:spLocks noGrp="1"/>
          </p:cNvSpPr>
          <p:nvPr>
            <p:ph idx="1"/>
          </p:nvPr>
        </p:nvSpPr>
        <p:spPr/>
        <p:txBody>
          <a:bodyPr/>
          <a:lstStyle/>
          <a:p>
            <a:r>
              <a:rPr lang="en-CA" b="1" dirty="0"/>
              <a:t>33</a:t>
            </a:r>
            <a:r>
              <a:rPr lang="en-CA" dirty="0"/>
              <a:t> </a:t>
            </a:r>
            <a:r>
              <a:rPr lang="en-CA" b="1" dirty="0"/>
              <a:t>(1)</a:t>
            </a:r>
            <a:r>
              <a:rPr lang="en-CA" dirty="0"/>
              <a:t> Parliament or the legislature of a province may expressly declare in an Act of Parliament or of the legislature, as the case may be, that the Act or a provision thereof shall operate notwithstanding a provision included in section 2 or sections 7 to 15 of this Charter.</a:t>
            </a:r>
            <a:endParaRPr lang="en-US" dirty="0"/>
          </a:p>
          <a:p>
            <a:r>
              <a:rPr lang="en-US" b="1" dirty="0">
                <a:solidFill>
                  <a:schemeClr val="accent5"/>
                </a:solidFill>
              </a:rPr>
              <a:t>The clause applies to Fundamental Freedoms (Section 2), Legal Rights (Sections 7 – 14), and Equality Rights (Section 15).</a:t>
            </a:r>
          </a:p>
          <a:p>
            <a:pPr marL="0" indent="0">
              <a:buNone/>
            </a:pPr>
            <a:r>
              <a:rPr lang="en-US" dirty="0"/>
              <a:t>Allows provincial governments to create certain laws that contradict some Charter Rights.</a:t>
            </a:r>
          </a:p>
          <a:p>
            <a:endParaRPr lang="en-US" dirty="0"/>
          </a:p>
        </p:txBody>
      </p:sp>
    </p:spTree>
    <p:extLst>
      <p:ext uri="{BB962C8B-B14F-4D97-AF65-F5344CB8AC3E}">
        <p14:creationId xmlns:p14="http://schemas.microsoft.com/office/powerpoint/2010/main" val="199997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3B97D3-3894-4963-90C5-4EAA6613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580C9-F57B-8B47-9CE4-8F8D9C7C0D12}"/>
              </a:ext>
            </a:extLst>
          </p:cNvPr>
          <p:cNvSpPr>
            <a:spLocks noGrp="1"/>
          </p:cNvSpPr>
          <p:nvPr>
            <p:ph type="title"/>
          </p:nvPr>
        </p:nvSpPr>
        <p:spPr>
          <a:xfrm>
            <a:off x="5250873" y="872935"/>
            <a:ext cx="5798126" cy="1360898"/>
          </a:xfrm>
        </p:spPr>
        <p:txBody>
          <a:bodyPr>
            <a:normAutofit/>
          </a:bodyPr>
          <a:lstStyle/>
          <a:p>
            <a:r>
              <a:rPr lang="en-US"/>
              <a:t>Fundamental Freedoms</a:t>
            </a:r>
          </a:p>
        </p:txBody>
      </p:sp>
      <p:pic>
        <p:nvPicPr>
          <p:cNvPr id="4" name="Picture 3" descr="Graphical user interface&#10;&#10;Description automatically generated with low confidence">
            <a:extLst>
              <a:ext uri="{FF2B5EF4-FFF2-40B4-BE49-F238E27FC236}">
                <a16:creationId xmlns:a16="http://schemas.microsoft.com/office/drawing/2014/main" id="{E58941FB-E4BE-36CA-41F6-C866BB674506}"/>
              </a:ext>
            </a:extLst>
          </p:cNvPr>
          <p:cNvPicPr>
            <a:picLocks noChangeAspect="1"/>
          </p:cNvPicPr>
          <p:nvPr/>
        </p:nvPicPr>
        <p:blipFill>
          <a:blip r:embed="rId2"/>
          <a:stretch>
            <a:fillRect/>
          </a:stretch>
        </p:blipFill>
        <p:spPr>
          <a:xfrm>
            <a:off x="-2" y="-21522"/>
            <a:ext cx="4155616" cy="6868788"/>
          </a:xfrm>
          <a:prstGeom prst="rect">
            <a:avLst/>
          </a:prstGeom>
        </p:spPr>
      </p:pic>
      <p:graphicFrame>
        <p:nvGraphicFramePr>
          <p:cNvPr id="13" name="Content Placeholder 2">
            <a:extLst>
              <a:ext uri="{FF2B5EF4-FFF2-40B4-BE49-F238E27FC236}">
                <a16:creationId xmlns:a16="http://schemas.microsoft.com/office/drawing/2014/main" id="{834A4D3D-6761-456D-86D6-E1F32A0B89B8}"/>
              </a:ext>
            </a:extLst>
          </p:cNvPr>
          <p:cNvGraphicFramePr>
            <a:graphicFrameLocks noGrp="1"/>
          </p:cNvGraphicFramePr>
          <p:nvPr>
            <p:ph idx="1"/>
            <p:extLst>
              <p:ext uri="{D42A27DB-BD31-4B8C-83A1-F6EECF244321}">
                <p14:modId xmlns:p14="http://schemas.microsoft.com/office/powerpoint/2010/main" val="136438421"/>
              </p:ext>
            </p:extLst>
          </p:nvPr>
        </p:nvGraphicFramePr>
        <p:xfrm>
          <a:off x="5250873" y="2332026"/>
          <a:ext cx="5798126" cy="384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52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0F63E7-7F39-2B73-2C6C-5A174417A3C4}"/>
              </a:ext>
            </a:extLst>
          </p:cNvPr>
          <p:cNvSpPr>
            <a:spLocks noGrp="1"/>
          </p:cNvSpPr>
          <p:nvPr>
            <p:ph type="title"/>
          </p:nvPr>
        </p:nvSpPr>
        <p:spPr>
          <a:xfrm>
            <a:off x="169078" y="29939"/>
            <a:ext cx="9568046" cy="1360898"/>
          </a:xfrm>
        </p:spPr>
        <p:txBody>
          <a:bodyPr>
            <a:normAutofit fontScale="90000"/>
          </a:bodyPr>
          <a:lstStyle/>
          <a:p>
            <a:pPr algn="ctr">
              <a:lnSpc>
                <a:spcPct val="90000"/>
              </a:lnSpc>
            </a:pPr>
            <a:br>
              <a:rPr lang="en-CA" sz="3200" i="1" dirty="0">
                <a:latin typeface="Arial Rounded MT Bold" panose="020F0704030504030204" pitchFamily="34" charset="77"/>
              </a:rPr>
            </a:br>
            <a:r>
              <a:rPr lang="en-CA" sz="3200" i="1" dirty="0">
                <a:latin typeface="Arial Rounded MT Bold" panose="020F0704030504030204" pitchFamily="34" charset="77"/>
              </a:rPr>
              <a:t>Democratic and Mobility Rights (Sections 3, 4, &amp; 5)</a:t>
            </a:r>
            <a:br>
              <a:rPr lang="en-CA" sz="3200" dirty="0">
                <a:latin typeface="Arial Rounded MT Bold" panose="020F0704030504030204" pitchFamily="34" charset="77"/>
              </a:rPr>
            </a:br>
            <a:endParaRPr lang="en-US" sz="32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A545003C-0A7B-3007-A010-43BB6ADEEF3D}"/>
              </a:ext>
            </a:extLst>
          </p:cNvPr>
          <p:cNvSpPr>
            <a:spLocks noGrp="1"/>
          </p:cNvSpPr>
          <p:nvPr>
            <p:ph idx="1"/>
          </p:nvPr>
        </p:nvSpPr>
        <p:spPr>
          <a:xfrm>
            <a:off x="169078" y="1124466"/>
            <a:ext cx="6404717" cy="5169520"/>
          </a:xfrm>
        </p:spPr>
        <p:txBody>
          <a:bodyPr>
            <a:normAutofit fontScale="92500"/>
          </a:bodyPr>
          <a:lstStyle/>
          <a:p>
            <a:pPr marL="0" indent="0">
              <a:lnSpc>
                <a:spcPct val="110000"/>
              </a:lnSpc>
              <a:buNone/>
            </a:pPr>
            <a:r>
              <a:rPr lang="en-CA" sz="1400" b="1" dirty="0"/>
              <a:t>Democratic Rights of Citizens</a:t>
            </a:r>
            <a:br>
              <a:rPr lang="en-CA" sz="1400" b="1" dirty="0"/>
            </a:br>
            <a:br>
              <a:rPr lang="en-CA" sz="1400" b="1" dirty="0"/>
            </a:br>
            <a:r>
              <a:rPr lang="en-CA" sz="1400" b="1" dirty="0"/>
              <a:t>3</a:t>
            </a:r>
            <a:r>
              <a:rPr lang="en-CA" sz="1400" dirty="0"/>
              <a:t> Every citizen of Canada has the right to vote in an election of members of the House of Commons or of a legislative assembly and to be qualified for membership therein.</a:t>
            </a:r>
            <a:br>
              <a:rPr lang="en-CA" sz="1400" dirty="0"/>
            </a:br>
            <a:r>
              <a:rPr lang="en-CA" sz="1400" dirty="0"/>
              <a:t>Marginal note:</a:t>
            </a:r>
            <a:br>
              <a:rPr lang="en-CA" sz="1400" dirty="0"/>
            </a:br>
            <a:br>
              <a:rPr lang="en-CA" sz="1400" dirty="0"/>
            </a:br>
            <a:r>
              <a:rPr lang="en-CA" sz="1400" b="1" dirty="0"/>
              <a:t>Maximum duration of legislative bodies</a:t>
            </a:r>
            <a:br>
              <a:rPr lang="en-CA" sz="1400" dirty="0"/>
            </a:br>
            <a:br>
              <a:rPr lang="en-CA" sz="1400" dirty="0"/>
            </a:br>
            <a:r>
              <a:rPr lang="en-CA" sz="1400" b="1" dirty="0"/>
              <a:t>4</a:t>
            </a:r>
            <a:r>
              <a:rPr lang="en-CA" sz="1400" dirty="0"/>
              <a:t> </a:t>
            </a:r>
            <a:r>
              <a:rPr lang="en-CA" sz="1400" b="1" dirty="0"/>
              <a:t>(1)</a:t>
            </a:r>
            <a:r>
              <a:rPr lang="en-CA" sz="1400" dirty="0"/>
              <a:t> No House of Commons and no legislative assembly shall continue for longer than five years from the date fixed for the return of the writs of a general election of its members.</a:t>
            </a:r>
            <a:br>
              <a:rPr lang="en-CA" sz="1400" dirty="0"/>
            </a:br>
            <a:r>
              <a:rPr lang="en-CA" sz="1400" dirty="0"/>
              <a:t>Marginal note: Continuation in special circumstances</a:t>
            </a:r>
            <a:br>
              <a:rPr lang="en-CA" sz="1400" dirty="0"/>
            </a:br>
            <a:r>
              <a:rPr lang="en-CA" sz="1400" dirty="0"/>
              <a:t>​</a:t>
            </a:r>
            <a:br>
              <a:rPr lang="en-CA" sz="1400" dirty="0"/>
            </a:br>
            <a:r>
              <a:rPr lang="en-CA" sz="1400" b="1" dirty="0"/>
              <a:t>(2)</a:t>
            </a:r>
            <a:r>
              <a:rPr lang="en-CA" sz="1400" dirty="0"/>
              <a:t> In time of real or apprehended war, invasion or insurrection, a House of Commons may be continued by Parliament and a legislative assembly may be continued by the legislature beyond five years if such continuation is not opposed by the votes of more than one-third of the members of the House of Commons or the legislative assembly, as the case may be. Marginal note:</a:t>
            </a:r>
            <a:br>
              <a:rPr lang="en-CA" sz="1400" dirty="0"/>
            </a:br>
            <a:br>
              <a:rPr lang="en-CA" sz="1400" dirty="0"/>
            </a:br>
            <a:r>
              <a:rPr lang="en-CA" sz="1400" b="1" dirty="0"/>
              <a:t>Annual sitting of legislative bodies</a:t>
            </a:r>
            <a:br>
              <a:rPr lang="en-CA" sz="1400" dirty="0"/>
            </a:br>
            <a:br>
              <a:rPr lang="en-CA" sz="1400" dirty="0"/>
            </a:br>
            <a:r>
              <a:rPr lang="en-CA" sz="1400" b="1" dirty="0"/>
              <a:t>5</a:t>
            </a:r>
            <a:r>
              <a:rPr lang="en-CA" sz="1400" dirty="0"/>
              <a:t> There shall be a sitting of Parliament and of each legislature at least once every twelve months</a:t>
            </a:r>
            <a:endParaRPr lang="en-US" sz="1400" dirty="0"/>
          </a:p>
        </p:txBody>
      </p:sp>
      <p:pic>
        <p:nvPicPr>
          <p:cNvPr id="5" name="Picture 4" descr="A picture containing text, person, indoor&#10;&#10;Description automatically generated">
            <a:extLst>
              <a:ext uri="{FF2B5EF4-FFF2-40B4-BE49-F238E27FC236}">
                <a16:creationId xmlns:a16="http://schemas.microsoft.com/office/drawing/2014/main" id="{0220EC2E-91C2-8C46-40BB-E745486A3D0F}"/>
              </a:ext>
            </a:extLst>
          </p:cNvPr>
          <p:cNvPicPr>
            <a:picLocks noChangeAspect="1"/>
          </p:cNvPicPr>
          <p:nvPr/>
        </p:nvPicPr>
        <p:blipFill>
          <a:blip r:embed="rId2"/>
          <a:stretch>
            <a:fillRect/>
          </a:stretch>
        </p:blipFill>
        <p:spPr>
          <a:xfrm>
            <a:off x="7700179" y="4343400"/>
            <a:ext cx="4322743" cy="2204599"/>
          </a:xfrm>
          <a:prstGeom prst="rect">
            <a:avLst/>
          </a:prstGeom>
        </p:spPr>
      </p:pic>
    </p:spTree>
    <p:extLst>
      <p:ext uri="{BB962C8B-B14F-4D97-AF65-F5344CB8AC3E}">
        <p14:creationId xmlns:p14="http://schemas.microsoft.com/office/powerpoint/2010/main" val="77009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16FB05-18CC-818A-33FF-74C6406B6A15}"/>
              </a:ext>
            </a:extLst>
          </p:cNvPr>
          <p:cNvSpPr>
            <a:spLocks noGrp="1"/>
          </p:cNvSpPr>
          <p:nvPr>
            <p:ph type="title"/>
          </p:nvPr>
        </p:nvSpPr>
        <p:spPr>
          <a:xfrm>
            <a:off x="1143001" y="1181100"/>
            <a:ext cx="3894412" cy="1916773"/>
          </a:xfrm>
        </p:spPr>
        <p:txBody>
          <a:bodyPr anchor="t">
            <a:normAutofit/>
          </a:bodyPr>
          <a:lstStyle/>
          <a:p>
            <a:r>
              <a:rPr lang="en-US"/>
              <a:t>Should you be forced to vote?</a:t>
            </a:r>
            <a:endParaRPr lang="en-US" dirty="0"/>
          </a:p>
        </p:txBody>
      </p:sp>
      <p:pic>
        <p:nvPicPr>
          <p:cNvPr id="5" name="Picture 4" descr="Text&#10;&#10;Description automatically generated">
            <a:extLst>
              <a:ext uri="{FF2B5EF4-FFF2-40B4-BE49-F238E27FC236}">
                <a16:creationId xmlns:a16="http://schemas.microsoft.com/office/drawing/2014/main" id="{851D2995-9062-0063-2B84-EAB55E9ADBB0}"/>
              </a:ext>
            </a:extLst>
          </p:cNvPr>
          <p:cNvPicPr>
            <a:picLocks noChangeAspect="1"/>
          </p:cNvPicPr>
          <p:nvPr/>
        </p:nvPicPr>
        <p:blipFill>
          <a:blip r:embed="rId2"/>
          <a:stretch>
            <a:fillRect/>
          </a:stretch>
        </p:blipFill>
        <p:spPr>
          <a:xfrm>
            <a:off x="6357938" y="791845"/>
            <a:ext cx="4604513" cy="3510942"/>
          </a:xfrm>
          <a:prstGeom prst="rect">
            <a:avLst/>
          </a:prstGeom>
        </p:spPr>
      </p:pic>
      <p:sp>
        <p:nvSpPr>
          <p:cNvPr id="3" name="Content Placeholder 2">
            <a:extLst>
              <a:ext uri="{FF2B5EF4-FFF2-40B4-BE49-F238E27FC236}">
                <a16:creationId xmlns:a16="http://schemas.microsoft.com/office/drawing/2014/main" id="{12C00A68-2CCC-EA93-F216-DBE968455AFC}"/>
              </a:ext>
            </a:extLst>
          </p:cNvPr>
          <p:cNvSpPr>
            <a:spLocks noGrp="1"/>
          </p:cNvSpPr>
          <p:nvPr>
            <p:ph idx="1"/>
          </p:nvPr>
        </p:nvSpPr>
        <p:spPr>
          <a:xfrm>
            <a:off x="5453548" y="3362266"/>
            <a:ext cx="5595452" cy="2352733"/>
          </a:xfrm>
        </p:spPr>
        <p:txBody>
          <a:bodyPr anchor="b">
            <a:normAutofit/>
          </a:bodyPr>
          <a:lstStyle/>
          <a:p>
            <a:pPr algn="r"/>
            <a:r>
              <a:rPr lang="en-US"/>
              <a:t>Go to our website and read the articles on Australian and Ontario voting. Reflect by answering the questions there.</a:t>
            </a:r>
          </a:p>
        </p:txBody>
      </p:sp>
      <p:cxnSp>
        <p:nvCxnSpPr>
          <p:cNvPr id="14" name="Straight Connector 13">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83820"/>
      </p:ext>
    </p:extLst>
  </p:cSld>
  <p:clrMapOvr>
    <a:masterClrMapping/>
  </p:clrMapOvr>
</p:sld>
</file>

<file path=ppt/theme/theme1.xml><?xml version="1.0" encoding="utf-8"?>
<a:theme xmlns:a="http://schemas.openxmlformats.org/drawingml/2006/main" name="RegattaVTI">
  <a:themeElements>
    <a:clrScheme name="AnalogousFromLightSeedLeftStep">
      <a:dk1>
        <a:srgbClr val="000000"/>
      </a:dk1>
      <a:lt1>
        <a:srgbClr val="FFFFFF"/>
      </a:lt1>
      <a:dk2>
        <a:srgbClr val="263B22"/>
      </a:dk2>
      <a:lt2>
        <a:srgbClr val="E8E5E2"/>
      </a:lt2>
      <a:accent1>
        <a:srgbClr val="71A8DE"/>
      </a:accent1>
      <a:accent2>
        <a:srgbClr val="4FAFB7"/>
      </a:accent2>
      <a:accent3>
        <a:srgbClr val="57B494"/>
      </a:accent3>
      <a:accent4>
        <a:srgbClr val="4FB769"/>
      </a:accent4>
      <a:accent5>
        <a:srgbClr val="66B655"/>
      </a:accent5>
      <a:accent6>
        <a:srgbClr val="87B04C"/>
      </a:accent6>
      <a:hlink>
        <a:srgbClr val="9C7D5E"/>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1102</TotalTime>
  <Words>1259</Words>
  <Application>Microsoft Macintosh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Rounded MT Bold</vt:lpstr>
      <vt:lpstr>Walbaum Display</vt:lpstr>
      <vt:lpstr>RegattaVTI</vt:lpstr>
      <vt:lpstr>Rights and Freedoms</vt:lpstr>
      <vt:lpstr>PowerPoint Presentation</vt:lpstr>
      <vt:lpstr>Analyzing a Charter Case: 4 Step Process</vt:lpstr>
      <vt:lpstr>#1 Does the Charter Apply?</vt:lpstr>
      <vt:lpstr>#3 Does the Reasonable Limits Clause Justify the Infringement?</vt:lpstr>
      <vt:lpstr>The Notwithstanding Clause (Section 33)</vt:lpstr>
      <vt:lpstr>Fundamental Freedoms</vt:lpstr>
      <vt:lpstr> Democratic and Mobility Rights (Sections 3, 4, &amp; 5) </vt:lpstr>
      <vt:lpstr>Should you be forced to vote?</vt:lpstr>
      <vt:lpstr>Life, Liberty and Security of Person</vt:lpstr>
      <vt:lpstr>Case Study: Rodriguez v. British Columbia (Attorney General), 1993</vt:lpstr>
      <vt:lpstr>MAID</vt:lpstr>
      <vt:lpstr>March 17, 2021 MAID Update</vt:lpstr>
      <vt:lpstr>Detention and Imprisonment</vt:lpstr>
      <vt:lpstr>Treatment or Punishment</vt:lpstr>
      <vt:lpstr>Self - Crimination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and Freedoms</dc:title>
  <dc:creator>Gord Gord</dc:creator>
  <cp:lastModifiedBy>Gord Gord</cp:lastModifiedBy>
  <cp:revision>5</cp:revision>
  <dcterms:created xsi:type="dcterms:W3CDTF">2022-09-07T19:03:39Z</dcterms:created>
  <dcterms:modified xsi:type="dcterms:W3CDTF">2022-09-08T13:26:38Z</dcterms:modified>
</cp:coreProperties>
</file>