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1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6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9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5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0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50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6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2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1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4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E895-6003-B444-89FD-DB5303FCA54B}" type="datetimeFigureOut">
              <a:rPr lang="en-US" smtClean="0"/>
              <a:t>17-03-01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35113-0F67-7448-8816-FCBE8C685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2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 and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8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79187"/>
          </a:xfrm>
        </p:spPr>
        <p:txBody>
          <a:bodyPr/>
          <a:lstStyle/>
          <a:p>
            <a:r>
              <a:rPr lang="en-US" dirty="0" smtClean="0"/>
              <a:t>Firms hire additional workers as long as their marginal revenue product of </a:t>
            </a:r>
            <a:r>
              <a:rPr lang="en-US" dirty="0" err="1" smtClean="0"/>
              <a:t>labour</a:t>
            </a:r>
            <a:r>
              <a:rPr lang="en-US" dirty="0" smtClean="0"/>
              <a:t> is greater than the wage rate.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2157" y="3901088"/>
            <a:ext cx="6326537" cy="1384995"/>
          </a:xfrm>
          <a:prstGeom prst="rect">
            <a:avLst/>
          </a:prstGeom>
          <a:noFill/>
          <a:ln w="38100" cmpd="sng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04A7B"/>
                </a:solidFill>
              </a:rPr>
              <a:t>Market Demand: </a:t>
            </a:r>
            <a:r>
              <a:rPr lang="en-US" sz="2800" dirty="0" smtClean="0"/>
              <a:t>The quantity of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demanded by all firms in a particular market.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503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amount of people in a market who are willing to offer their services to firms at given wage rates.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opportunity cost </a:t>
            </a:r>
            <a:r>
              <a:rPr lang="en-US" dirty="0" smtClean="0"/>
              <a:t>of working is what earners could have </a:t>
            </a:r>
            <a:r>
              <a:rPr lang="en-US" dirty="0" smtClean="0">
                <a:solidFill>
                  <a:srgbClr val="953735"/>
                </a:solidFill>
              </a:rPr>
              <a:t>earned doing something else </a:t>
            </a:r>
            <a:r>
              <a:rPr lang="en-US" dirty="0" smtClean="0"/>
              <a:t>or the value they place on ‘</a:t>
            </a:r>
            <a:r>
              <a:rPr lang="en-US" dirty="0" smtClean="0">
                <a:solidFill>
                  <a:srgbClr val="953735"/>
                </a:solidFill>
              </a:rPr>
              <a:t>leisure time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7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wage rates increases over opportunity cost, more individuals are willing to offer their services. </a:t>
            </a:r>
          </a:p>
          <a:p>
            <a:r>
              <a:rPr lang="en-US" dirty="0" smtClean="0"/>
              <a:t>At higher wage rates, the quantity of </a:t>
            </a:r>
            <a:r>
              <a:rPr lang="en-US" dirty="0" err="1" smtClean="0"/>
              <a:t>labour</a:t>
            </a:r>
            <a:r>
              <a:rPr lang="en-US" dirty="0" smtClean="0"/>
              <a:t> supplied is greater and as a result the market supply curve is upward sloping.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58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Influence Supply and Demand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Demand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8706" y="1972235"/>
            <a:ext cx="4168682" cy="4512236"/>
          </a:xfrm>
          <a:ln>
            <a:solidFill>
              <a:srgbClr val="8064A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Change in demand for the product of </a:t>
            </a:r>
            <a:r>
              <a:rPr lang="en-US" dirty="0" err="1" smtClean="0"/>
              <a:t>labour</a:t>
            </a:r>
            <a:r>
              <a:rPr lang="en-US" dirty="0" smtClean="0"/>
              <a:t> (more demanded coffee at Thomas Hass = More workers hired)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Change in the price of other productive resources (Changes the price of materials increases the demand for </a:t>
            </a:r>
            <a:r>
              <a:rPr lang="en-US" dirty="0" err="1" smtClean="0"/>
              <a:t>labour</a:t>
            </a:r>
            <a:r>
              <a:rPr lang="en-US" dirty="0" smtClean="0"/>
              <a:t> will decrease)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change in worker productivity (as workers ‘learn the job’ they become more productive and demand for </a:t>
            </a:r>
            <a:r>
              <a:rPr lang="en-US" dirty="0" err="1" smtClean="0"/>
              <a:t>labour</a:t>
            </a:r>
            <a:r>
              <a:rPr lang="en-US" dirty="0" smtClean="0"/>
              <a:t> will increase)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18343" y="1215232"/>
            <a:ext cx="4041775" cy="639762"/>
          </a:xfrm>
          <a:ln>
            <a:solidFill>
              <a:srgbClr val="953735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953735"/>
                </a:solidFill>
              </a:rPr>
              <a:t>Supply</a:t>
            </a:r>
            <a:endParaRPr lang="en-US" sz="2800" dirty="0">
              <a:solidFill>
                <a:srgbClr val="95373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972235"/>
            <a:ext cx="4215093" cy="4512236"/>
          </a:xfrm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Change in Income Tax Rates: the more a government takes in tax, the less people want to work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Change in the size and composition of the population (if there is a decrease in population, there is less supply of workers and wages will increase)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Change in house hold technology: Technology allows people to have more time to work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Change in attitudes about work: Roles of women in the workforce 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1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 Determination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4683701" cy="49459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actual wage rate causes agreement between the amount of labor supplied and the quaintly demanded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wage is too low, there is a shortage as people would not want to work for that amount of money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wage is too high there is a surplus as many people want to work for that amount of money.</a:t>
            </a:r>
            <a:endParaRPr lang="en-US" dirty="0"/>
          </a:p>
        </p:txBody>
      </p:sp>
      <p:pic>
        <p:nvPicPr>
          <p:cNvPr id="9" name="Picture 8" descr="clip_image00424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331" y="1824590"/>
            <a:ext cx="3698469" cy="342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NX_Econ_C04_00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10137"/>
          <a:stretch>
            <a:fillRect/>
          </a:stretch>
        </p:blipFill>
        <p:spPr>
          <a:xfrm>
            <a:off x="411839" y="526806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623523" y="5098124"/>
            <a:ext cx="75450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04A7B"/>
                </a:solidFill>
              </a:rPr>
              <a:t>Questions: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604A7B"/>
                </a:solidFill>
              </a:rPr>
              <a:t>Why does the wage for low skilled </a:t>
            </a:r>
            <a:r>
              <a:rPr lang="en-US" sz="2000" dirty="0" err="1" smtClean="0">
                <a:solidFill>
                  <a:srgbClr val="604A7B"/>
                </a:solidFill>
              </a:rPr>
              <a:t>labour</a:t>
            </a:r>
            <a:r>
              <a:rPr lang="en-US" sz="2000" dirty="0" smtClean="0">
                <a:solidFill>
                  <a:srgbClr val="604A7B"/>
                </a:solidFill>
              </a:rPr>
              <a:t> low?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604A7B"/>
                </a:solidFill>
              </a:rPr>
              <a:t>Why is the wage for high skilled </a:t>
            </a:r>
            <a:r>
              <a:rPr lang="en-US" sz="2000" dirty="0" err="1" smtClean="0">
                <a:solidFill>
                  <a:srgbClr val="604A7B"/>
                </a:solidFill>
              </a:rPr>
              <a:t>labour</a:t>
            </a:r>
            <a:r>
              <a:rPr lang="en-US" sz="2000" dirty="0" smtClean="0">
                <a:solidFill>
                  <a:srgbClr val="604A7B"/>
                </a:solidFill>
              </a:rPr>
              <a:t> high?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5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knowledge, skills, and talents that workers have. </a:t>
            </a:r>
          </a:p>
          <a:p>
            <a:r>
              <a:rPr lang="en-US" dirty="0" smtClean="0"/>
              <a:t>Education is an investment. Education helps to improve efficiency and output. Its just like buying a new computer to help your business. </a:t>
            </a:r>
          </a:p>
          <a:p>
            <a:r>
              <a:rPr lang="en-US" dirty="0" smtClean="0"/>
              <a:t>People invest in their own education, so to make themselves more marketable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3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Labour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is just like the market, it is based upon supply and demand for goods and services.</a:t>
            </a:r>
          </a:p>
          <a:p>
            <a:r>
              <a:rPr lang="en-US" dirty="0" smtClean="0"/>
              <a:t>Households however are the suppliers and businesses are the consumers. </a:t>
            </a:r>
            <a:endParaRPr lang="en-US" dirty="0"/>
          </a:p>
          <a:p>
            <a:r>
              <a:rPr lang="en-US" dirty="0" smtClean="0"/>
              <a:t>Price = Wage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6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Demand </a:t>
            </a:r>
            <a:r>
              <a:rPr lang="mr-IN" dirty="0" smtClean="0"/>
              <a:t>–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Consumers determine it directly as the use their $ do indicate the value of the utility they receive from a good at various prices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yes this is the absolute conclusion to what you have learned to this point on demand!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7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953"/>
            <a:ext cx="8229600" cy="125753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dependent on or derived from consumer demand for the good or service produced. </a:t>
            </a:r>
          </a:p>
          <a:p>
            <a:endParaRPr lang="en-US" dirty="0"/>
          </a:p>
        </p:txBody>
      </p:sp>
      <p:pic>
        <p:nvPicPr>
          <p:cNvPr id="4" name="Picture 3" descr="derived_dema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32" y="2286597"/>
            <a:ext cx="7317655" cy="35544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9833" y="5878667"/>
            <a:ext cx="8326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 if more cars are demanded then the demand for the resource (in this case steel) that is used to make cars also increases in demand.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4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Demand For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is also a resource.</a:t>
            </a:r>
          </a:p>
          <a:p>
            <a:r>
              <a:rPr lang="en-US" dirty="0" smtClean="0"/>
              <a:t>The greater demand for a product, the greater demanded for its production. Therefore, more workers are hired to produce it and wage increases (depending on factors).</a:t>
            </a:r>
          </a:p>
          <a:p>
            <a:r>
              <a:rPr lang="en-US" dirty="0" smtClean="0"/>
              <a:t>One factor: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Productivity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How much each worked can produce in a specified period of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7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Revenue Product of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additional unit of </a:t>
            </a:r>
            <a:r>
              <a:rPr lang="en-US" dirty="0" err="1" smtClean="0"/>
              <a:t>labour</a:t>
            </a:r>
            <a:r>
              <a:rPr lang="en-US" dirty="0" smtClean="0"/>
              <a:t> is added to a firms productive process, the additional output that is created is the </a:t>
            </a:r>
            <a:r>
              <a:rPr lang="en-US" b="1" dirty="0" smtClean="0">
                <a:solidFill>
                  <a:srgbClr val="604A7B"/>
                </a:solidFill>
              </a:rPr>
              <a:t>Marginal Product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marginal revenue product is the amount of of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additional revenue </a:t>
            </a:r>
            <a:r>
              <a:rPr lang="en-US" dirty="0" smtClean="0"/>
              <a:t>that is generated from this marginal product.</a:t>
            </a:r>
          </a:p>
          <a:p>
            <a:r>
              <a:rPr lang="en-US" dirty="0" smtClean="0"/>
              <a:t>MRPL = Price x 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64549"/>
              </p:ext>
            </p:extLst>
          </p:nvPr>
        </p:nvGraphicFramePr>
        <p:xfrm>
          <a:off x="457200" y="1143000"/>
          <a:ext cx="8229600" cy="489025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127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Unit</a:t>
                      </a:r>
                      <a:r>
                        <a:rPr lang="en-US" sz="2400" baseline="0" dirty="0" smtClean="0"/>
                        <a:t> of </a:t>
                      </a:r>
                      <a:r>
                        <a:rPr lang="en-US" sz="2400" baseline="0" dirty="0" err="1" smtClean="0"/>
                        <a:t>Labour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Product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Marginal Product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Revenue Product</a:t>
                      </a:r>
                      <a:r>
                        <a:rPr lang="en-US" sz="2400" baseline="0" dirty="0" smtClean="0"/>
                        <a:t> of </a:t>
                      </a:r>
                      <a:r>
                        <a:rPr lang="en-US" sz="2400" baseline="0" dirty="0" err="1" smtClean="0"/>
                        <a:t>Labour</a:t>
                      </a:r>
                      <a:r>
                        <a:rPr lang="en-US" sz="2400" baseline="0" dirty="0" smtClean="0"/>
                        <a:t> (MRPL)</a:t>
                      </a:r>
                      <a:endParaRPr lang="en-US" sz="2400" dirty="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8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082" y="6101081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Calculate and graph the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Labour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Schedule 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pizza sells for 10$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13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do you notice about the output as you increase workers?</a:t>
            </a:r>
          </a:p>
          <a:p>
            <a:pPr marL="514350" indent="-514350">
              <a:buAutoNum type="arabicPeriod"/>
            </a:pPr>
            <a:r>
              <a:rPr lang="en-US" dirty="0" smtClean="0"/>
              <a:t>If a worker’s wage rate is 40$ when would the firm stop hiring workers?</a:t>
            </a:r>
          </a:p>
          <a:p>
            <a:pPr marL="514350" indent="-514350">
              <a:buAutoNum type="arabicPeriod"/>
            </a:pPr>
            <a:r>
              <a:rPr lang="en-US" dirty="0" smtClean="0"/>
              <a:t>At what point would a firm stop hiring if the wage rate was 80$? 160$?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does this tell us about the </a:t>
            </a:r>
            <a:r>
              <a:rPr lang="en-US" dirty="0" err="1" smtClean="0"/>
              <a:t>labour</a:t>
            </a:r>
            <a:r>
              <a:rPr lang="en-US" dirty="0" smtClean="0"/>
              <a:t> price?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6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The MRPL Decreases as you add workers.</a:t>
            </a:r>
          </a:p>
          <a:p>
            <a:pPr marL="0" indent="0"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Law of Diminishing Marginal Returns</a:t>
            </a:r>
            <a:r>
              <a:rPr lang="en-US" dirty="0" smtClean="0"/>
              <a:t>: each new worker contributes less marginal product and therefore less marginal revenue product.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A firm would hire up to and including the 9</a:t>
            </a:r>
            <a:r>
              <a:rPr lang="en-US" baseline="30000" dirty="0" smtClean="0"/>
              <a:t>th</a:t>
            </a:r>
            <a:r>
              <a:rPr lang="en-US" dirty="0" smtClean="0"/>
              <a:t> worker as the worker still generates revenue = the wage rate.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8 workers at 80$ and 7 workers at 160$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As price of </a:t>
            </a:r>
            <a:r>
              <a:rPr lang="en-US" dirty="0" err="1" smtClean="0"/>
              <a:t>labour</a:t>
            </a:r>
            <a:r>
              <a:rPr lang="en-US" dirty="0" smtClean="0"/>
              <a:t> increases, quantity demanded decreases.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9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852</Words>
  <Application>Microsoft Macintosh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Supply and Demand</vt:lpstr>
      <vt:lpstr>What is Labour?</vt:lpstr>
      <vt:lpstr>Demand</vt:lpstr>
      <vt:lpstr>Derived Demand</vt:lpstr>
      <vt:lpstr>Derived Demand For Labour</vt:lpstr>
      <vt:lpstr>Marginal Revenue Product of Labour</vt:lpstr>
      <vt:lpstr>Labour Schedule</vt:lpstr>
      <vt:lpstr>Some Questions</vt:lpstr>
      <vt:lpstr>Answers</vt:lpstr>
      <vt:lpstr>Therefore</vt:lpstr>
      <vt:lpstr>Labour Supply</vt:lpstr>
      <vt:lpstr>Wage</vt:lpstr>
      <vt:lpstr>Factors Influence Supply and Demand</vt:lpstr>
      <vt:lpstr>Wage Determination</vt:lpstr>
      <vt:lpstr>PowerPoint Presentation</vt:lpstr>
      <vt:lpstr>Human Capital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</dc:title>
  <dc:creator>Gordon Laffin</dc:creator>
  <cp:lastModifiedBy>Gordon Laffin</cp:lastModifiedBy>
  <cp:revision>12</cp:revision>
  <dcterms:created xsi:type="dcterms:W3CDTF">2017-03-01T17:07:12Z</dcterms:created>
  <dcterms:modified xsi:type="dcterms:W3CDTF">2017-03-02T18:32:01Z</dcterms:modified>
</cp:coreProperties>
</file>