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65" r:id="rId6"/>
    <p:sldId id="264" r:id="rId7"/>
    <p:sldId id="266" r:id="rId8"/>
    <p:sldId id="261" r:id="rId9"/>
    <p:sldId id="260" r:id="rId10"/>
    <p:sldId id="259" r:id="rId11"/>
    <p:sldId id="26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81"/>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3FE2-1F2A-3345-8526-10DDDD839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28E155-47AA-1A43-8683-D9E8E876B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FC5C2-CB34-3048-88FF-7E6F77A24C51}"/>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CCB031E3-D1DC-8845-AE21-10269E3DD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6467E-3CEA-FD41-8D74-421617DE1D4A}"/>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133717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51D1-442C-9C4C-8588-DBF3EE4242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31B29D-E0A5-B540-9E43-40975F0F65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A8EB4-74C3-6342-A9FA-D48F419C58C6}"/>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453D499A-A519-6947-8F8F-520A5DD4E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7F6D5-3CF1-8943-8D12-7A42946430DE}"/>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4767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A0F13-F847-9E40-830B-0BAB9A38C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797242-8165-CF4C-8E7A-4F45B39CB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24E1A-50EA-3440-A497-D6B7C3998DCB}"/>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8DCE35A0-FA50-B54E-8DC9-2E9929567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03D46-E375-E54C-8AC7-4C40321FB049}"/>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165655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1F8F-7262-AD4E-B1A2-B15113A59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CDF0C-FBBE-1040-9D87-B29D44B54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6C2DD-7E1B-0748-9727-D08DCDE338CA}"/>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B1FC84D3-0567-CE4A-9B25-BB4BF299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0319A-087E-814A-89E4-A021F3787B6C}"/>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298551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01F3-B0BF-2041-9730-DDF281A21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E6574D-B99F-3440-B892-30D552AF1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28C98-152B-BB4F-BDC3-D598D22199BE}"/>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2A6B8080-3215-0E41-B690-3EBC8FC6C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F7ED2-0784-4E4F-88E2-4F8A7899A8F5}"/>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318502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DF9D-C73A-4645-BE0F-610312495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CE8D3-DFAD-C445-9451-9656F3DCF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14364-953E-254E-A526-F81620FCF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5E416-4138-DD4E-A4B6-3625C51E760A}"/>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6" name="Footer Placeholder 5">
            <a:extLst>
              <a:ext uri="{FF2B5EF4-FFF2-40B4-BE49-F238E27FC236}">
                <a16:creationId xmlns:a16="http://schemas.microsoft.com/office/drawing/2014/main" id="{D7D3C3CE-4F4C-B74D-AE99-3C04AF58F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1C7D6-0200-B642-A98E-E7281F3A1615}"/>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319847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3DF5-8205-7648-B33D-3CABF1A42C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2118C-0AD8-E047-A62D-EEE541B78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33D67B-1DB6-F140-95F5-8FDEC43058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3ACAC-00C0-A047-897C-A779AFAD9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5E3DEC-DB73-094E-BA00-F69B4D93CF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D5965-68DC-264B-B822-CE480CA06999}"/>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8" name="Footer Placeholder 7">
            <a:extLst>
              <a:ext uri="{FF2B5EF4-FFF2-40B4-BE49-F238E27FC236}">
                <a16:creationId xmlns:a16="http://schemas.microsoft.com/office/drawing/2014/main" id="{1660CF95-9362-F247-BF83-F322DE3A3A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E6DA8-0CE7-CD44-BD0F-6133460AD462}"/>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89616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AD9C-8BAA-5E41-91FF-C510743AB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477F7E-DCF0-854B-94A4-AFB1E00F7DFC}"/>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4" name="Footer Placeholder 3">
            <a:extLst>
              <a:ext uri="{FF2B5EF4-FFF2-40B4-BE49-F238E27FC236}">
                <a16:creationId xmlns:a16="http://schemas.microsoft.com/office/drawing/2014/main" id="{D72119D2-C0B5-9546-BE46-5734CFA10D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9C76FC-2697-D94C-B1BC-74253820B0E4}"/>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256696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30187-A9AD-4841-A881-9FF1A9D15D8A}"/>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3" name="Footer Placeholder 2">
            <a:extLst>
              <a:ext uri="{FF2B5EF4-FFF2-40B4-BE49-F238E27FC236}">
                <a16:creationId xmlns:a16="http://schemas.microsoft.com/office/drawing/2014/main" id="{0FA2A794-5D39-D249-873D-97A3CDB1FB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448DE-2FBE-9147-A5F0-CA4D5E47D9B3}"/>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118174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7E87-B755-8D42-A792-9321F4202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5EC61-6049-BD45-92F0-E85F35005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5C6D92-A674-CC44-BC9B-21F072838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630E3-19D3-684B-B5F7-C67BA9C9D33D}"/>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6" name="Footer Placeholder 5">
            <a:extLst>
              <a:ext uri="{FF2B5EF4-FFF2-40B4-BE49-F238E27FC236}">
                <a16:creationId xmlns:a16="http://schemas.microsoft.com/office/drawing/2014/main" id="{C44346D0-0C36-E640-8261-7A902C9D5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406EB-5BC2-1944-AED9-7B59F607DD0E}"/>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219901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3122-AD9A-AF42-AE40-C3E0546A7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16015-D2AC-0147-89F6-155A33E7A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1DB25-07DE-0247-A7D4-4E6F43628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14C94-9E5E-A74E-82A8-8C1940DE4DCB}"/>
              </a:ext>
            </a:extLst>
          </p:cNvPr>
          <p:cNvSpPr>
            <a:spLocks noGrp="1"/>
          </p:cNvSpPr>
          <p:nvPr>
            <p:ph type="dt" sz="half" idx="10"/>
          </p:nvPr>
        </p:nvSpPr>
        <p:spPr/>
        <p:txBody>
          <a:bodyPr/>
          <a:lstStyle/>
          <a:p>
            <a:fld id="{92098203-4AA2-3448-AA68-EC8DDDCD15BB}" type="datetimeFigureOut">
              <a:rPr lang="en-US" smtClean="0"/>
              <a:t>10/26/21</a:t>
            </a:fld>
            <a:endParaRPr lang="en-US"/>
          </a:p>
        </p:txBody>
      </p:sp>
      <p:sp>
        <p:nvSpPr>
          <p:cNvPr id="6" name="Footer Placeholder 5">
            <a:extLst>
              <a:ext uri="{FF2B5EF4-FFF2-40B4-BE49-F238E27FC236}">
                <a16:creationId xmlns:a16="http://schemas.microsoft.com/office/drawing/2014/main" id="{0E036F50-5583-6845-803C-83FD0FF28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CF89D-98F2-984A-A2BB-72581DF040B9}"/>
              </a:ext>
            </a:extLst>
          </p:cNvPr>
          <p:cNvSpPr>
            <a:spLocks noGrp="1"/>
          </p:cNvSpPr>
          <p:nvPr>
            <p:ph type="sldNum" sz="quarter" idx="12"/>
          </p:nvPr>
        </p:nvSpPr>
        <p:spPr/>
        <p:txBody>
          <a:bodyPr/>
          <a:lstStyle/>
          <a:p>
            <a:fld id="{1F9361F3-91DE-0448-967F-DE7EBF131867}" type="slidenum">
              <a:rPr lang="en-US" smtClean="0"/>
              <a:t>‹#›</a:t>
            </a:fld>
            <a:endParaRPr lang="en-US"/>
          </a:p>
        </p:txBody>
      </p:sp>
    </p:spTree>
    <p:extLst>
      <p:ext uri="{BB962C8B-B14F-4D97-AF65-F5344CB8AC3E}">
        <p14:creationId xmlns:p14="http://schemas.microsoft.com/office/powerpoint/2010/main" val="198001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191CF-886D-3348-83FC-71E7A080F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AA03D-87A1-9B4B-B5A7-340121EBD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D300B-43A2-864C-9611-6AC7FE319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98203-4AA2-3448-AA68-EC8DDDCD15BB}" type="datetimeFigureOut">
              <a:rPr lang="en-US" smtClean="0"/>
              <a:t>10/26/21</a:t>
            </a:fld>
            <a:endParaRPr lang="en-US"/>
          </a:p>
        </p:txBody>
      </p:sp>
      <p:sp>
        <p:nvSpPr>
          <p:cNvPr id="5" name="Footer Placeholder 4">
            <a:extLst>
              <a:ext uri="{FF2B5EF4-FFF2-40B4-BE49-F238E27FC236}">
                <a16:creationId xmlns:a16="http://schemas.microsoft.com/office/drawing/2014/main" id="{CC789B66-C4E3-3A47-B6F6-2FB2AC485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1544C3-06F2-3C4D-989F-C2196B631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361F3-91DE-0448-967F-DE7EBF131867}" type="slidenum">
              <a:rPr lang="en-US" smtClean="0"/>
              <a:t>‹#›</a:t>
            </a:fld>
            <a:endParaRPr lang="en-US"/>
          </a:p>
        </p:txBody>
      </p:sp>
    </p:spTree>
    <p:extLst>
      <p:ext uri="{BB962C8B-B14F-4D97-AF65-F5344CB8AC3E}">
        <p14:creationId xmlns:p14="http://schemas.microsoft.com/office/powerpoint/2010/main" val="298878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claration.gov.bc.ca/" TargetMode="External"/><Relationship Id="rId2" Type="http://schemas.openxmlformats.org/officeDocument/2006/relationships/hyperlink" Target="https://www.leg.bc.ca/parliamentary-business/legislation-debates-proceedings/41st-parliament/4th-session/bills/third-reading/gov41-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lacklivesmatter.com/about/"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holding signs&#10;&#10;Description automatically generated">
            <a:extLst>
              <a:ext uri="{FF2B5EF4-FFF2-40B4-BE49-F238E27FC236}">
                <a16:creationId xmlns:a16="http://schemas.microsoft.com/office/drawing/2014/main" id="{E86B3694-F459-0545-BE64-78173837F74F}"/>
              </a:ext>
            </a:extLst>
          </p:cNvPr>
          <p:cNvPicPr>
            <a:picLocks noChangeAspect="1"/>
          </p:cNvPicPr>
          <p:nvPr/>
        </p:nvPicPr>
        <p:blipFill rotWithShape="1">
          <a:blip r:embed="rId2"/>
          <a:srcRect t="9147" b="36645"/>
          <a:stretch/>
        </p:blipFill>
        <p:spPr>
          <a:xfrm>
            <a:off x="20" y="-1"/>
            <a:ext cx="12191980" cy="4394997"/>
          </a:xfrm>
          <a:prstGeom prst="rect">
            <a:avLst/>
          </a:prstGeom>
        </p:spPr>
      </p:pic>
      <p:sp>
        <p:nvSpPr>
          <p:cNvPr id="28" name="Freeform: Shape 23">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5">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BD08B4FA-CB03-534D-8659-54BA9E5BC088}"/>
              </a:ext>
            </a:extLst>
          </p:cNvPr>
          <p:cNvSpPr>
            <a:spLocks noGrp="1"/>
          </p:cNvSpPr>
          <p:nvPr>
            <p:ph type="subTitle" idx="1"/>
          </p:nvPr>
        </p:nvSpPr>
        <p:spPr>
          <a:xfrm>
            <a:off x="841247" y="5891639"/>
            <a:ext cx="6982835" cy="464964"/>
          </a:xfrm>
        </p:spPr>
        <p:txBody>
          <a:bodyPr>
            <a:normAutofit/>
          </a:bodyPr>
          <a:lstStyle/>
          <a:p>
            <a:pPr algn="l"/>
            <a:endParaRPr lang="en-US" sz="2000">
              <a:solidFill>
                <a:srgbClr val="FFFFFF"/>
              </a:solidFill>
            </a:endParaRPr>
          </a:p>
        </p:txBody>
      </p:sp>
      <p:sp>
        <p:nvSpPr>
          <p:cNvPr id="2" name="Title 1">
            <a:extLst>
              <a:ext uri="{FF2B5EF4-FFF2-40B4-BE49-F238E27FC236}">
                <a16:creationId xmlns:a16="http://schemas.microsoft.com/office/drawing/2014/main" id="{1C13AE57-F517-844F-9F33-6F92DB7F961A}"/>
              </a:ext>
            </a:extLst>
          </p:cNvPr>
          <p:cNvSpPr>
            <a:spLocks noGrp="1"/>
          </p:cNvSpPr>
          <p:nvPr>
            <p:ph type="ctrTitle"/>
          </p:nvPr>
        </p:nvSpPr>
        <p:spPr>
          <a:xfrm>
            <a:off x="841248" y="4858247"/>
            <a:ext cx="6982834" cy="1026435"/>
          </a:xfrm>
        </p:spPr>
        <p:txBody>
          <a:bodyPr>
            <a:normAutofit/>
          </a:bodyPr>
          <a:lstStyle/>
          <a:p>
            <a:pPr algn="l"/>
            <a:r>
              <a:rPr lang="en-US" sz="3400">
                <a:solidFill>
                  <a:srgbClr val="FFFFFF"/>
                </a:solidFill>
              </a:rPr>
              <a:t>Advocacy Groups and Social Movements</a:t>
            </a:r>
          </a:p>
        </p:txBody>
      </p:sp>
    </p:spTree>
    <p:extLst>
      <p:ext uri="{BB962C8B-B14F-4D97-AF65-F5344CB8AC3E}">
        <p14:creationId xmlns:p14="http://schemas.microsoft.com/office/powerpoint/2010/main" val="9723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wearing masks and holding signs&#10;&#10;Description automatically generated with low confidence">
            <a:extLst>
              <a:ext uri="{FF2B5EF4-FFF2-40B4-BE49-F238E27FC236}">
                <a16:creationId xmlns:a16="http://schemas.microsoft.com/office/drawing/2014/main" id="{3C2BF170-2DBE-824B-BF68-E24E71670C5A}"/>
              </a:ext>
            </a:extLst>
          </p:cNvPr>
          <p:cNvPicPr>
            <a:picLocks noChangeAspect="1"/>
          </p:cNvPicPr>
          <p:nvPr/>
        </p:nvPicPr>
        <p:blipFill rotWithShape="1">
          <a:blip r:embed="rId2"/>
          <a:srcRect l="7111" r="-1"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78D9CC9-B1DA-4E45-B1D0-152D89A1DA5C}"/>
              </a:ext>
            </a:extLst>
          </p:cNvPr>
          <p:cNvSpPr>
            <a:spLocks noGrp="1"/>
          </p:cNvSpPr>
          <p:nvPr>
            <p:ph type="title"/>
          </p:nvPr>
        </p:nvSpPr>
        <p:spPr>
          <a:xfrm>
            <a:off x="709448" y="1913950"/>
            <a:ext cx="4204137" cy="1342754"/>
          </a:xfrm>
        </p:spPr>
        <p:txBody>
          <a:bodyPr>
            <a:normAutofit/>
          </a:bodyPr>
          <a:lstStyle/>
          <a:p>
            <a:pPr algn="ctr"/>
            <a:r>
              <a:rPr lang="en-US" sz="3600" dirty="0"/>
              <a:t>Social Movements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466459-4957-9F4E-B249-A8C5C150CE73}"/>
              </a:ext>
            </a:extLst>
          </p:cNvPr>
          <p:cNvSpPr>
            <a:spLocks noGrp="1"/>
          </p:cNvSpPr>
          <p:nvPr>
            <p:ph idx="1"/>
          </p:nvPr>
        </p:nvSpPr>
        <p:spPr>
          <a:xfrm>
            <a:off x="525516" y="3417573"/>
            <a:ext cx="4593021" cy="2619839"/>
          </a:xfrm>
        </p:spPr>
        <p:txBody>
          <a:bodyPr anchor="ctr">
            <a:normAutofit/>
          </a:bodyPr>
          <a:lstStyle/>
          <a:p>
            <a:r>
              <a:rPr lang="en-US" sz="2400" dirty="0"/>
              <a:t>Together we are going to watch the videos detailing some history of BLM and read an article on its effects on youth. </a:t>
            </a:r>
          </a:p>
          <a:p>
            <a:pPr marL="0" indent="0">
              <a:buNone/>
            </a:pPr>
            <a:endParaRPr lang="en-US" sz="2400" dirty="0"/>
          </a:p>
        </p:txBody>
      </p:sp>
    </p:spTree>
    <p:extLst>
      <p:ext uri="{BB962C8B-B14F-4D97-AF65-F5344CB8AC3E}">
        <p14:creationId xmlns:p14="http://schemas.microsoft.com/office/powerpoint/2010/main" val="354316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F4581-0402-9C47-921E-69B0FE23E0F6}"/>
              </a:ext>
            </a:extLst>
          </p:cNvPr>
          <p:cNvSpPr>
            <a:spLocks noGrp="1"/>
          </p:cNvSpPr>
          <p:nvPr>
            <p:ph type="title"/>
          </p:nvPr>
        </p:nvSpPr>
        <p:spPr>
          <a:xfrm>
            <a:off x="1137035" y="609600"/>
            <a:ext cx="3595678" cy="1330839"/>
          </a:xfrm>
        </p:spPr>
        <p:txBody>
          <a:bodyPr>
            <a:normAutofit/>
          </a:bodyPr>
          <a:lstStyle/>
          <a:p>
            <a:r>
              <a:rPr lang="en-US" dirty="0"/>
              <a:t>Asian Hate</a:t>
            </a:r>
          </a:p>
        </p:txBody>
      </p:sp>
      <p:sp>
        <p:nvSpPr>
          <p:cNvPr id="9" name="Content Placeholder 8">
            <a:extLst>
              <a:ext uri="{FF2B5EF4-FFF2-40B4-BE49-F238E27FC236}">
                <a16:creationId xmlns:a16="http://schemas.microsoft.com/office/drawing/2014/main" id="{B7DDEF78-3141-4A1D-9B5E-158308DFAF0E}"/>
              </a:ext>
            </a:extLst>
          </p:cNvPr>
          <p:cNvSpPr>
            <a:spLocks noGrp="1"/>
          </p:cNvSpPr>
          <p:nvPr>
            <p:ph idx="1"/>
          </p:nvPr>
        </p:nvSpPr>
        <p:spPr>
          <a:xfrm>
            <a:off x="1137034" y="2194102"/>
            <a:ext cx="3158741" cy="3908586"/>
          </a:xfrm>
        </p:spPr>
        <p:txBody>
          <a:bodyPr>
            <a:normAutofit/>
          </a:bodyPr>
          <a:lstStyle/>
          <a:p>
            <a:r>
              <a:rPr lang="en-US" sz="2400" dirty="0"/>
              <a:t>Read the article on our website about the increase in Asian Racism since the beginning of Covid – 19. Reflect on the questions there.</a:t>
            </a:r>
          </a:p>
        </p:txBody>
      </p:sp>
      <p:pic>
        <p:nvPicPr>
          <p:cNvPr id="5" name="Content Placeholder 4" descr="A person holding a sign&#10;&#10;Description automatically generated with medium confidence">
            <a:extLst>
              <a:ext uri="{FF2B5EF4-FFF2-40B4-BE49-F238E27FC236}">
                <a16:creationId xmlns:a16="http://schemas.microsoft.com/office/drawing/2014/main" id="{37A58346-27B1-1943-9708-6EB149135B65}"/>
              </a:ext>
            </a:extLst>
          </p:cNvPr>
          <p:cNvPicPr>
            <a:picLocks noChangeAspect="1"/>
          </p:cNvPicPr>
          <p:nvPr/>
        </p:nvPicPr>
        <p:blipFill rotWithShape="1">
          <a:blip r:embed="rId2"/>
          <a:srcRect t="234" r="3" b="5095"/>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08393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3061-E4DB-6442-8DA0-F63E2949BF3E}"/>
              </a:ext>
            </a:extLst>
          </p:cNvPr>
          <p:cNvSpPr>
            <a:spLocks noGrp="1"/>
          </p:cNvSpPr>
          <p:nvPr>
            <p:ph type="title"/>
          </p:nvPr>
        </p:nvSpPr>
        <p:spPr>
          <a:xfrm>
            <a:off x="1653363" y="365760"/>
            <a:ext cx="9367203" cy="1188720"/>
          </a:xfrm>
        </p:spPr>
        <p:txBody>
          <a:bodyPr>
            <a:normAutofit/>
          </a:bodyPr>
          <a:lstStyle/>
          <a:p>
            <a:r>
              <a:rPr lang="en-US" dirty="0"/>
              <a:t>Long Run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5B0DBA-A226-A64A-A7A9-0E81B3F304A9}"/>
              </a:ext>
            </a:extLst>
          </p:cNvPr>
          <p:cNvSpPr>
            <a:spLocks noGrp="1"/>
          </p:cNvSpPr>
          <p:nvPr>
            <p:ph idx="1"/>
          </p:nvPr>
        </p:nvSpPr>
        <p:spPr>
          <a:xfrm>
            <a:off x="1653363" y="2176272"/>
            <a:ext cx="9367204" cy="4041648"/>
          </a:xfrm>
        </p:spPr>
        <p:txBody>
          <a:bodyPr anchor="t">
            <a:normAutofit/>
          </a:bodyPr>
          <a:lstStyle/>
          <a:p>
            <a:r>
              <a:rPr lang="en-US" sz="2400" dirty="0"/>
              <a:t>Social movements widen the scope of public discourse and parties and other mainstream political institutions eventually respond. </a:t>
            </a:r>
          </a:p>
          <a:p>
            <a:pPr marL="0" indent="0">
              <a:buNone/>
            </a:pPr>
            <a:r>
              <a:rPr lang="en-US" sz="2400" i="1" dirty="0"/>
              <a:t>Women’s Rights, Environmental Legislation, Police and Social Reform , the LGTBQ+ Community, and Indigenous Rights have all seen legislation and public/political discussion in attempts to improve the lives of people. </a:t>
            </a:r>
          </a:p>
          <a:p>
            <a:pPr marL="0" indent="0">
              <a:buNone/>
            </a:pPr>
            <a:endParaRPr lang="en-US" sz="2400" dirty="0"/>
          </a:p>
          <a:p>
            <a:pPr marL="0" indent="0">
              <a:buNone/>
            </a:pPr>
            <a:r>
              <a:rPr lang="en-US" sz="2400" dirty="0"/>
              <a:t>More still needs to be done. </a:t>
            </a:r>
          </a:p>
          <a:p>
            <a:pPr marL="0" indent="0">
              <a:buNone/>
            </a:pPr>
            <a:endParaRPr lang="en-US" sz="2400" dirty="0"/>
          </a:p>
          <a:p>
            <a:pPr marL="0" indent="0">
              <a:buNone/>
            </a:pPr>
            <a:r>
              <a:rPr lang="en-US" sz="2400" dirty="0"/>
              <a:t>Next we examine Critical Race Theory and How </a:t>
            </a:r>
            <a:r>
              <a:rPr lang="en-US" sz="2400"/>
              <a:t>to Address the issues.</a:t>
            </a:r>
          </a:p>
        </p:txBody>
      </p:sp>
    </p:spTree>
    <p:extLst>
      <p:ext uri="{BB962C8B-B14F-4D97-AF65-F5344CB8AC3E}">
        <p14:creationId xmlns:p14="http://schemas.microsoft.com/office/powerpoint/2010/main" val="321091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3A90C-442D-6542-9B4E-B58F91F721DD}"/>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Interest Groups</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5803911-7070-974C-9F27-7EB961D74B1E}"/>
              </a:ext>
            </a:extLst>
          </p:cNvPr>
          <p:cNvSpPr>
            <a:spLocks noGrp="1"/>
          </p:cNvSpPr>
          <p:nvPr>
            <p:ph idx="1"/>
          </p:nvPr>
        </p:nvSpPr>
        <p:spPr>
          <a:xfrm>
            <a:off x="838201" y="2055811"/>
            <a:ext cx="7315200" cy="4121152"/>
          </a:xfrm>
        </p:spPr>
        <p:txBody>
          <a:bodyPr>
            <a:normAutofit/>
          </a:bodyPr>
          <a:lstStyle/>
          <a:p>
            <a:r>
              <a:rPr lang="en-US" sz="2400" dirty="0"/>
              <a:t>Interest Groups: Any group that seeks to influence government policy without contesting elections – meaning without having candidates represent them ‘directly’</a:t>
            </a:r>
          </a:p>
          <a:p>
            <a:pPr marL="0" indent="0">
              <a:buNone/>
            </a:pPr>
            <a:r>
              <a:rPr lang="en-US" sz="2400" dirty="0">
                <a:solidFill>
                  <a:schemeClr val="accent4">
                    <a:lumMod val="40000"/>
                    <a:lumOff val="60000"/>
                  </a:schemeClr>
                </a:solidFill>
              </a:rPr>
              <a:t>“</a:t>
            </a:r>
            <a:r>
              <a:rPr lang="en-US" sz="2400" b="1" i="1" dirty="0">
                <a:solidFill>
                  <a:schemeClr val="accent4">
                    <a:lumMod val="40000"/>
                    <a:lumOff val="60000"/>
                  </a:schemeClr>
                </a:solidFill>
              </a:rPr>
              <a:t>Organizations whose members act together to influence public policy in order to promote their common interest</a:t>
            </a:r>
            <a:r>
              <a:rPr lang="en-US" sz="2400" dirty="0">
                <a:solidFill>
                  <a:schemeClr val="accent4">
                    <a:lumMod val="40000"/>
                    <a:lumOff val="60000"/>
                  </a:schemeClr>
                </a:solidFill>
              </a:rPr>
              <a:t>”(Pross)</a:t>
            </a:r>
          </a:p>
          <a:p>
            <a:r>
              <a:rPr lang="en-US" sz="2400" dirty="0"/>
              <a:t>Groups develop because individuals or companies with common concerns come together to strengthen their cause. </a:t>
            </a:r>
          </a:p>
          <a:p>
            <a:endParaRPr lang="en-US" sz="2400" dirty="0"/>
          </a:p>
          <a:p>
            <a:endParaRPr lang="en-US" sz="24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64953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069F-A74F-F144-A323-0F6BFDCEFB3B}"/>
              </a:ext>
            </a:extLst>
          </p:cNvPr>
          <p:cNvSpPr>
            <a:spLocks noGrp="1"/>
          </p:cNvSpPr>
          <p:nvPr>
            <p:ph type="title"/>
          </p:nvPr>
        </p:nvSpPr>
        <p:spPr>
          <a:xfrm>
            <a:off x="1653363" y="365760"/>
            <a:ext cx="9367203" cy="1188720"/>
          </a:xfrm>
        </p:spPr>
        <p:txBody>
          <a:bodyPr>
            <a:normAutofit/>
          </a:bodyPr>
          <a:lstStyle/>
          <a:p>
            <a:r>
              <a:rPr lang="en-US" dirty="0"/>
              <a:t>Pressure Groups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B5F3F5-9A70-BD4E-B4CD-DF4A459AC7A3}"/>
              </a:ext>
            </a:extLst>
          </p:cNvPr>
          <p:cNvSpPr>
            <a:spLocks noGrp="1"/>
          </p:cNvSpPr>
          <p:nvPr>
            <p:ph idx="1"/>
          </p:nvPr>
        </p:nvSpPr>
        <p:spPr>
          <a:xfrm>
            <a:off x="1653363" y="2176272"/>
            <a:ext cx="9367204" cy="4041648"/>
          </a:xfrm>
        </p:spPr>
        <p:txBody>
          <a:bodyPr anchor="t">
            <a:normAutofit/>
          </a:bodyPr>
          <a:lstStyle/>
          <a:p>
            <a:r>
              <a:rPr lang="en-US" sz="2400" dirty="0"/>
              <a:t>Interest Groups become Pressure Groups when they actively pursue an objective with government. </a:t>
            </a:r>
          </a:p>
        </p:txBody>
      </p:sp>
    </p:spTree>
    <p:extLst>
      <p:ext uri="{BB962C8B-B14F-4D97-AF65-F5344CB8AC3E}">
        <p14:creationId xmlns:p14="http://schemas.microsoft.com/office/powerpoint/2010/main" val="113150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777E6-2ADA-1B47-89B4-F213E8218E1F}"/>
              </a:ext>
            </a:extLst>
          </p:cNvPr>
          <p:cNvSpPr>
            <a:spLocks noGrp="1"/>
          </p:cNvSpPr>
          <p:nvPr>
            <p:ph type="title"/>
          </p:nvPr>
        </p:nvSpPr>
        <p:spPr>
          <a:xfrm>
            <a:off x="838199" y="439838"/>
            <a:ext cx="4783697" cy="1207478"/>
          </a:xfrm>
        </p:spPr>
        <p:txBody>
          <a:bodyPr anchor="b">
            <a:normAutofit/>
          </a:bodyPr>
          <a:lstStyle/>
          <a:p>
            <a:r>
              <a:rPr lang="en-US" sz="4000" dirty="0"/>
              <a:t>Advocacy Group Structures</a:t>
            </a:r>
          </a:p>
        </p:txBody>
      </p:sp>
      <p:sp>
        <p:nvSpPr>
          <p:cNvPr id="15" name="Content Placeholder 8">
            <a:extLst>
              <a:ext uri="{FF2B5EF4-FFF2-40B4-BE49-F238E27FC236}">
                <a16:creationId xmlns:a16="http://schemas.microsoft.com/office/drawing/2014/main" id="{C3F726EF-ABF5-426A-8B58-90DCC038827B}"/>
              </a:ext>
            </a:extLst>
          </p:cNvPr>
          <p:cNvSpPr>
            <a:spLocks noGrp="1"/>
          </p:cNvSpPr>
          <p:nvPr>
            <p:ph idx="1"/>
          </p:nvPr>
        </p:nvSpPr>
        <p:spPr>
          <a:xfrm>
            <a:off x="824815" y="1818221"/>
            <a:ext cx="4783697" cy="3928790"/>
          </a:xfrm>
        </p:spPr>
        <p:txBody>
          <a:bodyPr>
            <a:normAutofit/>
          </a:bodyPr>
          <a:lstStyle/>
          <a:p>
            <a:r>
              <a:rPr lang="en-US" sz="2000" dirty="0"/>
              <a:t>In Canada decisions are made at multiple levels of government. The division of powers between Federal and Provincial governments as seen in the diagram can be blurred.</a:t>
            </a:r>
          </a:p>
          <a:p>
            <a:r>
              <a:rPr lang="en-US" sz="2000" dirty="0"/>
              <a:t>Teachers, nurses, and professors are more provincial. </a:t>
            </a:r>
          </a:p>
          <a:p>
            <a:r>
              <a:rPr lang="en-US" sz="2000" dirty="0"/>
              <a:t>Indigenous Advocacy groups Federal.</a:t>
            </a:r>
          </a:p>
          <a:p>
            <a:r>
              <a:rPr lang="en-US" sz="2000" dirty="0"/>
              <a:t>Some groups need to target their resources because of funding shortages.</a:t>
            </a:r>
          </a:p>
          <a:p>
            <a:r>
              <a:rPr lang="en-US" sz="2000" dirty="0"/>
              <a:t>Relationships are important as local MPPs can draft or influence legislation </a:t>
            </a:r>
          </a:p>
        </p:txBody>
      </p:sp>
      <p:pic>
        <p:nvPicPr>
          <p:cNvPr id="5" name="Content Placeholder 4" descr="Diagram&#10;&#10;Description automatically generated">
            <a:extLst>
              <a:ext uri="{FF2B5EF4-FFF2-40B4-BE49-F238E27FC236}">
                <a16:creationId xmlns:a16="http://schemas.microsoft.com/office/drawing/2014/main" id="{C43AF610-D631-2742-80B8-10A4FAB7C5C6}"/>
              </a:ext>
            </a:extLst>
          </p:cNvPr>
          <p:cNvPicPr>
            <a:picLocks noChangeAspect="1"/>
          </p:cNvPicPr>
          <p:nvPr/>
        </p:nvPicPr>
        <p:blipFill>
          <a:blip r:embed="rId2"/>
          <a:stretch>
            <a:fillRect/>
          </a:stretch>
        </p:blipFill>
        <p:spPr>
          <a:xfrm>
            <a:off x="6096000" y="142875"/>
            <a:ext cx="5605463" cy="6715125"/>
          </a:xfrm>
          <a:prstGeom prst="rect">
            <a:avLst/>
          </a:prstGeom>
        </p:spPr>
      </p:pic>
    </p:spTree>
    <p:extLst>
      <p:ext uri="{BB962C8B-B14F-4D97-AF65-F5344CB8AC3E}">
        <p14:creationId xmlns:p14="http://schemas.microsoft.com/office/powerpoint/2010/main" val="26412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7BF26-2FB0-C343-A544-FB0B791E4350}"/>
              </a:ext>
            </a:extLst>
          </p:cNvPr>
          <p:cNvSpPr>
            <a:spLocks noGrp="1"/>
          </p:cNvSpPr>
          <p:nvPr>
            <p:ph type="title"/>
          </p:nvPr>
        </p:nvSpPr>
        <p:spPr>
          <a:xfrm>
            <a:off x="838200" y="502249"/>
            <a:ext cx="6797405" cy="1320038"/>
          </a:xfrm>
        </p:spPr>
        <p:txBody>
          <a:bodyPr>
            <a:normAutofit/>
          </a:bodyPr>
          <a:lstStyle/>
          <a:p>
            <a:r>
              <a:rPr lang="en-US" sz="4000" dirty="0"/>
              <a:t>Relationships</a:t>
            </a:r>
          </a:p>
        </p:txBody>
      </p:sp>
      <p:sp>
        <p:nvSpPr>
          <p:cNvPr id="3" name="Content Placeholder 2">
            <a:extLst>
              <a:ext uri="{FF2B5EF4-FFF2-40B4-BE49-F238E27FC236}">
                <a16:creationId xmlns:a16="http://schemas.microsoft.com/office/drawing/2014/main" id="{D8912C64-1600-2645-B1D2-8BE685A0F35A}"/>
              </a:ext>
            </a:extLst>
          </p:cNvPr>
          <p:cNvSpPr>
            <a:spLocks noGrp="1"/>
          </p:cNvSpPr>
          <p:nvPr>
            <p:ph idx="1"/>
          </p:nvPr>
        </p:nvSpPr>
        <p:spPr>
          <a:xfrm>
            <a:off x="838200" y="1747777"/>
            <a:ext cx="6797405" cy="4838217"/>
          </a:xfrm>
        </p:spPr>
        <p:txBody>
          <a:bodyPr>
            <a:normAutofit/>
          </a:bodyPr>
          <a:lstStyle/>
          <a:p>
            <a:r>
              <a:rPr lang="en-US" sz="2400" dirty="0"/>
              <a:t>Close relationships often develop between the advocacy group and its most relevant form of government. </a:t>
            </a:r>
          </a:p>
          <a:p>
            <a:r>
              <a:rPr lang="en-US" sz="2400" dirty="0"/>
              <a:t>They seek to contact officials directly and informally on often a day to day basis. </a:t>
            </a:r>
          </a:p>
          <a:p>
            <a:r>
              <a:rPr lang="en-US" sz="2400" dirty="0"/>
              <a:t>This leads to legislation being drafted in consolation with interest groups, thus building a reciprocal relationship between government and interest group. E.g. </a:t>
            </a:r>
            <a:r>
              <a:rPr lang="en-US" sz="2400" b="1" i="1" dirty="0"/>
              <a:t>The Canadian Medical Association and Health Canada.</a:t>
            </a:r>
          </a:p>
          <a:p>
            <a:r>
              <a:rPr lang="en-US" sz="2400" dirty="0"/>
              <a:t>This makes advocacy groups able to also inform their members of what is going on in terms of government legislation.</a:t>
            </a:r>
          </a:p>
        </p:txBody>
      </p:sp>
      <p:pic>
        <p:nvPicPr>
          <p:cNvPr id="5" name="Picture 4" descr="A picture containing chart&#10;&#10;Description automatically generated">
            <a:extLst>
              <a:ext uri="{FF2B5EF4-FFF2-40B4-BE49-F238E27FC236}">
                <a16:creationId xmlns:a16="http://schemas.microsoft.com/office/drawing/2014/main" id="{AB6DDA4E-3266-A549-AE50-0DD82CB28582}"/>
              </a:ext>
            </a:extLst>
          </p:cNvPr>
          <p:cNvPicPr>
            <a:picLocks noChangeAspect="1"/>
          </p:cNvPicPr>
          <p:nvPr/>
        </p:nvPicPr>
        <p:blipFill>
          <a:blip r:embed="rId2"/>
          <a:stretch>
            <a:fillRect/>
          </a:stretch>
        </p:blipFill>
        <p:spPr>
          <a:xfrm>
            <a:off x="7786906" y="423701"/>
            <a:ext cx="4206274" cy="279717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4B16E757-769A-0C48-87A4-472C6A9E5E51}"/>
              </a:ext>
            </a:extLst>
          </p:cNvPr>
          <p:cNvPicPr>
            <a:picLocks noChangeAspect="1"/>
          </p:cNvPicPr>
          <p:nvPr/>
        </p:nvPicPr>
        <p:blipFill>
          <a:blip r:embed="rId3"/>
          <a:stretch>
            <a:fillRect/>
          </a:stretch>
        </p:blipFill>
        <p:spPr>
          <a:xfrm>
            <a:off x="7590971" y="2943225"/>
            <a:ext cx="4597979" cy="3027072"/>
          </a:xfrm>
          <a:prstGeom prst="rect">
            <a:avLst/>
          </a:prstGeom>
        </p:spPr>
      </p:pic>
    </p:spTree>
    <p:extLst>
      <p:ext uri="{BB962C8B-B14F-4D97-AF65-F5344CB8AC3E}">
        <p14:creationId xmlns:p14="http://schemas.microsoft.com/office/powerpoint/2010/main" val="271945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E4D2F-38FE-1944-A7B2-21D6FFED51E2}"/>
              </a:ext>
            </a:extLst>
          </p:cNvPr>
          <p:cNvSpPr>
            <a:spLocks noGrp="1"/>
          </p:cNvSpPr>
          <p:nvPr>
            <p:ph type="title"/>
          </p:nvPr>
        </p:nvSpPr>
        <p:spPr>
          <a:xfrm>
            <a:off x="18288" y="502920"/>
            <a:ext cx="4032504" cy="1463040"/>
          </a:xfrm>
        </p:spPr>
        <p:txBody>
          <a:bodyPr anchor="ctr">
            <a:normAutofit/>
          </a:bodyPr>
          <a:lstStyle/>
          <a:p>
            <a:pPr algn="ctr"/>
            <a:r>
              <a:rPr lang="en-US" sz="2400" dirty="0"/>
              <a:t>Example: British Columbia – Declaration of the Rights of Indigenous People’s Act</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029932-09A6-B74F-A5CA-644D65224037}"/>
              </a:ext>
            </a:extLst>
          </p:cNvPr>
          <p:cNvSpPr>
            <a:spLocks noGrp="1"/>
          </p:cNvSpPr>
          <p:nvPr>
            <p:ph idx="1"/>
          </p:nvPr>
        </p:nvSpPr>
        <p:spPr>
          <a:xfrm>
            <a:off x="4654295" y="502920"/>
            <a:ext cx="6894576" cy="3895460"/>
          </a:xfrm>
        </p:spPr>
        <p:txBody>
          <a:bodyPr anchor="ctr">
            <a:normAutofit/>
          </a:bodyPr>
          <a:lstStyle/>
          <a:p>
            <a:pPr marL="0" indent="0">
              <a:buNone/>
            </a:pPr>
            <a:r>
              <a:rPr lang="en-CA" sz="1900" b="1" dirty="0"/>
              <a:t>B.C.’s Implementation of the UN Declaration</a:t>
            </a:r>
            <a:endParaRPr lang="en-CA" sz="1900" dirty="0"/>
          </a:p>
          <a:p>
            <a:r>
              <a:rPr lang="en-CA" sz="1900" dirty="0"/>
              <a:t>The provincial government passed the</a:t>
            </a:r>
            <a:r>
              <a:rPr lang="en-CA" sz="1900" u="sng" dirty="0"/>
              <a:t> </a:t>
            </a:r>
            <a:r>
              <a:rPr lang="en-CA" sz="1900" i="1" u="sng" dirty="0"/>
              <a:t>Declaration on the Rights of Indigenous Peoples Act</a:t>
            </a:r>
            <a:r>
              <a:rPr lang="en-CA" sz="1900" u="sng" dirty="0">
                <a:hlinkClick r:id="rId2"/>
              </a:rPr>
              <a:t> </a:t>
            </a:r>
            <a:r>
              <a:rPr lang="en-CA" sz="1900" i="1" dirty="0"/>
              <a:t>(Declaration Act)</a:t>
            </a:r>
            <a:r>
              <a:rPr lang="en-CA" sz="1900" dirty="0"/>
              <a:t> into law in November 2019. The </a:t>
            </a:r>
            <a:r>
              <a:rPr lang="en-CA" sz="1900" i="1" dirty="0"/>
              <a:t>Declaration Act </a:t>
            </a:r>
            <a:r>
              <a:rPr lang="en-CA" sz="1900" dirty="0"/>
              <a:t>establishes the UN Declaration as the Province’s framework for reconciliation, as called for by the TRC’s Calls to Action. This historic legislation was developed in collaboration and consultation with Indigenous partners.</a:t>
            </a:r>
          </a:p>
          <a:p>
            <a:r>
              <a:rPr lang="en-CA" sz="1900" dirty="0"/>
              <a:t>The </a:t>
            </a:r>
            <a:r>
              <a:rPr lang="en-CA" sz="1900" i="1" u="sng" dirty="0">
                <a:hlinkClick r:id="rId3"/>
              </a:rPr>
              <a:t>Declaration Act</a:t>
            </a:r>
            <a:r>
              <a:rPr lang="en-CA" sz="1900" u="sng" dirty="0">
                <a:hlinkClick r:id="rId3"/>
              </a:rPr>
              <a:t> </a:t>
            </a:r>
            <a:r>
              <a:rPr lang="en-CA" sz="1900" dirty="0"/>
              <a:t>aims to create a path forward that respects the human rights of Indigenous peoples while introducing better transparency and predictability in the work we do together.</a:t>
            </a:r>
          </a:p>
          <a:p>
            <a:pPr marL="0" indent="0">
              <a:buNone/>
            </a:pPr>
            <a:r>
              <a:rPr lang="en-CA" sz="1900" i="1" dirty="0">
                <a:solidFill>
                  <a:schemeClr val="accent1">
                    <a:lumMod val="75000"/>
                  </a:schemeClr>
                </a:solidFill>
              </a:rPr>
              <a:t>Visit the Declaration Act. How do you think advocacy groups helped shape its implementation? How do you know? What does it seek to do?</a:t>
            </a:r>
          </a:p>
          <a:p>
            <a:endParaRPr lang="en-US" sz="900" dirty="0"/>
          </a:p>
        </p:txBody>
      </p:sp>
      <p:pic>
        <p:nvPicPr>
          <p:cNvPr id="5" name="Picture 4" descr="Text&#10;&#10;Description automatically generated">
            <a:extLst>
              <a:ext uri="{FF2B5EF4-FFF2-40B4-BE49-F238E27FC236}">
                <a16:creationId xmlns:a16="http://schemas.microsoft.com/office/drawing/2014/main" id="{55801553-1AC9-B84F-92CB-9BA73B61857C}"/>
              </a:ext>
            </a:extLst>
          </p:cNvPr>
          <p:cNvPicPr>
            <a:picLocks noChangeAspect="1"/>
          </p:cNvPicPr>
          <p:nvPr/>
        </p:nvPicPr>
        <p:blipFill>
          <a:blip r:embed="rId4"/>
          <a:stretch>
            <a:fillRect/>
          </a:stretch>
        </p:blipFill>
        <p:spPr>
          <a:xfrm>
            <a:off x="637032" y="4717389"/>
            <a:ext cx="10917936" cy="1637691"/>
          </a:xfrm>
          <a:prstGeom prst="rect">
            <a:avLst/>
          </a:prstGeom>
        </p:spPr>
      </p:pic>
    </p:spTree>
    <p:extLst>
      <p:ext uri="{BB962C8B-B14F-4D97-AF65-F5344CB8AC3E}">
        <p14:creationId xmlns:p14="http://schemas.microsoft.com/office/powerpoint/2010/main" val="242880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7A4C-0CA1-2046-A024-1011B65CF044}"/>
              </a:ext>
            </a:extLst>
          </p:cNvPr>
          <p:cNvSpPr>
            <a:spLocks noGrp="1"/>
          </p:cNvSpPr>
          <p:nvPr>
            <p:ph type="title"/>
          </p:nvPr>
        </p:nvSpPr>
        <p:spPr>
          <a:xfrm>
            <a:off x="1653363" y="365760"/>
            <a:ext cx="9367203" cy="1188720"/>
          </a:xfrm>
        </p:spPr>
        <p:txBody>
          <a:bodyPr>
            <a:normAutofit/>
          </a:bodyPr>
          <a:lstStyle/>
          <a:p>
            <a:r>
              <a:rPr lang="en-US" dirty="0"/>
              <a:t>Why Are Some Groups Successful?</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5784FF0-D5BF-AD4B-B00C-4EB2A61044C1}"/>
              </a:ext>
            </a:extLst>
          </p:cNvPr>
          <p:cNvSpPr>
            <a:spLocks noGrp="1"/>
          </p:cNvSpPr>
          <p:nvPr>
            <p:ph idx="1"/>
          </p:nvPr>
        </p:nvSpPr>
        <p:spPr>
          <a:xfrm>
            <a:off x="1653363" y="2176272"/>
            <a:ext cx="9367204" cy="4041648"/>
          </a:xfrm>
        </p:spPr>
        <p:txBody>
          <a:bodyPr anchor="t">
            <a:normAutofit/>
          </a:bodyPr>
          <a:lstStyle/>
          <a:p>
            <a:r>
              <a:rPr lang="en-US" sz="2400"/>
              <a:t>Sympathy of access to the government</a:t>
            </a:r>
          </a:p>
          <a:p>
            <a:r>
              <a:rPr lang="en-US" sz="2400"/>
              <a:t>Information</a:t>
            </a:r>
          </a:p>
          <a:p>
            <a:r>
              <a:rPr lang="en-US" sz="2400"/>
              <a:t>Financial position of the government</a:t>
            </a:r>
          </a:p>
          <a:p>
            <a:r>
              <a:rPr lang="en-US" sz="2400"/>
              <a:t>Numbers and cohesion</a:t>
            </a:r>
          </a:p>
          <a:p>
            <a:r>
              <a:rPr lang="en-US" sz="2400"/>
              <a:t>Money</a:t>
            </a:r>
          </a:p>
          <a:p>
            <a:r>
              <a:rPr lang="en-US" sz="2400"/>
              <a:t>Popularity of the cause</a:t>
            </a:r>
          </a:p>
          <a:p>
            <a:r>
              <a:rPr lang="en-US" sz="2400"/>
              <a:t>Absence of opposition</a:t>
            </a:r>
          </a:p>
        </p:txBody>
      </p:sp>
    </p:spTree>
    <p:extLst>
      <p:ext uri="{BB962C8B-B14F-4D97-AF65-F5344CB8AC3E}">
        <p14:creationId xmlns:p14="http://schemas.microsoft.com/office/powerpoint/2010/main" val="308502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walking in a parade&#10;&#10;Description automatically generated with low confidence">
            <a:extLst>
              <a:ext uri="{FF2B5EF4-FFF2-40B4-BE49-F238E27FC236}">
                <a16:creationId xmlns:a16="http://schemas.microsoft.com/office/drawing/2014/main" id="{A1E353DB-B8F7-E143-B6A5-FDF5CBD5FD61}"/>
              </a:ext>
            </a:extLst>
          </p:cNvPr>
          <p:cNvPicPr>
            <a:picLocks noChangeAspect="1"/>
          </p:cNvPicPr>
          <p:nvPr/>
        </p:nvPicPr>
        <p:blipFill rotWithShape="1">
          <a:blip r:embed="rId2"/>
          <a:srcRect t="2036" b="13694"/>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F9049CC-6F8B-D542-BDE5-0326C70E2C7E}"/>
              </a:ext>
            </a:extLst>
          </p:cNvPr>
          <p:cNvSpPr>
            <a:spLocks noGrp="1"/>
          </p:cNvSpPr>
          <p:nvPr>
            <p:ph type="title"/>
          </p:nvPr>
        </p:nvSpPr>
        <p:spPr>
          <a:xfrm>
            <a:off x="709448" y="1913950"/>
            <a:ext cx="4204137" cy="1342754"/>
          </a:xfrm>
        </p:spPr>
        <p:txBody>
          <a:bodyPr>
            <a:normAutofit/>
          </a:bodyPr>
          <a:lstStyle/>
          <a:p>
            <a:pPr algn="ctr"/>
            <a:r>
              <a:rPr lang="en-US" sz="3600" dirty="0"/>
              <a:t>Social Movements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EAEBF7-C3D9-014A-9845-C9F8E9D56A88}"/>
              </a:ext>
            </a:extLst>
          </p:cNvPr>
          <p:cNvSpPr>
            <a:spLocks noGrp="1"/>
          </p:cNvSpPr>
          <p:nvPr>
            <p:ph idx="1"/>
          </p:nvPr>
        </p:nvSpPr>
        <p:spPr>
          <a:xfrm>
            <a:off x="525516" y="3544898"/>
            <a:ext cx="4593021" cy="2926074"/>
          </a:xfrm>
        </p:spPr>
        <p:txBody>
          <a:bodyPr anchor="ctr">
            <a:normAutofit fontScale="92500" lnSpcReduction="10000"/>
          </a:bodyPr>
          <a:lstStyle/>
          <a:p>
            <a:r>
              <a:rPr lang="en-US" sz="1600" dirty="0"/>
              <a:t>“An informal network of organizations and individuals who on the basis of collective identify and shared values engage in political or cultural struggle intended to expand the boundaries of the existing system and undertake collective action designed to affect both state and society.” (Phillips, 1999)</a:t>
            </a:r>
          </a:p>
          <a:p>
            <a:r>
              <a:rPr lang="en-US" sz="1600" dirty="0"/>
              <a:t>Often work overtime and usually consist of small local groups that haven’t cohesively come together.</a:t>
            </a:r>
          </a:p>
          <a:p>
            <a:pPr marL="0" indent="0">
              <a:buNone/>
            </a:pPr>
            <a:r>
              <a:rPr lang="en-US" sz="1600" dirty="0"/>
              <a:t>Examples: environmental, women’s, peace, human rights, and consumers’, Indigenous, gay rights, and animal rights are umbrella movements. </a:t>
            </a:r>
          </a:p>
          <a:p>
            <a:pPr marL="0" indent="0">
              <a:buNone/>
            </a:pPr>
            <a:r>
              <a:rPr lang="en-US" sz="1600" b="1" i="1" dirty="0"/>
              <a:t>Together we will look at the LGBTQ+ Movement.</a:t>
            </a:r>
          </a:p>
          <a:p>
            <a:endParaRPr lang="en-US" sz="1500" dirty="0"/>
          </a:p>
        </p:txBody>
      </p:sp>
    </p:spTree>
    <p:extLst>
      <p:ext uri="{BB962C8B-B14F-4D97-AF65-F5344CB8AC3E}">
        <p14:creationId xmlns:p14="http://schemas.microsoft.com/office/powerpoint/2010/main" val="326808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rowd of people holding signs&#10;&#10;Description automatically generated">
            <a:extLst>
              <a:ext uri="{FF2B5EF4-FFF2-40B4-BE49-F238E27FC236}">
                <a16:creationId xmlns:a16="http://schemas.microsoft.com/office/drawing/2014/main" id="{71ED8DFA-0523-B140-9613-34CDC7EFB6A5}"/>
              </a:ext>
            </a:extLst>
          </p:cNvPr>
          <p:cNvPicPr>
            <a:picLocks noChangeAspect="1"/>
          </p:cNvPicPr>
          <p:nvPr/>
        </p:nvPicPr>
        <p:blipFill rotWithShape="1">
          <a:blip r:embed="rId2"/>
          <a:srcRect t="9033" b="6698"/>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0643154-49EB-FD41-B1DE-EC5084C9480B}"/>
              </a:ext>
            </a:extLst>
          </p:cNvPr>
          <p:cNvSpPr>
            <a:spLocks noGrp="1"/>
          </p:cNvSpPr>
          <p:nvPr>
            <p:ph type="title"/>
          </p:nvPr>
        </p:nvSpPr>
        <p:spPr>
          <a:xfrm>
            <a:off x="8022020" y="2676618"/>
            <a:ext cx="3852041" cy="1308373"/>
          </a:xfrm>
        </p:spPr>
        <p:txBody>
          <a:bodyPr vert="horz" lIns="91440" tIns="45720" rIns="91440" bIns="45720" rtlCol="0" anchor="b">
            <a:normAutofit/>
          </a:bodyPr>
          <a:lstStyle/>
          <a:p>
            <a:pPr algn="ctr"/>
            <a:r>
              <a:rPr lang="en-US" sz="4000" dirty="0"/>
              <a:t>Social Movements</a:t>
            </a:r>
          </a:p>
        </p:txBody>
      </p:sp>
      <p:sp>
        <p:nvSpPr>
          <p:cNvPr id="3" name="Content Placeholder 2">
            <a:extLst>
              <a:ext uri="{FF2B5EF4-FFF2-40B4-BE49-F238E27FC236}">
                <a16:creationId xmlns:a16="http://schemas.microsoft.com/office/drawing/2014/main" id="{5C3117A9-E341-9D43-9DD6-D25656365AC2}"/>
              </a:ext>
            </a:extLst>
          </p:cNvPr>
          <p:cNvSpPr>
            <a:spLocks noGrp="1"/>
          </p:cNvSpPr>
          <p:nvPr>
            <p:ph idx="1"/>
          </p:nvPr>
        </p:nvSpPr>
        <p:spPr>
          <a:xfrm>
            <a:off x="7675179" y="4212750"/>
            <a:ext cx="4330262" cy="683284"/>
          </a:xfrm>
        </p:spPr>
        <p:txBody>
          <a:bodyPr vert="horz" lIns="91440" tIns="45720" rIns="91440" bIns="45720" rtlCol="0">
            <a:normAutofit/>
          </a:bodyPr>
          <a:lstStyle/>
          <a:p>
            <a:pPr marL="0" indent="0" algn="ctr">
              <a:buNone/>
            </a:pPr>
            <a:r>
              <a:rPr lang="en-US" sz="2000" dirty="0"/>
              <a:t>Possess a less formal structure and bring new values to the political system.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59E5A6D-558D-EC41-BCA6-6FEFA63079D8}"/>
              </a:ext>
            </a:extLst>
          </p:cNvPr>
          <p:cNvSpPr txBox="1"/>
          <p:nvPr/>
        </p:nvSpPr>
        <p:spPr>
          <a:xfrm>
            <a:off x="8022019" y="5252096"/>
            <a:ext cx="3852041" cy="1200329"/>
          </a:xfrm>
          <a:prstGeom prst="rect">
            <a:avLst/>
          </a:prstGeom>
          <a:noFill/>
        </p:spPr>
        <p:txBody>
          <a:bodyPr wrap="square" rtlCol="0">
            <a:spAutoFit/>
          </a:bodyPr>
          <a:lstStyle/>
          <a:p>
            <a:pPr algn="ctr"/>
            <a:r>
              <a:rPr lang="en-US" dirty="0"/>
              <a:t>Visit </a:t>
            </a:r>
            <a:r>
              <a:rPr lang="en-US" dirty="0">
                <a:hlinkClick r:id="rId3"/>
              </a:rPr>
              <a:t>Black Lives Matter </a:t>
            </a:r>
            <a:r>
              <a:rPr lang="en-US" dirty="0"/>
              <a:t>and learn what they are about. Watch the videos on our website and be prepared to discuss this social movement.</a:t>
            </a:r>
          </a:p>
        </p:txBody>
      </p:sp>
    </p:spTree>
    <p:extLst>
      <p:ext uri="{BB962C8B-B14F-4D97-AF65-F5344CB8AC3E}">
        <p14:creationId xmlns:p14="http://schemas.microsoft.com/office/powerpoint/2010/main" val="103491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688</Words>
  <Application>Microsoft Macintosh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Advocacy Groups and Social Movements</vt:lpstr>
      <vt:lpstr>Interest Groups</vt:lpstr>
      <vt:lpstr>Pressure Groups</vt:lpstr>
      <vt:lpstr>Advocacy Group Structures</vt:lpstr>
      <vt:lpstr>Relationships</vt:lpstr>
      <vt:lpstr>Example: British Columbia – Declaration of the Rights of Indigenous People’s Act</vt:lpstr>
      <vt:lpstr>Why Are Some Groups Successful?</vt:lpstr>
      <vt:lpstr>Social Movements</vt:lpstr>
      <vt:lpstr>Social Movements</vt:lpstr>
      <vt:lpstr>Social Movements</vt:lpstr>
      <vt:lpstr>Asian Hate</vt:lpstr>
      <vt:lpstr>Long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Groups and Social Movements</dc:title>
  <dc:creator>Gord Gord</dc:creator>
  <cp:lastModifiedBy>Gord Gord</cp:lastModifiedBy>
  <cp:revision>8</cp:revision>
  <dcterms:created xsi:type="dcterms:W3CDTF">2021-10-19T12:59:55Z</dcterms:created>
  <dcterms:modified xsi:type="dcterms:W3CDTF">2021-10-26T12:15:18Z</dcterms:modified>
</cp:coreProperties>
</file>