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57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775"/>
  </p:normalViewPr>
  <p:slideViewPr>
    <p:cSldViewPr snapToGrid="0" snapToObjects="1">
      <p:cViewPr varScale="1">
        <p:scale>
          <a:sx n="110" d="100"/>
          <a:sy n="110" d="100"/>
        </p:scale>
        <p:origin x="6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5EAAA-7FEB-924A-9A7C-DF2656F9D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4643AE-6A9D-964C-865C-D23B67201B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28DCD-1427-E34F-AD50-440913E6F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8E44-ABA4-A146-9B0F-8F77361A8DE7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8EC6C-7613-644F-8AF2-D9482D80A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8C800-A388-4E47-A147-6443820DB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1129-1AC0-6047-9453-DCC56A39C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64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3019E-F904-9542-A51F-8B4770E07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B76C45-F12D-B44A-A0B5-166DE67A1F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C2150-4068-8946-A045-EBA0C1201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8E44-ABA4-A146-9B0F-8F77361A8DE7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3FCE7-F501-AB40-8EBB-5253CB7BB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D97A95-C94E-D64F-A1B2-5889DC0C0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1129-1AC0-6047-9453-DCC56A39C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0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6BCBAF-096C-BF4A-BEAF-BAB2D8DAE6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76A136-378F-4147-BB5A-6519FEC833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F83AAC-29DB-E945-BDCF-86DF645E6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8E44-ABA4-A146-9B0F-8F77361A8DE7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F8389-AE48-9B49-8338-96C86E00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927CB-7200-584A-9026-CDF42E816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1129-1AC0-6047-9453-DCC56A39C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28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6B69E-F18C-AE4D-B517-012C85085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74C38-8583-D444-82E2-9AFE330F1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71CB3-9E5E-FE49-8F44-9E676E634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8E44-ABA4-A146-9B0F-8F77361A8DE7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E58CD-487E-7D42-8117-E3AA21F6A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E0261-2E99-6046-BF41-2F2AB4798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1129-1AC0-6047-9453-DCC56A39C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05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EBD0B-CA25-FC45-B7F5-3F168B7B9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ECB1B-C749-2640-82E8-3D6FFA00F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32BBF-A43B-BA44-B486-46AA8A51F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8E44-ABA4-A146-9B0F-8F77361A8DE7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E9FCF-E745-544A-AE13-BB73035D3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C6D78-9BBA-9448-B957-0EE6A58B7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1129-1AC0-6047-9453-DCC56A39C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82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3A347-18BE-3F42-8A85-1DB9F8CD2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DEDF4-08EA-F448-8ABD-B693840130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7A1718-70F6-1E4F-9B64-E56324BCF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7F612B-4B55-D24B-9F39-26D04C3A8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8E44-ABA4-A146-9B0F-8F77361A8DE7}" type="datetimeFigureOut">
              <a:rPr lang="en-US" smtClean="0"/>
              <a:t>4/20/22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6C0FD6-12AD-D54B-8F7C-8D690A05D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0E7546-7713-784C-BB89-DADC80C05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1129-1AC0-6047-9453-DCC56A39C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6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768D9-8F04-4B46-8A1A-B8E51E85B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991268-9C17-1B48-A7CC-E3C218AEDD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043754-D885-924C-89CC-0888AEBEAA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E54DB2-249A-6042-AE65-1042F87BC5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2EA4B6-8D8A-DD42-BEA8-3344B539F4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B2C738-58DC-BB43-98E3-DDF4F388D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8E44-ABA4-A146-9B0F-8F77361A8DE7}" type="datetimeFigureOut">
              <a:rPr lang="en-US" smtClean="0"/>
              <a:t>4/20/22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E7AAEA-8451-F74A-8227-C138FFC01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CB300F-34E2-5F4A-BC54-8058F465B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1129-1AC0-6047-9453-DCC56A39C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35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D6243-9B7B-2D48-B47B-7824B1EB9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E1D08F-BD10-564F-8174-614B14E72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8E44-ABA4-A146-9B0F-8F77361A8DE7}" type="datetimeFigureOut">
              <a:rPr lang="en-US" smtClean="0"/>
              <a:t>4/20/22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445742-FAC2-8241-A573-0BFBA9BF6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0D9A91-BCBA-C04B-856F-646DEF0E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1129-1AC0-6047-9453-DCC56A39C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804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9C92D3-84B2-A347-9088-28C8CA937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8E44-ABA4-A146-9B0F-8F77361A8DE7}" type="datetimeFigureOut">
              <a:rPr lang="en-US" smtClean="0"/>
              <a:t>4/20/22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BC3C9E-F463-7248-9356-1E02536B1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F8405F-55C9-0F4C-8044-52CF021A6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1129-1AC0-6047-9453-DCC56A39C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63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CBB85-32F9-1C48-BAD9-B3E78DF5B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2CD2C-098E-054A-A2F5-FE8E1E4C0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90891-500A-3C4C-A3ED-BC25DA4678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9218F-5696-A24B-B0BB-0AD7D9189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8E44-ABA4-A146-9B0F-8F77361A8DE7}" type="datetimeFigureOut">
              <a:rPr lang="en-US" smtClean="0"/>
              <a:t>4/20/22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FA8F65-E3B2-E54A-BD01-194C2AE2A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1E59E1-F413-E24A-A801-87D6DD1E7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1129-1AC0-6047-9453-DCC56A39C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51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84112-608C-C541-8F44-9F8A78A57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E0D4B2-F38D-6C4E-9536-93B1FFE2FA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BB9CA5-C0B5-E04C-8B8D-071921698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D8D5BA-4FE0-104E-A70E-F5C834C8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8E44-ABA4-A146-9B0F-8F77361A8DE7}" type="datetimeFigureOut">
              <a:rPr lang="en-US" smtClean="0"/>
              <a:t>4/20/22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724A0-49D4-734B-9C13-E0767E66E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B93552-F52F-7243-9974-150A1D07A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1129-1AC0-6047-9453-DCC56A39C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22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5C899E-441E-6948-BFE5-63F956ECE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C0C20-C669-AA4A-AF94-6F0C21E9D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FBC06-AF4C-DE41-B638-BB02716EF8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68E44-ABA4-A146-9B0F-8F77361A8DE7}" type="datetimeFigureOut">
              <a:rPr lang="en-US" smtClean="0"/>
              <a:t>4/20/22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CC6E8-FCB9-9443-9564-ADD12174F9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AA50D-7922-1B45-A090-76E6910284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61129-1AC0-6047-9453-DCC56A39C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255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aws-lois.justice.gc.ca/eng/acts/c-46/section-273.1-20181213.html" TargetMode="External"/><Relationship Id="rId2" Type="http://schemas.openxmlformats.org/officeDocument/2006/relationships/hyperlink" Target="https://www.youtube.com/watch?v=oQbei5JGiT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ustice.gc.ca/eng/rp-pr/other-autre/clp/faq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ustice.gc.ca/eng/rp-pr/other-autre/clp/faq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A70F4F6-8761-4016-931A-4535464E4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9FDE7D-F4AB-684A-B6A4-09E7AC6DB4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3272" y="954284"/>
            <a:ext cx="10513106" cy="2943432"/>
          </a:xfrm>
        </p:spPr>
        <p:txBody>
          <a:bodyPr>
            <a:normAutofit/>
          </a:bodyPr>
          <a:lstStyle/>
          <a:p>
            <a:pPr algn="l"/>
            <a:r>
              <a:rPr lang="en-US" sz="8000"/>
              <a:t>Criminal Code Offences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87154C-6747-8749-872D-FFEE913AAB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3272" y="4262016"/>
            <a:ext cx="10513106" cy="1242688"/>
          </a:xfrm>
        </p:spPr>
        <p:txBody>
          <a:bodyPr anchor="t">
            <a:normAutofit/>
          </a:bodyPr>
          <a:lstStyle/>
          <a:p>
            <a:pPr algn="l"/>
            <a:r>
              <a:rPr lang="en-US" sz="3200" dirty="0"/>
              <a:t>A Sample Level 4 Presentation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4C49FD3-CD95-4BA4-8BD3-B4A4C6844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194125EE-68A0-44AF-9565-81EF0F311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47D98E13-5DFC-4FC3-B217-18D7503F2D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1208B249-52C1-45B2-94CA-7FCF767BD5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8E8EC538-BB99-4192-A555-FD23D92C5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C818F7CD-D8C3-4B0E-8332-5F5D23675C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BA3A1026-C945-44C7-95BC-3BF4551EF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E7A2271E-1BF0-4DBF-BDC5-8205DFE2B7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FC359C9B-D7DB-4D67-BC20-0ED526C67E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5DA7CDCF-326D-40F3-9FA1-F6B696E8F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42EAB6A2-C79F-4E11-BA2B-823945037E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409AE1C-32E7-42F0-8174-D8EC28D1DD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6D094018-4CC4-4507-BD21-223B12217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4">
              <a:extLst>
                <a:ext uri="{FF2B5EF4-FFF2-40B4-BE49-F238E27FC236}">
                  <a16:creationId xmlns:a16="http://schemas.microsoft.com/office/drawing/2014/main" id="{4971B5B3-87D2-49C1-9AD0-984AF7579C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6">
              <a:extLst>
                <a:ext uri="{FF2B5EF4-FFF2-40B4-BE49-F238E27FC236}">
                  <a16:creationId xmlns:a16="http://schemas.microsoft.com/office/drawing/2014/main" id="{7F8CC77F-5D16-46D1-9E76-844D3D54B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4">
              <a:extLst>
                <a:ext uri="{FF2B5EF4-FFF2-40B4-BE49-F238E27FC236}">
                  <a16:creationId xmlns:a16="http://schemas.microsoft.com/office/drawing/2014/main" id="{3136B198-9314-404B-9B2A-B12F1C81E8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6">
              <a:extLst>
                <a:ext uri="{FF2B5EF4-FFF2-40B4-BE49-F238E27FC236}">
                  <a16:creationId xmlns:a16="http://schemas.microsoft.com/office/drawing/2014/main" id="{3AD2B785-CD5F-4846-8278-FD202F836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4">
              <a:extLst>
                <a:ext uri="{FF2B5EF4-FFF2-40B4-BE49-F238E27FC236}">
                  <a16:creationId xmlns:a16="http://schemas.microsoft.com/office/drawing/2014/main" id="{3C6BD3BE-D8A5-4561-9641-5F579267C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66">
              <a:extLst>
                <a:ext uri="{FF2B5EF4-FFF2-40B4-BE49-F238E27FC236}">
                  <a16:creationId xmlns:a16="http://schemas.microsoft.com/office/drawing/2014/main" id="{883722C6-0687-4FBC-924C-022C334B35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64">
              <a:extLst>
                <a:ext uri="{FF2B5EF4-FFF2-40B4-BE49-F238E27FC236}">
                  <a16:creationId xmlns:a16="http://schemas.microsoft.com/office/drawing/2014/main" id="{50E3342E-EFDF-4EE7-A275-A46FE15FD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6">
              <a:extLst>
                <a:ext uri="{FF2B5EF4-FFF2-40B4-BE49-F238E27FC236}">
                  <a16:creationId xmlns:a16="http://schemas.microsoft.com/office/drawing/2014/main" id="{02A591D3-77C5-427A-84E7-5040F9C17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51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1" y="453981"/>
            <a:ext cx="11274158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8AF73B-146A-0044-928E-3BF51262C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19" y="731520"/>
            <a:ext cx="10666145" cy="14264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Consent – Criminal Code of Canada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9006933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BA8D-36EF-6E4B-BD12-569FCCAA3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189" y="2939084"/>
            <a:ext cx="8370393" cy="3609158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en-CA" sz="2400" b="1" dirty="0">
                <a:solidFill>
                  <a:schemeClr val="accent1"/>
                </a:solidFill>
              </a:rPr>
              <a:t>Meaning of </a:t>
            </a:r>
            <a:r>
              <a:rPr lang="en-CA" sz="2400" b="1" i="1" dirty="0">
                <a:solidFill>
                  <a:schemeClr val="accent1"/>
                </a:solidFill>
              </a:rPr>
              <a:t>consent</a:t>
            </a:r>
            <a:endParaRPr lang="en-CA" sz="2400" b="1" dirty="0">
              <a:solidFill>
                <a:schemeClr val="accent1"/>
              </a:solidFill>
            </a:endParaRPr>
          </a:p>
          <a:p>
            <a:r>
              <a:rPr lang="en-CA" sz="2400" b="1" dirty="0"/>
              <a:t>273.1</a:t>
            </a:r>
            <a:r>
              <a:rPr lang="en-CA" sz="2400" dirty="0"/>
              <a:t> </a:t>
            </a:r>
            <a:r>
              <a:rPr lang="en-CA" sz="2400" b="1" dirty="0"/>
              <a:t>(1)</a:t>
            </a:r>
            <a:r>
              <a:rPr lang="en-CA" sz="2400" dirty="0"/>
              <a:t> Subject to subsection (2) and subsection 265(3), </a:t>
            </a:r>
            <a:r>
              <a:rPr lang="en-CA" sz="2400" b="1" i="1" dirty="0"/>
              <a:t>consent</a:t>
            </a:r>
            <a:r>
              <a:rPr lang="en-CA" sz="2400" dirty="0"/>
              <a:t> means, for the purposes of sections 271, 272 and 273, the voluntary agreement of the complainant to engage in the sexual activity in question.</a:t>
            </a:r>
          </a:p>
          <a:p>
            <a:pPr marL="0" indent="0">
              <a:buNone/>
            </a:pPr>
            <a:r>
              <a:rPr lang="en-CA" sz="2400" b="1" dirty="0">
                <a:solidFill>
                  <a:schemeClr val="accent1"/>
                </a:solidFill>
              </a:rPr>
              <a:t>Consent</a:t>
            </a:r>
          </a:p>
          <a:p>
            <a:r>
              <a:rPr lang="en-CA" sz="2400" b="1" dirty="0"/>
              <a:t>(1.1)</a:t>
            </a:r>
            <a:r>
              <a:rPr lang="en-CA" sz="2400" dirty="0"/>
              <a:t> Consent must be present at the time the sexual activity in question takes place.</a:t>
            </a:r>
          </a:p>
          <a:p>
            <a:pPr marL="0" indent="0">
              <a:buNone/>
            </a:pPr>
            <a:r>
              <a:rPr lang="en-CA" sz="2400" dirty="0"/>
              <a:t>Let's look at the following video on </a:t>
            </a:r>
            <a:r>
              <a:rPr lang="en-CA" sz="2400" dirty="0">
                <a:hlinkClick r:id="rId2"/>
              </a:rPr>
              <a:t>Consent</a:t>
            </a:r>
            <a:r>
              <a:rPr lang="en-CA" sz="2400" dirty="0"/>
              <a:t>.</a:t>
            </a:r>
          </a:p>
          <a:p>
            <a:pPr marL="0" indent="0">
              <a:buNone/>
            </a:pPr>
            <a:r>
              <a:rPr lang="en-CA" sz="2400" dirty="0"/>
              <a:t>(</a:t>
            </a:r>
            <a:r>
              <a:rPr lang="en-CA" sz="2400" dirty="0">
                <a:hlinkClick r:id="rId3"/>
              </a:rPr>
              <a:t>https://laws-lois.justice.gc.ca/eng/acts/c-46/section-273.1-20181213.html</a:t>
            </a:r>
            <a:r>
              <a:rPr lang="en-CA" sz="2400" dirty="0"/>
              <a:t>)</a:t>
            </a:r>
          </a:p>
          <a:p>
            <a:endParaRPr lang="en-CA" sz="2000" dirty="0"/>
          </a:p>
          <a:p>
            <a:endParaRPr lang="en-US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2480956"/>
            <a:ext cx="2112264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4529023"/>
            <a:ext cx="2107363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946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A44132-EAC8-4842-B4DD-0505E8B27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Age of Consent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C0B62-C7F1-5E4D-A5DC-1B8A2D7A4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456" y="2609331"/>
            <a:ext cx="10597729" cy="3786932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CA" sz="1800" b="1" dirty="0">
                <a:solidFill>
                  <a:schemeClr val="accent1"/>
                </a:solidFill>
              </a:rPr>
              <a:t>Consent to sexual activity</a:t>
            </a:r>
          </a:p>
          <a:p>
            <a:r>
              <a:rPr lang="en-CA" sz="1800" dirty="0"/>
              <a:t>The age of consent is the age at which a young person can legally agree to sexual activity. Age of consent laws apply to all forms of sexual activity, ranging from kissing and fondling to sexual intercourse.</a:t>
            </a:r>
          </a:p>
          <a:p>
            <a:pPr marL="0" indent="0">
              <a:buNone/>
            </a:pPr>
            <a:r>
              <a:rPr lang="en-CA" sz="1800" b="1" i="1" dirty="0"/>
              <a:t>All sexual activity without consent is a criminal offence, regardless of age.</a:t>
            </a:r>
            <a:endParaRPr lang="en-CA" sz="1800" i="1" dirty="0"/>
          </a:p>
          <a:p>
            <a:r>
              <a:rPr lang="en-CA" sz="1800" dirty="0"/>
              <a:t>These are serious offences that carry serious penalties, including mandatory minimum penalties. </a:t>
            </a:r>
          </a:p>
          <a:p>
            <a:pPr marL="0" indent="0">
              <a:buNone/>
            </a:pPr>
            <a:r>
              <a:rPr lang="en-CA" sz="1800" b="1" dirty="0">
                <a:solidFill>
                  <a:schemeClr val="accent1"/>
                </a:solidFill>
              </a:rPr>
              <a:t>Canada's age of consent</a:t>
            </a:r>
          </a:p>
          <a:p>
            <a:r>
              <a:rPr lang="en-CA" sz="1800" dirty="0"/>
              <a:t>The age of consent to sexual activity is </a:t>
            </a:r>
            <a:r>
              <a:rPr lang="en-CA" sz="1800" b="1" u="sng" dirty="0">
                <a:solidFill>
                  <a:schemeClr val="accent1"/>
                </a:solidFill>
              </a:rPr>
              <a:t>16 years</a:t>
            </a:r>
            <a:r>
              <a:rPr lang="en-CA" sz="1800" u="sng" dirty="0">
                <a:solidFill>
                  <a:schemeClr val="accent1"/>
                </a:solidFill>
              </a:rPr>
              <a:t>. </a:t>
            </a:r>
            <a:r>
              <a:rPr lang="en-CA" sz="1800" dirty="0"/>
              <a:t>In some cases, the age of consent is higher (for example, when there is a relationship of trust, authority or dependency).</a:t>
            </a:r>
          </a:p>
          <a:p>
            <a:r>
              <a:rPr lang="en-CA" sz="1800" dirty="0"/>
              <a:t>In other words, a person must be at least 16 years old to be able to legally agree to sexual activity.</a:t>
            </a:r>
          </a:p>
          <a:p>
            <a:endParaRPr lang="en-CA" sz="1800" dirty="0"/>
          </a:p>
          <a:p>
            <a:pPr marL="0" indent="0">
              <a:buNone/>
            </a:pPr>
            <a:r>
              <a:rPr lang="en-CA" sz="1800" dirty="0">
                <a:hlinkClick r:id="rId2"/>
              </a:rPr>
              <a:t>(https://www.justice.gc.ca/eng/rp-pr/other-autre/clp/faq.html</a:t>
            </a:r>
            <a:r>
              <a:rPr lang="en-CA" sz="1800" dirty="0"/>
              <a:t>)</a:t>
            </a:r>
            <a:br>
              <a:rPr lang="en-CA" sz="1300" dirty="0"/>
            </a:b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595261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B01C72-8FB8-C04A-9342-9F0130E6C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Exploitation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C8FFA-EFE8-354C-8A27-05B8C53E9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456" y="2798385"/>
            <a:ext cx="10597729" cy="328326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A" sz="2400" b="1" dirty="0">
                <a:solidFill>
                  <a:schemeClr val="accent1"/>
                </a:solidFill>
              </a:rPr>
              <a:t>Sexual exploitation</a:t>
            </a:r>
          </a:p>
          <a:p>
            <a:pPr marL="0" indent="0">
              <a:buNone/>
            </a:pPr>
            <a:r>
              <a:rPr lang="en-CA" sz="2400" dirty="0"/>
              <a:t>A 16 or 17 year old cannot consent to sexual activity if:</a:t>
            </a:r>
          </a:p>
          <a:p>
            <a:r>
              <a:rPr lang="en-CA" sz="2400" dirty="0"/>
              <a:t>their sexual partner is in position of trust or authority towards them, for example their teacher or coach </a:t>
            </a:r>
          </a:p>
          <a:p>
            <a:r>
              <a:rPr lang="en-CA" sz="2400" dirty="0"/>
              <a:t>the young person is dependent on their sexual partner, for example for care or support</a:t>
            </a:r>
          </a:p>
          <a:p>
            <a:r>
              <a:rPr lang="en-CA" sz="2400" dirty="0"/>
              <a:t>the relationship between the young person and their sexual partner is exploitative (</a:t>
            </a:r>
            <a:r>
              <a:rPr lang="en-CA" sz="2400" dirty="0">
                <a:hlinkClick r:id="rId2"/>
              </a:rPr>
              <a:t>https://www.justice.gc.ca/eng/rp-pr/other-autre/clp/faq.html</a:t>
            </a:r>
            <a:r>
              <a:rPr lang="en-CA" sz="2400" dirty="0"/>
              <a:t>) </a:t>
            </a:r>
          </a:p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4291150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7CFEAB-124B-814A-A810-1A42C042C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</p:spPr>
        <p:txBody>
          <a:bodyPr>
            <a:normAutofit/>
          </a:bodyPr>
          <a:lstStyle/>
          <a:p>
            <a:r>
              <a:rPr lang="en-US" sz="3200">
                <a:solidFill>
                  <a:srgbClr val="FFFFFF"/>
                </a:solidFill>
              </a:rPr>
              <a:t>Sexual Assault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89EF7-61BF-5E4D-AC15-ED8BCD0C2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423" y="3355130"/>
            <a:ext cx="2918935" cy="2427333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Sexual Assault </a:t>
            </a:r>
            <a:r>
              <a:rPr lang="en-US" sz="2000" dirty="0"/>
              <a:t>is a specific form of assault that involves any form of unwanted sexual activity. A sexual assault occurs when consent is not given. There are 3 levels.</a:t>
            </a:r>
          </a:p>
          <a:p>
            <a:endParaRPr lang="en-US" sz="1600" dirty="0"/>
          </a:p>
        </p:txBody>
      </p:sp>
      <p:pic>
        <p:nvPicPr>
          <p:cNvPr id="5" name="Picture 4" descr="Chart, diagram&#10;&#10;Description automatically generated">
            <a:extLst>
              <a:ext uri="{FF2B5EF4-FFF2-40B4-BE49-F238E27FC236}">
                <a16:creationId xmlns:a16="http://schemas.microsoft.com/office/drawing/2014/main" id="{93F42630-C547-1749-8B22-45ADB6A10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0255" y="1797283"/>
            <a:ext cx="7523629" cy="4232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364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0"/>
            <a:ext cx="3904488" cy="4233672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E178B1-A10B-F54D-9D06-D5DEA0001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1115568"/>
            <a:ext cx="3364992" cy="28437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3 Levels of Sexual Assault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846320"/>
            <a:ext cx="2395728" cy="1563624"/>
          </a:xfrm>
          <a:prstGeom prst="rect">
            <a:avLst/>
          </a:prstGeom>
          <a:solidFill>
            <a:schemeClr val="accent1">
              <a:alpha val="94902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910467-8185-45DD-B8A2-A88DF20DF6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21995" y="450221"/>
            <a:ext cx="7207948" cy="5948859"/>
          </a:xfrm>
          <a:prstGeom prst="rect">
            <a:avLst/>
          </a:prstGeom>
          <a:solidFill>
            <a:srgbClr val="7F7F7F">
              <a:alpha val="24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7520" y="4835010"/>
            <a:ext cx="1349026" cy="157276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E00BBD6-DED5-194D-ABDE-1726885726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287348"/>
              </p:ext>
            </p:extLst>
          </p:nvPr>
        </p:nvGraphicFramePr>
        <p:xfrm>
          <a:off x="4723687" y="600075"/>
          <a:ext cx="6795869" cy="5886557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619159">
                  <a:extLst>
                    <a:ext uri="{9D8B030D-6E8A-4147-A177-3AD203B41FA5}">
                      <a16:colId xmlns:a16="http://schemas.microsoft.com/office/drawing/2014/main" val="3166344340"/>
                    </a:ext>
                  </a:extLst>
                </a:gridCol>
                <a:gridCol w="2593351">
                  <a:extLst>
                    <a:ext uri="{9D8B030D-6E8A-4147-A177-3AD203B41FA5}">
                      <a16:colId xmlns:a16="http://schemas.microsoft.com/office/drawing/2014/main" val="1463377194"/>
                    </a:ext>
                  </a:extLst>
                </a:gridCol>
                <a:gridCol w="2583359">
                  <a:extLst>
                    <a:ext uri="{9D8B030D-6E8A-4147-A177-3AD203B41FA5}">
                      <a16:colId xmlns:a16="http://schemas.microsoft.com/office/drawing/2014/main" val="2066426379"/>
                    </a:ext>
                  </a:extLst>
                </a:gridCol>
              </a:tblGrid>
              <a:tr h="732977"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Level of Sexual Assault</a:t>
                      </a:r>
                    </a:p>
                  </a:txBody>
                  <a:tcPr marL="71940" marR="71940" marT="35970" marB="359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Description</a:t>
                      </a:r>
                    </a:p>
                  </a:txBody>
                  <a:tcPr marL="71940" marR="71940" marT="35970" marB="359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Example</a:t>
                      </a:r>
                    </a:p>
                  </a:txBody>
                  <a:tcPr marL="71940" marR="71940" marT="35970" marB="35970"/>
                </a:tc>
                <a:extLst>
                  <a:ext uri="{0D108BD9-81ED-4DB2-BD59-A6C34878D82A}">
                    <a16:rowId xmlns:a16="http://schemas.microsoft.com/office/drawing/2014/main" val="3083406756"/>
                  </a:ext>
                </a:extLst>
              </a:tr>
              <a:tr h="1641624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1800" dirty="0">
                          <a:solidFill>
                            <a:schemeClr val="accent1"/>
                          </a:solidFill>
                        </a:rPr>
                        <a:t>Level 1</a:t>
                      </a:r>
                    </a:p>
                  </a:txBody>
                  <a:tcPr marL="71940" marR="71940" marT="35970" marB="3597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  <a:p>
                      <a:r>
                        <a:rPr lang="en-US" sz="1800" b="1" dirty="0"/>
                        <a:t>271 (1)</a:t>
                      </a:r>
                      <a:r>
                        <a:rPr lang="en-US" sz="1800" dirty="0"/>
                        <a:t> Criminal Code: Occurs when the victim’s sexual integrity is violated. Maximum imprisonment of 10 years. </a:t>
                      </a:r>
                    </a:p>
                  </a:txBody>
                  <a:tcPr marL="71940" marR="71940" marT="35970" marB="3597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  <a:p>
                      <a:r>
                        <a:rPr lang="en-US" sz="1800" dirty="0"/>
                        <a:t>Forced physical sexual behavior</a:t>
                      </a:r>
                    </a:p>
                  </a:txBody>
                  <a:tcPr marL="71940" marR="71940" marT="35970" marB="35970"/>
                </a:tc>
                <a:extLst>
                  <a:ext uri="{0D108BD9-81ED-4DB2-BD59-A6C34878D82A}">
                    <a16:rowId xmlns:a16="http://schemas.microsoft.com/office/drawing/2014/main" val="3397365420"/>
                  </a:ext>
                </a:extLst>
              </a:tr>
              <a:tr h="1641624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1800" dirty="0">
                          <a:solidFill>
                            <a:schemeClr val="accent1"/>
                          </a:solidFill>
                        </a:rPr>
                        <a:t>Level 2</a:t>
                      </a:r>
                    </a:p>
                  </a:txBody>
                  <a:tcPr marL="71940" marR="71940" marT="35970" marB="3597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  <a:p>
                      <a:r>
                        <a:rPr lang="en-US" sz="1800" b="1" dirty="0"/>
                        <a:t>272 (1) </a:t>
                      </a:r>
                      <a:r>
                        <a:rPr lang="en-US" sz="1800" dirty="0"/>
                        <a:t>Criminal Code: Carries a maximum sentence of 14 years.</a:t>
                      </a:r>
                    </a:p>
                  </a:txBody>
                  <a:tcPr marL="71940" marR="71940" marT="35970" marB="3597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  <a:p>
                      <a:r>
                        <a:rPr lang="en-US" sz="1800" dirty="0"/>
                        <a:t>Involves sexual assault with a weapon or imitation of a weapon, threats, or causing bodily harm to the victim</a:t>
                      </a:r>
                    </a:p>
                  </a:txBody>
                  <a:tcPr marL="71940" marR="71940" marT="35970" marB="35970"/>
                </a:tc>
                <a:extLst>
                  <a:ext uri="{0D108BD9-81ED-4DB2-BD59-A6C34878D82A}">
                    <a16:rowId xmlns:a16="http://schemas.microsoft.com/office/drawing/2014/main" val="3665423035"/>
                  </a:ext>
                </a:extLst>
              </a:tr>
              <a:tr h="1641624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1800" dirty="0">
                          <a:solidFill>
                            <a:schemeClr val="accent1"/>
                          </a:solidFill>
                        </a:rPr>
                        <a:t>Level 3</a:t>
                      </a:r>
                    </a:p>
                  </a:txBody>
                  <a:tcPr marL="71940" marR="71940" marT="35970" marB="3597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  <a:p>
                      <a:r>
                        <a:rPr lang="en-US" sz="1800" b="1" dirty="0"/>
                        <a:t>Section 273 </a:t>
                      </a:r>
                      <a:r>
                        <a:rPr lang="en-US" sz="1800" dirty="0"/>
                        <a:t>Criminal Code: most severe form, aggravated sexual assault. Maximum sentence of life in prison</a:t>
                      </a:r>
                    </a:p>
                  </a:txBody>
                  <a:tcPr marL="71940" marR="71940" marT="35970" marB="3597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  <a:p>
                      <a:r>
                        <a:rPr lang="en-US" sz="1800" dirty="0"/>
                        <a:t>A sexual attack so serious that the victim’s physical injuries may even be life threatening.</a:t>
                      </a:r>
                    </a:p>
                  </a:txBody>
                  <a:tcPr marL="71940" marR="71940" marT="35970" marB="35970"/>
                </a:tc>
                <a:extLst>
                  <a:ext uri="{0D108BD9-81ED-4DB2-BD59-A6C34878D82A}">
                    <a16:rowId xmlns:a16="http://schemas.microsoft.com/office/drawing/2014/main" val="1860372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73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234CF4-802C-4AA1-B540-36C3B838C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8344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985026-EB07-6843-942D-4843C3C54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50" y="1332952"/>
            <a:ext cx="3926898" cy="3921176"/>
          </a:xfrm>
        </p:spPr>
        <p:txBody>
          <a:bodyPr anchor="ctr">
            <a:normAutofit/>
          </a:bodyPr>
          <a:lstStyle/>
          <a:p>
            <a:r>
              <a:rPr lang="en-US" sz="5400"/>
              <a:t>Rape Shield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0CED441-B73B-4907-9AF2-614CEAC6A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A03170C9-14E4-4D47-827E-51518FA9C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757EFF12-1826-499E-94C2-AF4400A66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20CC511B-2DB0-4523-82ED-40CCC5C7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6CB93565-67D6-49DD-8D4E-4685AC81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AE9D45A7-FFB3-4E69-A4EC-FAA3489B0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A29467A6-0F59-4991-89B5-35408BD725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A726CA1-9A94-4AF0-B9DD-3572C692A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EB03BD70-FD68-460B-A88B-005DAB5BE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C1040543-6AB1-4FE1-8946-59D0E7BB8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BEEF4851-38D3-48A2-B05D-269771626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DEC37F16-C638-42B2-AA09-CA5142D85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0AC31779-80E9-4BF3-9703-F63FE8094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D71CA5FF-D764-4C4E-8854-E5875684F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81A1FA9D-7285-4D42-ADF3-BC14114B2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A1E40F6A-5F88-46D9-A510-00D54F0B8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938C555D-926A-4092-966E-1BC7E455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58D049FF-3E13-4E3E-A5BE-CF5253B8E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A16547CF-5B03-4E57-B466-A0FDCECAD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84C012C4-5959-40D5-8A7B-8542BD4B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8C7DF75A-2C0D-4388-A295-397333ADB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1335F-5A19-DE47-95F2-FD6C81393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120" y="499833"/>
            <a:ext cx="5100320" cy="5581226"/>
          </a:xfrm>
        </p:spPr>
        <p:txBody>
          <a:bodyPr anchor="ctr">
            <a:norm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Bill C – 49 (1992) </a:t>
            </a:r>
            <a:r>
              <a:rPr lang="en-US" sz="2400" dirty="0"/>
              <a:t>Prohibits evidence of sexual reputation from being raised in court to challenge the credibility of the complainant. A judge may allow evidence if it will add to the value of fairness in the trail.</a:t>
            </a:r>
          </a:p>
          <a:p>
            <a:r>
              <a:rPr lang="en-US" sz="2400" i="1" dirty="0">
                <a:solidFill>
                  <a:schemeClr val="accent1"/>
                </a:solidFill>
              </a:rPr>
              <a:t>R. v. </a:t>
            </a:r>
            <a:r>
              <a:rPr lang="en-US" sz="2400" i="1" dirty="0" err="1">
                <a:solidFill>
                  <a:schemeClr val="accent1"/>
                </a:solidFill>
              </a:rPr>
              <a:t>Darrach</a:t>
            </a:r>
            <a:r>
              <a:rPr lang="en-US" sz="2400" i="1" dirty="0">
                <a:solidFill>
                  <a:schemeClr val="accent1"/>
                </a:solidFill>
              </a:rPr>
              <a:t>, 2000 </a:t>
            </a:r>
            <a:r>
              <a:rPr lang="en-US" sz="2400" dirty="0"/>
              <a:t>the Supreme Court in a unanimous 9 – 0 decision confirmed the current Rape Shield Law.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56426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234CF4-802C-4AA1-B540-36C3B838C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8344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1D6342-2ABE-E841-B2D1-5E4044463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50" y="1332952"/>
            <a:ext cx="3926898" cy="3921176"/>
          </a:xfrm>
        </p:spPr>
        <p:txBody>
          <a:bodyPr anchor="ctr">
            <a:normAutofit/>
          </a:bodyPr>
          <a:lstStyle/>
          <a:p>
            <a:r>
              <a:rPr lang="en-US" sz="5400"/>
              <a:t>R. v. Dyck, 2008 ONCA 309 (CanLII)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0CED441-B73B-4907-9AF2-614CEAC6A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A03170C9-14E4-4D47-827E-51518FA9C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757EFF12-1826-499E-94C2-AF4400A66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20CC511B-2DB0-4523-82ED-40CCC5C7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6CB93565-67D6-49DD-8D4E-4685AC81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AE9D45A7-FFB3-4E69-A4EC-FAA3489B0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A29467A6-0F59-4991-89B5-35408BD725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A726CA1-9A94-4AF0-B9DD-3572C692A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EB03BD70-FD68-460B-A88B-005DAB5BE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C1040543-6AB1-4FE1-8946-59D0E7BB8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BEEF4851-38D3-48A2-B05D-269771626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DEC37F16-C638-42B2-AA09-CA5142D85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0AC31779-80E9-4BF3-9703-F63FE8094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D71CA5FF-D764-4C4E-8854-E5875684F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81A1FA9D-7285-4D42-ADF3-BC14114B2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A1E40F6A-5F88-46D9-A510-00D54F0B8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938C555D-926A-4092-966E-1BC7E455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58D049FF-3E13-4E3E-A5BE-CF5253B8E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A16547CF-5B03-4E57-B466-A0FDCECAD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84C012C4-5959-40D5-8A7B-8542BD4B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8C7DF75A-2C0D-4388-A295-397333ADB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E2DE2-E8AA-414F-84A9-F642524B0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5025" y="499833"/>
            <a:ext cx="6129337" cy="617243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/>
              <a:t>In 1988, 11 – year old Christopher Stephens was sexually assaulted and killed by Joseph Fredericks, a convicted child sex offender who was out on parole. He was to serve his sentence in the community. In 1993 a corner’s investigation </a:t>
            </a:r>
            <a:r>
              <a:rPr lang="en-US" sz="2400" dirty="0" err="1"/>
              <a:t>indot</a:t>
            </a:r>
            <a:r>
              <a:rPr lang="en-US" sz="2400" dirty="0"/>
              <a:t> the death recommended created a national registry for convicted sexual offenders. The registry requires them to register with local police when they move into a community.</a:t>
            </a:r>
          </a:p>
          <a:p>
            <a:pPr marL="0" indent="0">
              <a:buNone/>
            </a:pPr>
            <a:r>
              <a:rPr lang="en-US" sz="2400" dirty="0"/>
              <a:t>April 25, 2008 the Ontario Supreme Court of Appeal dismissed the challenge saying that the public’s right to safety outweighs the offender’s freedoms.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chemeClr val="accent1"/>
                </a:solidFill>
              </a:rPr>
              <a:t>Should all provinces pass this law?</a:t>
            </a:r>
          </a:p>
        </p:txBody>
      </p:sp>
    </p:spTree>
    <p:extLst>
      <p:ext uri="{BB962C8B-B14F-4D97-AF65-F5344CB8AC3E}">
        <p14:creationId xmlns:p14="http://schemas.microsoft.com/office/powerpoint/2010/main" val="494991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692</Words>
  <Application>Microsoft Macintosh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Criminal Code Offences</vt:lpstr>
      <vt:lpstr>Consent – Criminal Code of Canada</vt:lpstr>
      <vt:lpstr>Age of Consent</vt:lpstr>
      <vt:lpstr>Exploitation</vt:lpstr>
      <vt:lpstr>Sexual Assault</vt:lpstr>
      <vt:lpstr>3 Levels of Sexual Assault</vt:lpstr>
      <vt:lpstr>Rape Shield</vt:lpstr>
      <vt:lpstr>R. v. Dyck, 2008 ONCA 309 (CanLII)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Criminal Code Offences</dc:title>
  <dc:creator>Gord Gord</dc:creator>
  <cp:lastModifiedBy>Gord Gord</cp:lastModifiedBy>
  <cp:revision>2</cp:revision>
  <dcterms:created xsi:type="dcterms:W3CDTF">2022-04-20T13:07:02Z</dcterms:created>
  <dcterms:modified xsi:type="dcterms:W3CDTF">2022-04-20T14:27:18Z</dcterms:modified>
</cp:coreProperties>
</file>