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5"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75"/>
  </p:normalViewPr>
  <p:slideViewPr>
    <p:cSldViewPr snapToGrid="0" snapToObjects="1">
      <p:cViewPr varScale="1">
        <p:scale>
          <a:sx n="110" d="100"/>
          <a:sy n="110"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hyperlink" Target="https://scc-csc.lexum.com/scc-csc/scc-csc/en/item/1049/index.do" TargetMode="External"/><Relationship Id="rId2" Type="http://schemas.openxmlformats.org/officeDocument/2006/relationships/hyperlink" Target="https://scc-csc.lexum.com/scc-csc/scc-csc/en/item/7898/index.do" TargetMode="External"/><Relationship Id="rId1" Type="http://schemas.openxmlformats.org/officeDocument/2006/relationships/hyperlink" Target="https://scc-csc.lexum.com/scc-csc/scc-csc/en/item/5274/index.do"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scc-csc.lexum.com/scc-csc/scc-csc/en/item/1049/index.do" TargetMode="External"/><Relationship Id="rId2" Type="http://schemas.openxmlformats.org/officeDocument/2006/relationships/hyperlink" Target="https://scc-csc.lexum.com/scc-csc/scc-csc/en/item/7898/index.do" TargetMode="External"/><Relationship Id="rId1" Type="http://schemas.openxmlformats.org/officeDocument/2006/relationships/hyperlink" Target="https://scc-csc.lexum.com/scc-csc/scc-csc/en/item/5274/index.do"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C7BEC-7F86-4ADD-9297-94C9A32406B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A136727-8CB5-43F6-814E-0B8CECCC495B}">
      <dgm:prSet/>
      <dgm:spPr/>
      <dgm:t>
        <a:bodyPr/>
        <a:lstStyle/>
        <a:p>
          <a:r>
            <a:rPr lang="en-CA" b="0" i="0"/>
            <a:t>Section 8 protects people, not places, against unjustified intrusions on their privacy interests (</a:t>
          </a:r>
          <a:r>
            <a:rPr lang="en-CA" b="0" i="1"/>
            <a:t>Hunter v. Southam Inc.</a:t>
          </a:r>
          <a:r>
            <a:rPr lang="en-CA" b="0" i="0"/>
            <a:t>, </a:t>
          </a:r>
          <a:r>
            <a:rPr lang="en-CA" b="0" i="0" u="sng">
              <a:hlinkClick xmlns:r="http://schemas.openxmlformats.org/officeDocument/2006/relationships" r:id="rId1"/>
            </a:rPr>
            <a:t>[1984] 2 S.C.R. 145</a:t>
          </a:r>
          <a:r>
            <a:rPr lang="en-CA" b="0" i="0"/>
            <a:t> at 159; </a:t>
          </a:r>
          <a:r>
            <a:rPr lang="en-CA" b="0" i="1"/>
            <a:t>R. v. Gomboc</a:t>
          </a:r>
          <a:r>
            <a:rPr lang="en-CA" b="0" i="0"/>
            <a:t>, </a:t>
          </a:r>
          <a:r>
            <a:rPr lang="en-CA" b="0" i="0" u="sng">
              <a:hlinkClick xmlns:r="http://schemas.openxmlformats.org/officeDocument/2006/relationships" r:id="rId2"/>
            </a:rPr>
            <a:t>[2010] 3 S.C.R. 211</a:t>
          </a:r>
          <a:r>
            <a:rPr lang="en-CA" b="0" i="0"/>
            <a:t> at paragraphs 17, 75). </a:t>
          </a:r>
          <a:endParaRPr lang="en-US"/>
        </a:p>
      </dgm:t>
    </dgm:pt>
    <dgm:pt modelId="{15B688C1-F33B-4719-B941-26CD4831E9E9}" type="parTrans" cxnId="{7F48EE8D-3A6F-4E0C-8C4A-E3F50EF130F4}">
      <dgm:prSet/>
      <dgm:spPr/>
      <dgm:t>
        <a:bodyPr/>
        <a:lstStyle/>
        <a:p>
          <a:endParaRPr lang="en-US"/>
        </a:p>
      </dgm:t>
    </dgm:pt>
    <dgm:pt modelId="{893CFE61-EF9C-42FD-86A5-957C38902AC4}" type="sibTrans" cxnId="{7F48EE8D-3A6F-4E0C-8C4A-E3F50EF130F4}">
      <dgm:prSet/>
      <dgm:spPr/>
      <dgm:t>
        <a:bodyPr/>
        <a:lstStyle/>
        <a:p>
          <a:endParaRPr lang="en-US"/>
        </a:p>
      </dgm:t>
    </dgm:pt>
    <dgm:pt modelId="{BC3BA883-A109-4262-A521-367115E33F90}">
      <dgm:prSet/>
      <dgm:spPr/>
      <dgm:t>
        <a:bodyPr/>
        <a:lstStyle/>
        <a:p>
          <a:r>
            <a:rPr lang="en-CA" b="0" i="0"/>
            <a:t>The purpose of section 8 is to prevent unjustified searches before they happen, not simply to determine after the fact whether they ought to have occurred in the first place (</a:t>
          </a:r>
          <a:r>
            <a:rPr lang="en-CA" b="0" i="1"/>
            <a:t>Hunter v. Southam</a:t>
          </a:r>
          <a:r>
            <a:rPr lang="en-CA" b="0" i="0"/>
            <a:t> at page 160).</a:t>
          </a:r>
          <a:endParaRPr lang="en-US"/>
        </a:p>
      </dgm:t>
    </dgm:pt>
    <dgm:pt modelId="{688685E0-FF4A-428F-B1D2-066C94E28511}" type="parTrans" cxnId="{1A8F07E8-D9D1-4A4D-B917-8166C1E1EB47}">
      <dgm:prSet/>
      <dgm:spPr/>
      <dgm:t>
        <a:bodyPr/>
        <a:lstStyle/>
        <a:p>
          <a:endParaRPr lang="en-US"/>
        </a:p>
      </dgm:t>
    </dgm:pt>
    <dgm:pt modelId="{541A710B-3EEC-41CD-B783-4CABA324C55C}" type="sibTrans" cxnId="{1A8F07E8-D9D1-4A4D-B917-8166C1E1EB47}">
      <dgm:prSet/>
      <dgm:spPr/>
      <dgm:t>
        <a:bodyPr/>
        <a:lstStyle/>
        <a:p>
          <a:endParaRPr lang="en-US"/>
        </a:p>
      </dgm:t>
    </dgm:pt>
    <dgm:pt modelId="{F936C042-9961-44AD-A58B-A8D3339992E7}">
      <dgm:prSet/>
      <dgm:spPr/>
      <dgm:t>
        <a:bodyPr/>
        <a:lstStyle/>
        <a:p>
          <a:r>
            <a:rPr lang="en-CA" b="0" i="0" dirty="0"/>
            <a:t>The values underlying the privacy interest protected by section 8 are dignity, integrity and autonomy (</a:t>
          </a:r>
          <a:r>
            <a:rPr lang="en-CA" b="0" i="1" dirty="0"/>
            <a:t>R. v. Plant</a:t>
          </a:r>
          <a:r>
            <a:rPr lang="en-CA" b="0" i="0" dirty="0"/>
            <a:t>, </a:t>
          </a:r>
          <a:r>
            <a:rPr lang="en-CA" b="0" i="0" u="sng" dirty="0">
              <a:hlinkClick xmlns:r="http://schemas.openxmlformats.org/officeDocument/2006/relationships" r:id="rId3"/>
            </a:rPr>
            <a:t>[1993] 3 S.C.R. 281</a:t>
          </a:r>
          <a:r>
            <a:rPr lang="en-CA" b="0" i="0" dirty="0"/>
            <a:t> at page 292). </a:t>
          </a:r>
          <a:endParaRPr lang="en-US" dirty="0"/>
        </a:p>
      </dgm:t>
    </dgm:pt>
    <dgm:pt modelId="{51E1C815-D48F-4F53-84F6-D234BA558C24}" type="parTrans" cxnId="{80E15C0F-016F-49F9-8001-B2F91F47A416}">
      <dgm:prSet/>
      <dgm:spPr/>
      <dgm:t>
        <a:bodyPr/>
        <a:lstStyle/>
        <a:p>
          <a:endParaRPr lang="en-US"/>
        </a:p>
      </dgm:t>
    </dgm:pt>
    <dgm:pt modelId="{9C5804EE-77BC-4D09-BABD-DE77268A7C96}" type="sibTrans" cxnId="{80E15C0F-016F-49F9-8001-B2F91F47A416}">
      <dgm:prSet/>
      <dgm:spPr/>
      <dgm:t>
        <a:bodyPr/>
        <a:lstStyle/>
        <a:p>
          <a:endParaRPr lang="en-US"/>
        </a:p>
      </dgm:t>
    </dgm:pt>
    <dgm:pt modelId="{F306D6B5-24D9-0C4B-A353-B840D6ED7297}" type="pres">
      <dgm:prSet presAssocID="{905C7BEC-7F86-4ADD-9297-94C9A32406BA}" presName="linear" presStyleCnt="0">
        <dgm:presLayoutVars>
          <dgm:animLvl val="lvl"/>
          <dgm:resizeHandles val="exact"/>
        </dgm:presLayoutVars>
      </dgm:prSet>
      <dgm:spPr/>
    </dgm:pt>
    <dgm:pt modelId="{A880764F-BCCA-B540-B0A6-DB1135AA70B1}" type="pres">
      <dgm:prSet presAssocID="{6A136727-8CB5-43F6-814E-0B8CECCC495B}" presName="parentText" presStyleLbl="node1" presStyleIdx="0" presStyleCnt="3">
        <dgm:presLayoutVars>
          <dgm:chMax val="0"/>
          <dgm:bulletEnabled val="1"/>
        </dgm:presLayoutVars>
      </dgm:prSet>
      <dgm:spPr/>
    </dgm:pt>
    <dgm:pt modelId="{7D2B5EC6-3721-364B-AB03-9289EB34A5CF}" type="pres">
      <dgm:prSet presAssocID="{893CFE61-EF9C-42FD-86A5-957C38902AC4}" presName="spacer" presStyleCnt="0"/>
      <dgm:spPr/>
    </dgm:pt>
    <dgm:pt modelId="{889B1777-C5AF-B34F-8BD9-F31B776CB2E8}" type="pres">
      <dgm:prSet presAssocID="{BC3BA883-A109-4262-A521-367115E33F90}" presName="parentText" presStyleLbl="node1" presStyleIdx="1" presStyleCnt="3">
        <dgm:presLayoutVars>
          <dgm:chMax val="0"/>
          <dgm:bulletEnabled val="1"/>
        </dgm:presLayoutVars>
      </dgm:prSet>
      <dgm:spPr/>
    </dgm:pt>
    <dgm:pt modelId="{AFBDDE3C-C9BD-7C47-B785-444E86E0CC88}" type="pres">
      <dgm:prSet presAssocID="{541A710B-3EEC-41CD-B783-4CABA324C55C}" presName="spacer" presStyleCnt="0"/>
      <dgm:spPr/>
    </dgm:pt>
    <dgm:pt modelId="{813F63C4-776B-7341-AFC1-DB116C3A8035}" type="pres">
      <dgm:prSet presAssocID="{F936C042-9961-44AD-A58B-A8D3339992E7}" presName="parentText" presStyleLbl="node1" presStyleIdx="2" presStyleCnt="3">
        <dgm:presLayoutVars>
          <dgm:chMax val="0"/>
          <dgm:bulletEnabled val="1"/>
        </dgm:presLayoutVars>
      </dgm:prSet>
      <dgm:spPr/>
    </dgm:pt>
  </dgm:ptLst>
  <dgm:cxnLst>
    <dgm:cxn modelId="{80E15C0F-016F-49F9-8001-B2F91F47A416}" srcId="{905C7BEC-7F86-4ADD-9297-94C9A32406BA}" destId="{F936C042-9961-44AD-A58B-A8D3339992E7}" srcOrd="2" destOrd="0" parTransId="{51E1C815-D48F-4F53-84F6-D234BA558C24}" sibTransId="{9C5804EE-77BC-4D09-BABD-DE77268A7C96}"/>
    <dgm:cxn modelId="{6E279511-F225-5F47-A8EA-B31B1C145FEB}" type="presOf" srcId="{6A136727-8CB5-43F6-814E-0B8CECCC495B}" destId="{A880764F-BCCA-B540-B0A6-DB1135AA70B1}" srcOrd="0" destOrd="0" presId="urn:microsoft.com/office/officeart/2005/8/layout/vList2"/>
    <dgm:cxn modelId="{82712027-F72A-844F-AF05-BC9D541009BC}" type="presOf" srcId="{F936C042-9961-44AD-A58B-A8D3339992E7}" destId="{813F63C4-776B-7341-AFC1-DB116C3A8035}" srcOrd="0" destOrd="0" presId="urn:microsoft.com/office/officeart/2005/8/layout/vList2"/>
    <dgm:cxn modelId="{A7B57C5F-E0DC-2F4C-908E-B12B524EFACF}" type="presOf" srcId="{BC3BA883-A109-4262-A521-367115E33F90}" destId="{889B1777-C5AF-B34F-8BD9-F31B776CB2E8}" srcOrd="0" destOrd="0" presId="urn:microsoft.com/office/officeart/2005/8/layout/vList2"/>
    <dgm:cxn modelId="{7F48EE8D-3A6F-4E0C-8C4A-E3F50EF130F4}" srcId="{905C7BEC-7F86-4ADD-9297-94C9A32406BA}" destId="{6A136727-8CB5-43F6-814E-0B8CECCC495B}" srcOrd="0" destOrd="0" parTransId="{15B688C1-F33B-4719-B941-26CD4831E9E9}" sibTransId="{893CFE61-EF9C-42FD-86A5-957C38902AC4}"/>
    <dgm:cxn modelId="{3B0C57A5-6EC7-C84A-B81D-5FCAA83874F4}" type="presOf" srcId="{905C7BEC-7F86-4ADD-9297-94C9A32406BA}" destId="{F306D6B5-24D9-0C4B-A353-B840D6ED7297}" srcOrd="0" destOrd="0" presId="urn:microsoft.com/office/officeart/2005/8/layout/vList2"/>
    <dgm:cxn modelId="{1A8F07E8-D9D1-4A4D-B917-8166C1E1EB47}" srcId="{905C7BEC-7F86-4ADD-9297-94C9A32406BA}" destId="{BC3BA883-A109-4262-A521-367115E33F90}" srcOrd="1" destOrd="0" parTransId="{688685E0-FF4A-428F-B1D2-066C94E28511}" sibTransId="{541A710B-3EEC-41CD-B783-4CABA324C55C}"/>
    <dgm:cxn modelId="{18FAB4D2-7675-0646-BED6-5DA40B9EA016}" type="presParOf" srcId="{F306D6B5-24D9-0C4B-A353-B840D6ED7297}" destId="{A880764F-BCCA-B540-B0A6-DB1135AA70B1}" srcOrd="0" destOrd="0" presId="urn:microsoft.com/office/officeart/2005/8/layout/vList2"/>
    <dgm:cxn modelId="{F7127114-7830-3C43-B3E8-6AB361A42762}" type="presParOf" srcId="{F306D6B5-24D9-0C4B-A353-B840D6ED7297}" destId="{7D2B5EC6-3721-364B-AB03-9289EB34A5CF}" srcOrd="1" destOrd="0" presId="urn:microsoft.com/office/officeart/2005/8/layout/vList2"/>
    <dgm:cxn modelId="{5767475B-8364-1440-876E-57A236653291}" type="presParOf" srcId="{F306D6B5-24D9-0C4B-A353-B840D6ED7297}" destId="{889B1777-C5AF-B34F-8BD9-F31B776CB2E8}" srcOrd="2" destOrd="0" presId="urn:microsoft.com/office/officeart/2005/8/layout/vList2"/>
    <dgm:cxn modelId="{247B9A30-E470-5548-A802-FE2D15330AA2}" type="presParOf" srcId="{F306D6B5-24D9-0C4B-A353-B840D6ED7297}" destId="{AFBDDE3C-C9BD-7C47-B785-444E86E0CC88}" srcOrd="3" destOrd="0" presId="urn:microsoft.com/office/officeart/2005/8/layout/vList2"/>
    <dgm:cxn modelId="{997A9E8E-0A16-1640-B479-4EA515A95E19}" type="presParOf" srcId="{F306D6B5-24D9-0C4B-A353-B840D6ED7297}" destId="{813F63C4-776B-7341-AFC1-DB116C3A80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462A6-7C08-4101-AE9E-2F8D1EC6B873}"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8FE0DCAC-FB33-4D9E-8E98-2242963B7A08}">
      <dgm:prSet/>
      <dgm:spPr>
        <a:solidFill>
          <a:schemeClr val="tx2">
            <a:lumMod val="40000"/>
            <a:lumOff val="60000"/>
          </a:schemeClr>
        </a:solidFill>
      </dgm:spPr>
      <dgm:t>
        <a:bodyPr/>
        <a:lstStyle/>
        <a:p>
          <a:r>
            <a:rPr lang="en-CA" dirty="0"/>
            <a:t>The Internet has exponentially increased both the quality and quantity of information that is stored about Internet users, and because users cannot fully control or even be fully aware of who may observe a pattern of online activity, it is by remaining anonymous that the user can in large measure be assured that the activity remains private (</a:t>
          </a:r>
          <a:r>
            <a:rPr lang="en-CA" i="1" dirty="0"/>
            <a:t>Spencer</a:t>
          </a:r>
          <a:r>
            <a:rPr lang="en-CA" dirty="0"/>
            <a:t> at paragraph 46).</a:t>
          </a:r>
          <a:endParaRPr lang="en-US" dirty="0"/>
        </a:p>
      </dgm:t>
    </dgm:pt>
    <dgm:pt modelId="{3AC4B043-9433-42D3-BBB4-610C1D8B9867}" type="parTrans" cxnId="{4BAE830A-ED1B-4292-BC22-83E62284C85D}">
      <dgm:prSet/>
      <dgm:spPr/>
      <dgm:t>
        <a:bodyPr/>
        <a:lstStyle/>
        <a:p>
          <a:endParaRPr lang="en-US"/>
        </a:p>
      </dgm:t>
    </dgm:pt>
    <dgm:pt modelId="{915F35ED-FCC7-44DC-B619-AFF2F3EE5CDF}" type="sibTrans" cxnId="{4BAE830A-ED1B-4292-BC22-83E62284C85D}">
      <dgm:prSet/>
      <dgm:spPr/>
      <dgm:t>
        <a:bodyPr/>
        <a:lstStyle/>
        <a:p>
          <a:endParaRPr lang="en-US"/>
        </a:p>
      </dgm:t>
    </dgm:pt>
    <dgm:pt modelId="{D3A4BBD7-302B-4EDE-B349-63E021BD62B4}">
      <dgm:prSet/>
      <dgm:spPr>
        <a:solidFill>
          <a:schemeClr val="tx2">
            <a:lumMod val="75000"/>
          </a:schemeClr>
        </a:solidFill>
        <a:ln>
          <a:solidFill>
            <a:schemeClr val="tx2"/>
          </a:solidFill>
        </a:ln>
      </dgm:spPr>
      <dgm:t>
        <a:bodyPr/>
        <a:lstStyle/>
        <a:p>
          <a:r>
            <a:rPr lang="en-CA" dirty="0"/>
            <a:t>Therefore, there can be no reasonable expectation of privacy in something that is knowingly exposed to the public, or to a section of the public, or abandoned in a public place </a:t>
          </a:r>
          <a:endParaRPr lang="en-US" dirty="0"/>
        </a:p>
      </dgm:t>
    </dgm:pt>
    <dgm:pt modelId="{F1448A3B-B5B8-4E8A-B835-3F84482AE2EF}" type="parTrans" cxnId="{3F4341F2-03E6-4FA0-A298-EA2B35BC880E}">
      <dgm:prSet/>
      <dgm:spPr/>
      <dgm:t>
        <a:bodyPr/>
        <a:lstStyle/>
        <a:p>
          <a:endParaRPr lang="en-US"/>
        </a:p>
      </dgm:t>
    </dgm:pt>
    <dgm:pt modelId="{8FC37795-08A1-4A5D-BB60-5A22FB4708A1}" type="sibTrans" cxnId="{3F4341F2-03E6-4FA0-A298-EA2B35BC880E}">
      <dgm:prSet/>
      <dgm:spPr/>
      <dgm:t>
        <a:bodyPr/>
        <a:lstStyle/>
        <a:p>
          <a:endParaRPr lang="en-US"/>
        </a:p>
      </dgm:t>
    </dgm:pt>
    <dgm:pt modelId="{704FE9FF-2A72-404B-A7A2-D146A77657D4}" type="pres">
      <dgm:prSet presAssocID="{9DE462A6-7C08-4101-AE9E-2F8D1EC6B873}" presName="Name0" presStyleCnt="0">
        <dgm:presLayoutVars>
          <dgm:dir/>
          <dgm:animLvl val="lvl"/>
          <dgm:resizeHandles val="exact"/>
        </dgm:presLayoutVars>
      </dgm:prSet>
      <dgm:spPr/>
    </dgm:pt>
    <dgm:pt modelId="{56C9DEF0-0D2D-DE44-95FB-2FD82EA3E268}" type="pres">
      <dgm:prSet presAssocID="{D3A4BBD7-302B-4EDE-B349-63E021BD62B4}" presName="boxAndChildren" presStyleCnt="0"/>
      <dgm:spPr/>
    </dgm:pt>
    <dgm:pt modelId="{94352BBB-D377-D84E-A140-687AD2FC974E}" type="pres">
      <dgm:prSet presAssocID="{D3A4BBD7-302B-4EDE-B349-63E021BD62B4}" presName="parentTextBox" presStyleLbl="node1" presStyleIdx="0" presStyleCnt="2"/>
      <dgm:spPr/>
    </dgm:pt>
    <dgm:pt modelId="{CB5D7377-6AF2-CA48-9DD7-6C6C58C38D08}" type="pres">
      <dgm:prSet presAssocID="{915F35ED-FCC7-44DC-B619-AFF2F3EE5CDF}" presName="sp" presStyleCnt="0"/>
      <dgm:spPr/>
    </dgm:pt>
    <dgm:pt modelId="{4B81A7B1-2BB5-6541-B14D-80073833EE62}" type="pres">
      <dgm:prSet presAssocID="{8FE0DCAC-FB33-4D9E-8E98-2242963B7A08}" presName="arrowAndChildren" presStyleCnt="0"/>
      <dgm:spPr/>
    </dgm:pt>
    <dgm:pt modelId="{E0C92C6D-7B2E-9040-A501-767095EBB2CE}" type="pres">
      <dgm:prSet presAssocID="{8FE0DCAC-FB33-4D9E-8E98-2242963B7A08}" presName="parentTextArrow" presStyleLbl="node1" presStyleIdx="1" presStyleCnt="2"/>
      <dgm:spPr/>
    </dgm:pt>
  </dgm:ptLst>
  <dgm:cxnLst>
    <dgm:cxn modelId="{4BAE830A-ED1B-4292-BC22-83E62284C85D}" srcId="{9DE462A6-7C08-4101-AE9E-2F8D1EC6B873}" destId="{8FE0DCAC-FB33-4D9E-8E98-2242963B7A08}" srcOrd="0" destOrd="0" parTransId="{3AC4B043-9433-42D3-BBB4-610C1D8B9867}" sibTransId="{915F35ED-FCC7-44DC-B619-AFF2F3EE5CDF}"/>
    <dgm:cxn modelId="{1EEB178C-76AD-654C-A27F-1B4621FE5B15}" type="presOf" srcId="{9DE462A6-7C08-4101-AE9E-2F8D1EC6B873}" destId="{704FE9FF-2A72-404B-A7A2-D146A77657D4}" srcOrd="0" destOrd="0" presId="urn:microsoft.com/office/officeart/2005/8/layout/process4"/>
    <dgm:cxn modelId="{7AA829EC-1A6B-9543-9948-3D5CB14C2BD3}" type="presOf" srcId="{8FE0DCAC-FB33-4D9E-8E98-2242963B7A08}" destId="{E0C92C6D-7B2E-9040-A501-767095EBB2CE}" srcOrd="0" destOrd="0" presId="urn:microsoft.com/office/officeart/2005/8/layout/process4"/>
    <dgm:cxn modelId="{3F4341F2-03E6-4FA0-A298-EA2B35BC880E}" srcId="{9DE462A6-7C08-4101-AE9E-2F8D1EC6B873}" destId="{D3A4BBD7-302B-4EDE-B349-63E021BD62B4}" srcOrd="1" destOrd="0" parTransId="{F1448A3B-B5B8-4E8A-B835-3F84482AE2EF}" sibTransId="{8FC37795-08A1-4A5D-BB60-5A22FB4708A1}"/>
    <dgm:cxn modelId="{28DAE8F5-D24A-4F49-97C2-1B4F5E5EB243}" type="presOf" srcId="{D3A4BBD7-302B-4EDE-B349-63E021BD62B4}" destId="{94352BBB-D377-D84E-A140-687AD2FC974E}" srcOrd="0" destOrd="0" presId="urn:microsoft.com/office/officeart/2005/8/layout/process4"/>
    <dgm:cxn modelId="{2C6729D6-C024-154E-869B-62CF0343C49A}" type="presParOf" srcId="{704FE9FF-2A72-404B-A7A2-D146A77657D4}" destId="{56C9DEF0-0D2D-DE44-95FB-2FD82EA3E268}" srcOrd="0" destOrd="0" presId="urn:microsoft.com/office/officeart/2005/8/layout/process4"/>
    <dgm:cxn modelId="{6212D79D-2003-DC4E-8A9E-2193BB0AC6EF}" type="presParOf" srcId="{56C9DEF0-0D2D-DE44-95FB-2FD82EA3E268}" destId="{94352BBB-D377-D84E-A140-687AD2FC974E}" srcOrd="0" destOrd="0" presId="urn:microsoft.com/office/officeart/2005/8/layout/process4"/>
    <dgm:cxn modelId="{206C44ED-58C6-C943-9530-442174DF3D10}" type="presParOf" srcId="{704FE9FF-2A72-404B-A7A2-D146A77657D4}" destId="{CB5D7377-6AF2-CA48-9DD7-6C6C58C38D08}" srcOrd="1" destOrd="0" presId="urn:microsoft.com/office/officeart/2005/8/layout/process4"/>
    <dgm:cxn modelId="{353D59A6-D6D6-E44E-9467-4E03C50DD259}" type="presParOf" srcId="{704FE9FF-2A72-404B-A7A2-D146A77657D4}" destId="{4B81A7B1-2BB5-6541-B14D-80073833EE62}" srcOrd="2" destOrd="0" presId="urn:microsoft.com/office/officeart/2005/8/layout/process4"/>
    <dgm:cxn modelId="{614AA480-FC98-6242-A5E7-FC38B3979CC2}" type="presParOf" srcId="{4B81A7B1-2BB5-6541-B14D-80073833EE62}" destId="{E0C92C6D-7B2E-9040-A501-767095EBB2C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0764F-BCCA-B540-B0A6-DB1135AA70B1}">
      <dsp:nvSpPr>
        <dsp:cNvPr id="0" name=""/>
        <dsp:cNvSpPr/>
      </dsp:nvSpPr>
      <dsp:spPr>
        <a:xfrm>
          <a:off x="0" y="85434"/>
          <a:ext cx="6270983" cy="17316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a:t>Section 8 protects people, not places, against unjustified intrusions on their privacy interests (</a:t>
          </a:r>
          <a:r>
            <a:rPr lang="en-CA" sz="2000" b="0" i="1" kern="1200"/>
            <a:t>Hunter v. Southam Inc.</a:t>
          </a:r>
          <a:r>
            <a:rPr lang="en-CA" sz="2000" b="0" i="0" kern="1200"/>
            <a:t>, </a:t>
          </a:r>
          <a:r>
            <a:rPr lang="en-CA" sz="2000" b="0" i="0" u="sng" kern="1200">
              <a:hlinkClick xmlns:r="http://schemas.openxmlformats.org/officeDocument/2006/relationships" r:id="rId1"/>
            </a:rPr>
            <a:t>[1984] 2 S.C.R. 145</a:t>
          </a:r>
          <a:r>
            <a:rPr lang="en-CA" sz="2000" b="0" i="0" kern="1200"/>
            <a:t> at 159; </a:t>
          </a:r>
          <a:r>
            <a:rPr lang="en-CA" sz="2000" b="0" i="1" kern="1200"/>
            <a:t>R. v. Gomboc</a:t>
          </a:r>
          <a:r>
            <a:rPr lang="en-CA" sz="2000" b="0" i="0" kern="1200"/>
            <a:t>, </a:t>
          </a:r>
          <a:r>
            <a:rPr lang="en-CA" sz="2000" b="0" i="0" u="sng" kern="1200">
              <a:hlinkClick xmlns:r="http://schemas.openxmlformats.org/officeDocument/2006/relationships" r:id="rId2"/>
            </a:rPr>
            <a:t>[2010] 3 S.C.R. 211</a:t>
          </a:r>
          <a:r>
            <a:rPr lang="en-CA" sz="2000" b="0" i="0" kern="1200"/>
            <a:t> at paragraphs 17, 75). </a:t>
          </a:r>
          <a:endParaRPr lang="en-US" sz="2000" kern="1200"/>
        </a:p>
      </dsp:txBody>
      <dsp:txXfrm>
        <a:off x="84530" y="169964"/>
        <a:ext cx="6101923" cy="1562540"/>
      </dsp:txXfrm>
    </dsp:sp>
    <dsp:sp modelId="{889B1777-C5AF-B34F-8BD9-F31B776CB2E8}">
      <dsp:nvSpPr>
        <dsp:cNvPr id="0" name=""/>
        <dsp:cNvSpPr/>
      </dsp:nvSpPr>
      <dsp:spPr>
        <a:xfrm>
          <a:off x="0" y="1874634"/>
          <a:ext cx="6270983" cy="1731600"/>
        </a:xfrm>
        <a:prstGeom prst="round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a:t>The purpose of section 8 is to prevent unjustified searches before they happen, not simply to determine after the fact whether they ought to have occurred in the first place (</a:t>
          </a:r>
          <a:r>
            <a:rPr lang="en-CA" sz="2000" b="0" i="1" kern="1200"/>
            <a:t>Hunter v. Southam</a:t>
          </a:r>
          <a:r>
            <a:rPr lang="en-CA" sz="2000" b="0" i="0" kern="1200"/>
            <a:t> at page 160).</a:t>
          </a:r>
          <a:endParaRPr lang="en-US" sz="2000" kern="1200"/>
        </a:p>
      </dsp:txBody>
      <dsp:txXfrm>
        <a:off x="84530" y="1959164"/>
        <a:ext cx="6101923" cy="1562540"/>
      </dsp:txXfrm>
    </dsp:sp>
    <dsp:sp modelId="{813F63C4-776B-7341-AFC1-DB116C3A8035}">
      <dsp:nvSpPr>
        <dsp:cNvPr id="0" name=""/>
        <dsp:cNvSpPr/>
      </dsp:nvSpPr>
      <dsp:spPr>
        <a:xfrm>
          <a:off x="0" y="3663834"/>
          <a:ext cx="6270983" cy="1731600"/>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dirty="0"/>
            <a:t>The values underlying the privacy interest protected by section 8 are dignity, integrity and autonomy (</a:t>
          </a:r>
          <a:r>
            <a:rPr lang="en-CA" sz="2000" b="0" i="1" kern="1200" dirty="0"/>
            <a:t>R. v. Plant</a:t>
          </a:r>
          <a:r>
            <a:rPr lang="en-CA" sz="2000" b="0" i="0" kern="1200" dirty="0"/>
            <a:t>, </a:t>
          </a:r>
          <a:r>
            <a:rPr lang="en-CA" sz="2000" b="0" i="0" u="sng" kern="1200" dirty="0">
              <a:hlinkClick xmlns:r="http://schemas.openxmlformats.org/officeDocument/2006/relationships" r:id="rId3"/>
            </a:rPr>
            <a:t>[1993] 3 S.C.R. 281</a:t>
          </a:r>
          <a:r>
            <a:rPr lang="en-CA" sz="2000" b="0" i="0" kern="1200" dirty="0"/>
            <a:t> at page 292). </a:t>
          </a:r>
          <a:endParaRPr lang="en-US" sz="2000" kern="1200" dirty="0"/>
        </a:p>
      </dsp:txBody>
      <dsp:txXfrm>
        <a:off x="84530" y="3748364"/>
        <a:ext cx="6101923" cy="156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52BBB-D377-D84E-A140-687AD2FC974E}">
      <dsp:nvSpPr>
        <dsp:cNvPr id="0" name=""/>
        <dsp:cNvSpPr/>
      </dsp:nvSpPr>
      <dsp:spPr>
        <a:xfrm>
          <a:off x="0" y="3225100"/>
          <a:ext cx="7042227" cy="2116015"/>
        </a:xfrm>
        <a:prstGeom prst="rect">
          <a:avLst/>
        </a:prstGeom>
        <a:solidFill>
          <a:schemeClr val="tx2">
            <a:lumMod val="75000"/>
          </a:schemeClr>
        </a:solidFill>
        <a:ln>
          <a:solidFill>
            <a:schemeClr val="tx2"/>
          </a:solid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t>Therefore, there can be no reasonable expectation of privacy in something that is knowingly exposed to the public, or to a section of the public, or abandoned in a public place </a:t>
          </a:r>
          <a:endParaRPr lang="en-US" sz="1800" kern="1200" dirty="0"/>
        </a:p>
      </dsp:txBody>
      <dsp:txXfrm>
        <a:off x="0" y="3225100"/>
        <a:ext cx="7042227" cy="2116015"/>
      </dsp:txXfrm>
    </dsp:sp>
    <dsp:sp modelId="{E0C92C6D-7B2E-9040-A501-767095EBB2CE}">
      <dsp:nvSpPr>
        <dsp:cNvPr id="0" name=""/>
        <dsp:cNvSpPr/>
      </dsp:nvSpPr>
      <dsp:spPr>
        <a:xfrm rot="10800000">
          <a:off x="0" y="2409"/>
          <a:ext cx="7042227" cy="3254431"/>
        </a:xfrm>
        <a:prstGeom prst="upArrowCallout">
          <a:avLst/>
        </a:prstGeom>
        <a:solidFill>
          <a:schemeClr val="tx2">
            <a:lumMod val="40000"/>
            <a:lumOff val="60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CA" sz="1800" kern="1200" dirty="0"/>
            <a:t>The Internet has exponentially increased both the quality and quantity of information that is stored about Internet users, and because users cannot fully control or even be fully aware of who may observe a pattern of online activity, it is by remaining anonymous that the user can in large measure be assured that the activity remains private (</a:t>
          </a:r>
          <a:r>
            <a:rPr lang="en-CA" sz="1800" i="1" kern="1200" dirty="0"/>
            <a:t>Spencer</a:t>
          </a:r>
          <a:r>
            <a:rPr lang="en-CA" sz="1800" kern="1200" dirty="0"/>
            <a:t> at paragraph 46).</a:t>
          </a:r>
          <a:endParaRPr lang="en-US" sz="1800" kern="1200" dirty="0"/>
        </a:p>
      </dsp:txBody>
      <dsp:txXfrm rot="10800000">
        <a:off x="0" y="2409"/>
        <a:ext cx="7042227" cy="21146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Thursday, April 7, 2022</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4186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Thursday, April 7, 2022</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3792281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Thursday, April 7, 2022</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8293957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Thursday, April 7, 2022</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743264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Thursday, April 7, 2022</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3646634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6CB39B-5F4C-4A7E-9BE3-AAFD45576D16}" type="datetime2">
              <a:rPr lang="en-US" smtClean="0"/>
              <a:t>Thursday, April 7, 2022</a:t>
            </a:fld>
            <a:endParaRPr lang="en-US" dirty="0"/>
          </a:p>
        </p:txBody>
      </p:sp>
      <p:sp>
        <p:nvSpPr>
          <p:cNvPr id="4"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5023657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46CB39B-5F4C-4A7E-9BE3-AAFD45576D16}" type="datetime2">
              <a:rPr lang="en-US" smtClean="0"/>
              <a:t>Thursday, April 7, 2022</a:t>
            </a:fld>
            <a:endParaRPr lang="en-US" dirty="0"/>
          </a:p>
        </p:txBody>
      </p:sp>
      <p:sp>
        <p:nvSpPr>
          <p:cNvPr id="4"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351941535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BD84-71F4-4271-8C46-0D47C0A9B12E}" type="datetime2">
              <a:rPr lang="en-US" smtClean="0"/>
              <a:t>Thursday, April 7,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9148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E0CE1-F450-4107-B2CB-17B18F8A3F4A}" type="datetime2">
              <a:rPr lang="en-US" smtClean="0"/>
              <a:t>Thursday, April 7,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4683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FE8C025-CD7A-4966-867E-81CF82B15267}" type="datetime2">
              <a:rPr lang="en-US" smtClean="0"/>
              <a:t>Thursday, April 7,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9676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09929-0719-4517-94D6-FDF7F99E70F6}" type="datetime2">
              <a:rPr lang="en-US" smtClean="0"/>
              <a:t>Thursday, April 7, 2022</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961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95673-5512-4AAA-9AEB-E00C61EC65D5}" type="datetime2">
              <a:rPr lang="en-US" smtClean="0"/>
              <a:t>Thursday, April 7, 2022</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3924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Thursday, April 7, 2022</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4965248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75BB40A-97BD-4BFB-B639-0BFF95FDE8B7}" type="datetime2">
              <a:rPr lang="en-US" smtClean="0"/>
              <a:t>Thursday, April 7, 2022</a:t>
            </a:fld>
            <a:endParaRPr lang="en-US"/>
          </a:p>
        </p:txBody>
      </p:sp>
      <p:sp>
        <p:nvSpPr>
          <p:cNvPr id="5" name="Footer Placeholder 3"/>
          <p:cNvSpPr>
            <a:spLocks noGrp="1"/>
          </p:cNvSpPr>
          <p:nvPr>
            <p:ph type="ftr" sz="quarter" idx="11"/>
          </p:nvPr>
        </p:nvSpPr>
        <p:spPr/>
        <p:txBody>
          <a:bodyPr/>
          <a:lstStyle/>
          <a:p>
            <a:r>
              <a:rPr lang="en-US"/>
              <a:t>Sample Footer</a:t>
            </a:r>
          </a:p>
        </p:txBody>
      </p:sp>
      <p:sp>
        <p:nvSpPr>
          <p:cNvPr id="6" name="Slide Number Placeholder 4"/>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945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E9E0E3-ECF6-4CFE-8698-AEFEBCECC3C0}" type="datetime2">
              <a:rPr lang="en-US" smtClean="0"/>
              <a:t>Thursday, April 7, 2022</a:t>
            </a:fld>
            <a:endParaRPr lang="en-US"/>
          </a:p>
        </p:txBody>
      </p:sp>
      <p:sp>
        <p:nvSpPr>
          <p:cNvPr id="5" name="Footer Placeholder 2"/>
          <p:cNvSpPr>
            <a:spLocks noGrp="1"/>
          </p:cNvSpPr>
          <p:nvPr>
            <p:ph type="ftr" sz="quarter" idx="11"/>
          </p:nvPr>
        </p:nvSpPr>
        <p:spPr/>
        <p:txBody>
          <a:bodyPr/>
          <a:lstStyle/>
          <a:p>
            <a:r>
              <a:rPr lang="en-US"/>
              <a:t>Sample Footer</a:t>
            </a:r>
          </a:p>
        </p:txBody>
      </p:sp>
      <p:sp>
        <p:nvSpPr>
          <p:cNvPr id="6"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8038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51462FC-960E-4740-921F-B36862979F21}" type="datetime2">
              <a:rPr lang="en-US" smtClean="0"/>
              <a:t>Thursday, April 7, 2022</a:t>
            </a:fld>
            <a:endParaRPr lang="en-US"/>
          </a:p>
        </p:txBody>
      </p:sp>
      <p:sp>
        <p:nvSpPr>
          <p:cNvPr id="5" name="Footer Placeholder 5"/>
          <p:cNvSpPr>
            <a:spLocks noGrp="1"/>
          </p:cNvSpPr>
          <p:nvPr>
            <p:ph type="ftr" sz="quarter" idx="11"/>
          </p:nvPr>
        </p:nvSpPr>
        <p:spPr/>
        <p:txBody>
          <a:bodyPr/>
          <a:lstStyle/>
          <a:p>
            <a:r>
              <a:rPr lang="en-US"/>
              <a:t>Sample Footer</a:t>
            </a:r>
          </a:p>
        </p:txBody>
      </p:sp>
      <p:sp>
        <p:nvSpPr>
          <p:cNvPr id="6"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0815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Thursday, April 7, 2022</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41763326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46CB39B-5F4C-4A7E-9BE3-AAFD45576D16}" type="datetime2">
              <a:rPr lang="en-US" smtClean="0"/>
              <a:t>Thursday, April 7, 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627781588"/>
      </p:ext>
    </p:extLst>
  </p:cSld>
  <p:clrMap bg1="dk1" tx1="lt1" bg2="dk2"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scc-csc.lexum.com/scc-csc/scc-csc/en/item/15550/index.d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cc-csc.lexum.com/scc-csc/scc-csc/en/item/1333/index.do" TargetMode="External"/><Relationship Id="rId2" Type="http://schemas.openxmlformats.org/officeDocument/2006/relationships/hyperlink" Target="https://scc-csc.lexum.com/scc-csc/scc-csc/en/item/2183/index.do" TargetMode="External"/><Relationship Id="rId1" Type="http://schemas.openxmlformats.org/officeDocument/2006/relationships/slideLayout" Target="../slideLayouts/slideLayout2.xml"/><Relationship Id="rId4" Type="http://schemas.openxmlformats.org/officeDocument/2006/relationships/hyperlink" Target="https://scc-csc.lexum.com/scc-csc/scc-csc/en/item/6/index.d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cc-csc.lexum.com/scc-csc/scc-csc/en/item/1097/index.do" TargetMode="External"/><Relationship Id="rId2" Type="http://schemas.openxmlformats.org/officeDocument/2006/relationships/hyperlink" Target="https://scc-csc.lexum.com/scc-csc/scc-csc/en/item/375/index.do" TargetMode="External"/><Relationship Id="rId1" Type="http://schemas.openxmlformats.org/officeDocument/2006/relationships/slideLayout" Target="../slideLayouts/slideLayout2.xml"/><Relationship Id="rId4" Type="http://schemas.openxmlformats.org/officeDocument/2006/relationships/hyperlink" Target="https://scc-csc.lexum.com/scc-csc/scc-csc/en/item/1947/index.d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FA21-9B4B-A047-95CD-20964D85E74C}"/>
              </a:ext>
            </a:extLst>
          </p:cNvPr>
          <p:cNvSpPr>
            <a:spLocks noGrp="1"/>
          </p:cNvSpPr>
          <p:nvPr>
            <p:ph type="ctrTitle"/>
          </p:nvPr>
        </p:nvSpPr>
        <p:spPr>
          <a:xfrm>
            <a:off x="550864" y="1051551"/>
            <a:ext cx="3565524" cy="2384898"/>
          </a:xfrm>
        </p:spPr>
        <p:txBody>
          <a:bodyPr anchor="b">
            <a:normAutofit/>
          </a:bodyPr>
          <a:lstStyle/>
          <a:p>
            <a:pPr algn="ctr"/>
            <a:r>
              <a:rPr lang="en-US" sz="4800" dirty="0"/>
              <a:t>Search &amp; Seizure</a:t>
            </a:r>
          </a:p>
        </p:txBody>
      </p:sp>
      <p:sp>
        <p:nvSpPr>
          <p:cNvPr id="3" name="Subtitle 2">
            <a:extLst>
              <a:ext uri="{FF2B5EF4-FFF2-40B4-BE49-F238E27FC236}">
                <a16:creationId xmlns:a16="http://schemas.microsoft.com/office/drawing/2014/main" id="{8AEAE5EC-116E-3846-968A-CC81086669F5}"/>
              </a:ext>
            </a:extLst>
          </p:cNvPr>
          <p:cNvSpPr>
            <a:spLocks noGrp="1"/>
          </p:cNvSpPr>
          <p:nvPr>
            <p:ph type="subTitle" idx="1"/>
          </p:nvPr>
        </p:nvSpPr>
        <p:spPr>
          <a:xfrm>
            <a:off x="550863" y="3569008"/>
            <a:ext cx="3565525" cy="1731656"/>
          </a:xfrm>
        </p:spPr>
        <p:txBody>
          <a:bodyPr>
            <a:normAutofit/>
          </a:bodyPr>
          <a:lstStyle/>
          <a:p>
            <a:endParaRPr lang="en-US" sz="2000">
              <a:solidFill>
                <a:schemeClr val="tx1">
                  <a:alpha val="60000"/>
                </a:schemeClr>
              </a:solidFill>
            </a:endParaRPr>
          </a:p>
        </p:txBody>
      </p:sp>
      <p:pic>
        <p:nvPicPr>
          <p:cNvPr id="4" name="Picture 3" descr="Magnifying glass and question mark">
            <a:extLst>
              <a:ext uri="{FF2B5EF4-FFF2-40B4-BE49-F238E27FC236}">
                <a16:creationId xmlns:a16="http://schemas.microsoft.com/office/drawing/2014/main" id="{FA52A379-2812-7D4F-48F3-D447A1BD4C7E}"/>
              </a:ext>
            </a:extLst>
          </p:cNvPr>
          <p:cNvPicPr>
            <a:picLocks noChangeAspect="1"/>
          </p:cNvPicPr>
          <p:nvPr/>
        </p:nvPicPr>
        <p:blipFill rotWithShape="1">
          <a:blip r:embed="rId2"/>
          <a:srcRect l="23894" r="15012"/>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Tree>
    <p:extLst>
      <p:ext uri="{BB962C8B-B14F-4D97-AF65-F5344CB8AC3E}">
        <p14:creationId xmlns:p14="http://schemas.microsoft.com/office/powerpoint/2010/main" val="17778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57D3-A51E-3547-A8DB-9BC6B92F707A}"/>
              </a:ext>
            </a:extLst>
          </p:cNvPr>
          <p:cNvSpPr>
            <a:spLocks noGrp="1"/>
          </p:cNvSpPr>
          <p:nvPr>
            <p:ph type="title"/>
          </p:nvPr>
        </p:nvSpPr>
        <p:spPr>
          <a:xfrm>
            <a:off x="550864" y="549275"/>
            <a:ext cx="3565524" cy="1997855"/>
          </a:xfrm>
        </p:spPr>
        <p:txBody>
          <a:bodyPr wrap="square" anchor="b">
            <a:normAutofit/>
          </a:bodyPr>
          <a:lstStyle/>
          <a:p>
            <a:pPr algn="ctr"/>
            <a:r>
              <a:rPr lang="en-US" dirty="0"/>
              <a:t>Examples</a:t>
            </a:r>
          </a:p>
        </p:txBody>
      </p:sp>
      <p:sp>
        <p:nvSpPr>
          <p:cNvPr id="3" name="Content Placeholder 2">
            <a:extLst>
              <a:ext uri="{FF2B5EF4-FFF2-40B4-BE49-F238E27FC236}">
                <a16:creationId xmlns:a16="http://schemas.microsoft.com/office/drawing/2014/main" id="{286A8FEB-BEDC-C641-A1C3-07297901CEF3}"/>
              </a:ext>
            </a:extLst>
          </p:cNvPr>
          <p:cNvSpPr>
            <a:spLocks noGrp="1"/>
          </p:cNvSpPr>
          <p:nvPr>
            <p:ph idx="1"/>
          </p:nvPr>
        </p:nvSpPr>
        <p:spPr>
          <a:xfrm>
            <a:off x="550863" y="2677306"/>
            <a:ext cx="3565525" cy="3415519"/>
          </a:xfrm>
        </p:spPr>
        <p:txBody>
          <a:bodyPr anchor="t">
            <a:normAutofit/>
          </a:bodyPr>
          <a:lstStyle/>
          <a:p>
            <a:r>
              <a:rPr lang="en-US" b="1" dirty="0">
                <a:solidFill>
                  <a:srgbClr val="00B0F0">
                    <a:alpha val="60000"/>
                  </a:srgbClr>
                </a:solidFill>
              </a:rPr>
              <a:t>Hotel, public locker, or wherever there is a ‘master key’ </a:t>
            </a:r>
            <a:r>
              <a:rPr lang="en-US" dirty="0"/>
              <a:t>- limited but significant expectation of privacy</a:t>
            </a:r>
          </a:p>
          <a:p>
            <a:r>
              <a:rPr lang="en-US" b="1" dirty="0">
                <a:solidFill>
                  <a:srgbClr val="00B0F0">
                    <a:alpha val="60000"/>
                  </a:srgbClr>
                </a:solidFill>
              </a:rPr>
              <a:t>Car</a:t>
            </a:r>
            <a:r>
              <a:rPr lang="en-US" b="1" dirty="0"/>
              <a:t> </a:t>
            </a:r>
            <a:r>
              <a:rPr lang="en-US" dirty="0"/>
              <a:t>– decreased expectation of privacy as public roads are highly regulated</a:t>
            </a:r>
          </a:p>
          <a:p>
            <a:pPr marL="0" indent="0">
              <a:buNone/>
            </a:pPr>
            <a:endParaRPr lang="en-US" sz="1600" dirty="0"/>
          </a:p>
        </p:txBody>
      </p:sp>
      <p:pic>
        <p:nvPicPr>
          <p:cNvPr id="7" name="Picture 6" descr="A pool next to a beach&#10;&#10;Description automatically generated with low confidence">
            <a:extLst>
              <a:ext uri="{FF2B5EF4-FFF2-40B4-BE49-F238E27FC236}">
                <a16:creationId xmlns:a16="http://schemas.microsoft.com/office/drawing/2014/main" id="{8EDACAD9-8451-5F43-99B7-6C04F4ED6497}"/>
              </a:ext>
            </a:extLst>
          </p:cNvPr>
          <p:cNvPicPr>
            <a:picLocks noChangeAspect="1"/>
          </p:cNvPicPr>
          <p:nvPr/>
        </p:nvPicPr>
        <p:blipFill>
          <a:blip r:embed="rId2"/>
          <a:stretch>
            <a:fillRect/>
          </a:stretch>
        </p:blipFill>
        <p:spPr>
          <a:xfrm>
            <a:off x="5435827" y="3910823"/>
            <a:ext cx="5279571" cy="2771775"/>
          </a:xfrm>
          <a:custGeom>
            <a:avLst/>
            <a:gdLst/>
            <a:ahLst/>
            <a:cxnLst/>
            <a:rect l="l" t="t" r="r" b="b"/>
            <a:pathLst>
              <a:path w="7090239" h="2880519">
                <a:moveTo>
                  <a:pt x="0" y="0"/>
                </a:moveTo>
                <a:lnTo>
                  <a:pt x="7090239" y="0"/>
                </a:lnTo>
                <a:lnTo>
                  <a:pt x="7090239" y="2880519"/>
                </a:lnTo>
                <a:lnTo>
                  <a:pt x="0" y="2880519"/>
                </a:lnTo>
                <a:close/>
              </a:path>
            </a:pathLst>
          </a:custGeom>
        </p:spPr>
      </p:pic>
      <p:pic>
        <p:nvPicPr>
          <p:cNvPr id="5" name="Picture 4" descr="A picture containing outdoor, building, city, resort&#10;&#10;Description automatically generated">
            <a:extLst>
              <a:ext uri="{FF2B5EF4-FFF2-40B4-BE49-F238E27FC236}">
                <a16:creationId xmlns:a16="http://schemas.microsoft.com/office/drawing/2014/main" id="{E9F734BF-11B0-9341-BC0A-82CC4DF1FA33}"/>
              </a:ext>
            </a:extLst>
          </p:cNvPr>
          <p:cNvPicPr>
            <a:picLocks noChangeAspect="1"/>
          </p:cNvPicPr>
          <p:nvPr/>
        </p:nvPicPr>
        <p:blipFill>
          <a:blip r:embed="rId3"/>
          <a:stretch>
            <a:fillRect/>
          </a:stretch>
        </p:blipFill>
        <p:spPr>
          <a:xfrm>
            <a:off x="5435827" y="373873"/>
            <a:ext cx="5279571" cy="3255152"/>
          </a:xfrm>
          <a:custGeom>
            <a:avLst/>
            <a:gdLst/>
            <a:ahLst/>
            <a:cxnLst/>
            <a:rect l="l" t="t" r="r" b="b"/>
            <a:pathLst>
              <a:path w="7090239" h="2880519">
                <a:moveTo>
                  <a:pt x="0" y="0"/>
                </a:moveTo>
                <a:lnTo>
                  <a:pt x="7090239" y="0"/>
                </a:lnTo>
                <a:lnTo>
                  <a:pt x="7090239" y="2880519"/>
                </a:lnTo>
                <a:lnTo>
                  <a:pt x="0" y="2880519"/>
                </a:lnTo>
                <a:close/>
              </a:path>
            </a:pathLst>
          </a:custGeom>
        </p:spPr>
      </p:pic>
    </p:spTree>
    <p:extLst>
      <p:ext uri="{BB962C8B-B14F-4D97-AF65-F5344CB8AC3E}">
        <p14:creationId xmlns:p14="http://schemas.microsoft.com/office/powerpoint/2010/main" val="5292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98E3F51A-2A77-004B-81C7-B6F6F140873A}"/>
              </a:ext>
            </a:extLst>
          </p:cNvPr>
          <p:cNvPicPr>
            <a:picLocks noChangeAspect="1"/>
          </p:cNvPicPr>
          <p:nvPr/>
        </p:nvPicPr>
        <p:blipFill>
          <a:blip r:embed="rId2"/>
          <a:stretch>
            <a:fillRect/>
          </a:stretch>
        </p:blipFill>
        <p:spPr>
          <a:xfrm>
            <a:off x="0" y="33520"/>
            <a:ext cx="11678305" cy="4159357"/>
          </a:xfrm>
          <a:prstGeom prst="rect">
            <a:avLst/>
          </a:prstGeom>
        </p:spPr>
      </p:pic>
      <p:sp>
        <p:nvSpPr>
          <p:cNvPr id="2" name="Title 1">
            <a:extLst>
              <a:ext uri="{FF2B5EF4-FFF2-40B4-BE49-F238E27FC236}">
                <a16:creationId xmlns:a16="http://schemas.microsoft.com/office/drawing/2014/main" id="{D83D02E7-D624-A241-8B21-AA7CB75C55B9}"/>
              </a:ext>
            </a:extLst>
          </p:cNvPr>
          <p:cNvSpPr>
            <a:spLocks noGrp="1"/>
          </p:cNvSpPr>
          <p:nvPr>
            <p:ph type="title"/>
          </p:nvPr>
        </p:nvSpPr>
        <p:spPr/>
        <p:txBody>
          <a:bodyPr/>
          <a:lstStyle/>
          <a:p>
            <a:r>
              <a:rPr lang="en-US" dirty="0"/>
              <a:t>School</a:t>
            </a:r>
          </a:p>
        </p:txBody>
      </p:sp>
      <p:sp>
        <p:nvSpPr>
          <p:cNvPr id="3" name="Content Placeholder 2">
            <a:extLst>
              <a:ext uri="{FF2B5EF4-FFF2-40B4-BE49-F238E27FC236}">
                <a16:creationId xmlns:a16="http://schemas.microsoft.com/office/drawing/2014/main" id="{6AB558E0-35A3-9843-A118-6F9AA3B1C3F2}"/>
              </a:ext>
            </a:extLst>
          </p:cNvPr>
          <p:cNvSpPr>
            <a:spLocks noGrp="1"/>
          </p:cNvSpPr>
          <p:nvPr>
            <p:ph idx="1"/>
          </p:nvPr>
        </p:nvSpPr>
        <p:spPr>
          <a:xfrm>
            <a:off x="3483980" y="3329714"/>
            <a:ext cx="8565265" cy="3325729"/>
          </a:xfrm>
        </p:spPr>
        <p:txBody>
          <a:bodyPr>
            <a:normAutofit lnSpcReduction="10000"/>
          </a:bodyPr>
          <a:lstStyle/>
          <a:p>
            <a:pPr marL="0" indent="0">
              <a:buNone/>
            </a:pPr>
            <a:r>
              <a:rPr lang="en-CA" b="1" dirty="0">
                <a:solidFill>
                  <a:schemeClr val="tx1">
                    <a:alpha val="60000"/>
                  </a:schemeClr>
                </a:solidFill>
              </a:rPr>
              <a:t>“Student’s reasonable expectation in the school environment is significantly diminished. Students know that their teachers and other school authorities are responsible for providing a safe environment and maintaining order and discipline in the school, which may sometimes require searches of students and their personal effects and the seizure of prohibited items. Nevertheless, a personal search of a student (</a:t>
            </a:r>
            <a:r>
              <a:rPr lang="en-CA" b="1" i="1" dirty="0">
                <a:solidFill>
                  <a:schemeClr val="tx1">
                    <a:alpha val="60000"/>
                  </a:schemeClr>
                </a:solidFill>
              </a:rPr>
              <a:t>i.e.</a:t>
            </a:r>
            <a:r>
              <a:rPr lang="en-CA" b="1" dirty="0">
                <a:solidFill>
                  <a:schemeClr val="tx1">
                    <a:alpha val="60000"/>
                  </a:schemeClr>
                </a:solidFill>
              </a:rPr>
              <a:t>, a search of their person or items carried on their person) interferes with a reasonable expectation of privacy (</a:t>
            </a:r>
            <a:r>
              <a:rPr lang="en-CA" b="1" i="1" dirty="0">
                <a:solidFill>
                  <a:schemeClr val="tx1">
                    <a:alpha val="60000"/>
                  </a:schemeClr>
                </a:solidFill>
              </a:rPr>
              <a:t>M. (M.R.)</a:t>
            </a:r>
            <a:r>
              <a:rPr lang="en-CA" b="1" dirty="0">
                <a:solidFill>
                  <a:schemeClr val="tx1">
                    <a:alpha val="60000"/>
                  </a:schemeClr>
                </a:solidFill>
              </a:rPr>
              <a:t> at paragraphs 32-33). Students also have a reasonable expectation of the contents of their backpacks on school premises (</a:t>
            </a:r>
            <a:r>
              <a:rPr lang="en-CA" b="1" i="1" dirty="0">
                <a:solidFill>
                  <a:schemeClr val="tx1">
                    <a:alpha val="60000"/>
                  </a:schemeClr>
                </a:solidFill>
              </a:rPr>
              <a:t>A.M.</a:t>
            </a:r>
            <a:r>
              <a:rPr lang="en-CA" b="1" dirty="0">
                <a:solidFill>
                  <a:schemeClr val="tx1">
                    <a:alpha val="60000"/>
                  </a:schemeClr>
                </a:solidFill>
              </a:rPr>
              <a:t>).”</a:t>
            </a:r>
            <a:endParaRPr lang="en-US" b="1" dirty="0">
              <a:solidFill>
                <a:schemeClr val="tx1">
                  <a:alpha val="60000"/>
                </a:schemeClr>
              </a:solidFill>
            </a:endParaRPr>
          </a:p>
        </p:txBody>
      </p:sp>
    </p:spTree>
    <p:extLst>
      <p:ext uri="{BB962C8B-B14F-4D97-AF65-F5344CB8AC3E}">
        <p14:creationId xmlns:p14="http://schemas.microsoft.com/office/powerpoint/2010/main" val="575674731"/>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46287 -0.24861"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46287 -0.24861 L 0 0" pathEditMode="relative" ptsTypes="AA">
                                      <p:cBhvr>
                                        <p:cTn id="11" dur="30000" fill="hold"/>
                                        <p:tgtEl>
                                          <p:spTgt spid="5"/>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5"/>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90B52BF-53D0-AD49-8C49-0F4462B3B22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Informational Privacy</a:t>
            </a:r>
          </a:p>
        </p:txBody>
      </p:sp>
      <p:sp>
        <p:nvSpPr>
          <p:cNvPr id="3" name="Content Placeholder 2">
            <a:extLst>
              <a:ext uri="{FF2B5EF4-FFF2-40B4-BE49-F238E27FC236}">
                <a16:creationId xmlns:a16="http://schemas.microsoft.com/office/drawing/2014/main" id="{43222DA3-8D6E-DB4F-8FAE-4282932693B8}"/>
              </a:ext>
            </a:extLst>
          </p:cNvPr>
          <p:cNvSpPr>
            <a:spLocks noGrp="1"/>
          </p:cNvSpPr>
          <p:nvPr>
            <p:ph idx="1"/>
          </p:nvPr>
        </p:nvSpPr>
        <p:spPr>
          <a:xfrm>
            <a:off x="328613" y="2763520"/>
            <a:ext cx="11401425" cy="3484879"/>
          </a:xfrm>
        </p:spPr>
        <p:txBody>
          <a:bodyPr>
            <a:normAutofit/>
          </a:bodyPr>
          <a:lstStyle/>
          <a:p>
            <a:r>
              <a:rPr lang="en-CA" sz="2400" dirty="0"/>
              <a:t>Informational privacy has been defined as </a:t>
            </a:r>
            <a:endParaRPr lang="en-CA" sz="2400" b="1" i="1" dirty="0"/>
          </a:p>
          <a:p>
            <a:r>
              <a:rPr lang="en-CA" sz="2400" dirty="0"/>
              <a:t>protect a biographical core of personal in </a:t>
            </a:r>
            <a:r>
              <a:rPr lang="en-CA" sz="2400" b="1" i="1" dirty="0"/>
              <a:t>“</a:t>
            </a:r>
            <a:r>
              <a:rPr lang="en-CA" sz="2400" b="1" i="1" dirty="0">
                <a:solidFill>
                  <a:schemeClr val="tx2">
                    <a:lumMod val="40000"/>
                    <a:lumOff val="60000"/>
                  </a:schemeClr>
                </a:solidFill>
              </a:rPr>
              <a:t>the claim of individuals, groups, or institutions to determine for themselves when, how, and to what extent information about them is communicated to others</a:t>
            </a:r>
            <a:r>
              <a:rPr lang="en-CA" sz="2400" b="1" i="1" dirty="0"/>
              <a:t>” </a:t>
            </a:r>
            <a:r>
              <a:rPr lang="en-CA" sz="2400" dirty="0"/>
              <a:t>formation which individuals in a free and democratic society would wish to maintain and control from dissemination to the state. </a:t>
            </a:r>
          </a:p>
          <a:p>
            <a:r>
              <a:rPr lang="en-CA" sz="2400" dirty="0"/>
              <a:t>Information which tends to reveal intimate details of the lifestyle and personal choices of the individual</a:t>
            </a:r>
            <a:endParaRPr lang="en-US" sz="2400" dirty="0"/>
          </a:p>
        </p:txBody>
      </p:sp>
    </p:spTree>
    <p:extLst>
      <p:ext uri="{BB962C8B-B14F-4D97-AF65-F5344CB8AC3E}">
        <p14:creationId xmlns:p14="http://schemas.microsoft.com/office/powerpoint/2010/main" val="279722682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53CCD-8BA3-8C4D-813E-51473D908861}"/>
              </a:ext>
            </a:extLst>
          </p:cNvPr>
          <p:cNvSpPr>
            <a:spLocks noGrp="1"/>
          </p:cNvSpPr>
          <p:nvPr>
            <p:ph type="title"/>
          </p:nvPr>
        </p:nvSpPr>
        <p:spPr>
          <a:xfrm>
            <a:off x="643855" y="1447800"/>
            <a:ext cx="3108626" cy="4572000"/>
          </a:xfrm>
        </p:spPr>
        <p:txBody>
          <a:bodyPr anchor="ctr">
            <a:normAutofit/>
          </a:bodyPr>
          <a:lstStyle/>
          <a:p>
            <a:pPr algn="ctr"/>
            <a:r>
              <a:rPr lang="en-US" sz="3600" b="1" dirty="0">
                <a:solidFill>
                  <a:srgbClr val="F2F2F2"/>
                </a:solidFill>
              </a:rPr>
              <a:t>The Internet</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17FD20F-0C05-720A-79EE-A70EE1511D77}"/>
              </a:ext>
            </a:extLst>
          </p:cNvPr>
          <p:cNvGraphicFramePr>
            <a:graphicFrameLocks noGrp="1"/>
          </p:cNvGraphicFramePr>
          <p:nvPr>
            <p:ph idx="1"/>
            <p:extLst>
              <p:ext uri="{D42A27DB-BD31-4B8C-83A1-F6EECF244321}">
                <p14:modId xmlns:p14="http://schemas.microsoft.com/office/powerpoint/2010/main" val="3367406775"/>
              </p:ext>
            </p:extLst>
          </p:nvPr>
        </p:nvGraphicFramePr>
        <p:xfrm>
          <a:off x="4916411" y="1300163"/>
          <a:ext cx="7042227" cy="534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83564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034B4-B22A-0B4C-B006-22074D443C76}"/>
              </a:ext>
            </a:extLst>
          </p:cNvPr>
          <p:cNvSpPr>
            <a:spLocks noGrp="1"/>
          </p:cNvSpPr>
          <p:nvPr>
            <p:ph type="title"/>
          </p:nvPr>
        </p:nvSpPr>
        <p:spPr>
          <a:xfrm>
            <a:off x="648930" y="629267"/>
            <a:ext cx="9252154" cy="1016654"/>
          </a:xfrm>
        </p:spPr>
        <p:txBody>
          <a:bodyPr>
            <a:normAutofit/>
          </a:bodyPr>
          <a:lstStyle/>
          <a:p>
            <a:pPr algn="ctr">
              <a:lnSpc>
                <a:spcPct val="90000"/>
              </a:lnSpc>
            </a:pPr>
            <a:r>
              <a:rPr lang="en-US" sz="3600" dirty="0">
                <a:solidFill>
                  <a:srgbClr val="EBEBEB"/>
                </a:solidFill>
              </a:rPr>
              <a:t>R. v. Shankar, 2007 ONCA 280 (</a:t>
            </a:r>
            <a:r>
              <a:rPr lang="en-US" sz="3600" dirty="0" err="1">
                <a:solidFill>
                  <a:srgbClr val="EBEBEB"/>
                </a:solidFill>
              </a:rPr>
              <a:t>CanLII</a:t>
            </a:r>
            <a:r>
              <a:rPr lang="en-US" sz="3600" dirty="0">
                <a:solidFill>
                  <a:srgbClr val="EBEBEB"/>
                </a:solidFill>
              </a:rPr>
              <a:t>)</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2FB25252-44BD-B74B-923B-EEBA32CD85D9}"/>
              </a:ext>
            </a:extLst>
          </p:cNvPr>
          <p:cNvSpPr>
            <a:spLocks noGrp="1"/>
          </p:cNvSpPr>
          <p:nvPr>
            <p:ph idx="1"/>
          </p:nvPr>
        </p:nvSpPr>
        <p:spPr>
          <a:xfrm>
            <a:off x="648931" y="2548281"/>
            <a:ext cx="5122606" cy="3658689"/>
          </a:xfrm>
        </p:spPr>
        <p:txBody>
          <a:bodyPr>
            <a:normAutofit/>
          </a:bodyPr>
          <a:lstStyle/>
          <a:p>
            <a:pPr algn="ctr"/>
            <a:r>
              <a:rPr lang="en-US" sz="2400" dirty="0"/>
              <a:t>Go to the website and read and complete the case.</a:t>
            </a:r>
          </a:p>
        </p:txBody>
      </p:sp>
      <p:pic>
        <p:nvPicPr>
          <p:cNvPr id="7" name="Graphic 6" descr="Phishing">
            <a:extLst>
              <a:ext uri="{FF2B5EF4-FFF2-40B4-BE49-F238E27FC236}">
                <a16:creationId xmlns:a16="http://schemas.microsoft.com/office/drawing/2014/main" id="{A8CA76F6-8C38-DD20-B779-53E9B85DC7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6720" y="2548281"/>
            <a:ext cx="3662018" cy="3662018"/>
          </a:xfrm>
          <a:prstGeom prst="rect">
            <a:avLst/>
          </a:prstGeom>
          <a:effectLst/>
        </p:spPr>
      </p:pic>
    </p:spTree>
    <p:extLst>
      <p:ext uri="{BB962C8B-B14F-4D97-AF65-F5344CB8AC3E}">
        <p14:creationId xmlns:p14="http://schemas.microsoft.com/office/powerpoint/2010/main" val="86071775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F364-919A-4448-8513-0A91696E1F6D}"/>
              </a:ext>
            </a:extLst>
          </p:cNvPr>
          <p:cNvSpPr>
            <a:spLocks noGrp="1"/>
          </p:cNvSpPr>
          <p:nvPr>
            <p:ph type="title"/>
          </p:nvPr>
        </p:nvSpPr>
        <p:spPr/>
        <p:txBody>
          <a:bodyPr/>
          <a:lstStyle/>
          <a:p>
            <a:r>
              <a:rPr lang="en-US" dirty="0"/>
              <a:t>Section 8 of The Charter</a:t>
            </a:r>
          </a:p>
        </p:txBody>
      </p:sp>
      <p:sp>
        <p:nvSpPr>
          <p:cNvPr id="3" name="Content Placeholder 2">
            <a:extLst>
              <a:ext uri="{FF2B5EF4-FFF2-40B4-BE49-F238E27FC236}">
                <a16:creationId xmlns:a16="http://schemas.microsoft.com/office/drawing/2014/main" id="{79E85AB5-A9EC-8B43-9D8D-73179E95E46E}"/>
              </a:ext>
            </a:extLst>
          </p:cNvPr>
          <p:cNvSpPr>
            <a:spLocks noGrp="1"/>
          </p:cNvSpPr>
          <p:nvPr>
            <p:ph idx="1"/>
          </p:nvPr>
        </p:nvSpPr>
        <p:spPr/>
        <p:txBody>
          <a:bodyPr>
            <a:normAutofit/>
          </a:bodyPr>
          <a:lstStyle/>
          <a:p>
            <a:pPr marL="0" indent="0" algn="ctr">
              <a:buNone/>
            </a:pPr>
            <a:r>
              <a:rPr lang="en-CA" sz="2800" dirty="0">
                <a:solidFill>
                  <a:srgbClr val="FFFF00">
                    <a:alpha val="60000"/>
                  </a:srgbClr>
                </a:solidFill>
              </a:rPr>
              <a:t>8. Everyone has the right to be secure against unreasonable search or seizure.</a:t>
            </a:r>
            <a:endParaRPr lang="en-US" sz="2800" dirty="0">
              <a:solidFill>
                <a:srgbClr val="FFFF00">
                  <a:alpha val="60000"/>
                </a:srgbClr>
              </a:solidFill>
            </a:endParaRPr>
          </a:p>
        </p:txBody>
      </p:sp>
    </p:spTree>
    <p:extLst>
      <p:ext uri="{BB962C8B-B14F-4D97-AF65-F5344CB8AC3E}">
        <p14:creationId xmlns:p14="http://schemas.microsoft.com/office/powerpoint/2010/main" val="408687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5EA07-B4B9-9648-8EEB-AE085B078208}"/>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Purpose</a:t>
            </a: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0EF7010-C605-A4A1-B6EE-09B96A2BC303}"/>
              </a:ext>
            </a:extLst>
          </p:cNvPr>
          <p:cNvGraphicFramePr>
            <a:graphicFrameLocks noGrp="1"/>
          </p:cNvGraphicFramePr>
          <p:nvPr>
            <p:ph idx="1"/>
            <p:extLst>
              <p:ext uri="{D42A27DB-BD31-4B8C-83A1-F6EECF244321}">
                <p14:modId xmlns:p14="http://schemas.microsoft.com/office/powerpoint/2010/main" val="3375153007"/>
              </p:ext>
            </p:extLst>
          </p:nvPr>
        </p:nvGraphicFramePr>
        <p:xfrm>
          <a:off x="5272088" y="634181"/>
          <a:ext cx="6270983" cy="5480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1892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9E49584-9E0D-9241-AEC7-051575BADBAD}"/>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What is Permitted</a:t>
            </a:r>
          </a:p>
        </p:txBody>
      </p:sp>
      <p:sp>
        <p:nvSpPr>
          <p:cNvPr id="3" name="Content Placeholder 2">
            <a:extLst>
              <a:ext uri="{FF2B5EF4-FFF2-40B4-BE49-F238E27FC236}">
                <a16:creationId xmlns:a16="http://schemas.microsoft.com/office/drawing/2014/main" id="{1DCA9C66-E5EB-844D-88E3-8F9133F6B25C}"/>
              </a:ext>
            </a:extLst>
          </p:cNvPr>
          <p:cNvSpPr>
            <a:spLocks noGrp="1"/>
          </p:cNvSpPr>
          <p:nvPr>
            <p:ph idx="1"/>
          </p:nvPr>
        </p:nvSpPr>
        <p:spPr>
          <a:xfrm>
            <a:off x="1103312" y="2763520"/>
            <a:ext cx="8946541" cy="3484879"/>
          </a:xfrm>
        </p:spPr>
        <p:txBody>
          <a:bodyPr>
            <a:normAutofit/>
          </a:bodyPr>
          <a:lstStyle/>
          <a:p>
            <a:r>
              <a:rPr lang="en-CA" sz="2400" dirty="0"/>
              <a:t>Section 8 permits reasonable searches and seizures in recognition that the state’s legitimate interest in advancing its goals or enforcing its laws will sometimes require a degree of intrusion into the private sphere (</a:t>
            </a:r>
            <a:r>
              <a:rPr lang="en-CA" sz="2400" i="1" dirty="0"/>
              <a:t>Goodwin v. British Columbia (Superintendent of Motor Vehicles)</a:t>
            </a:r>
            <a:r>
              <a:rPr lang="en-CA" sz="2400" dirty="0"/>
              <a:t>, </a:t>
            </a:r>
            <a:r>
              <a:rPr lang="en-CA" sz="2400" u="sng" dirty="0">
                <a:hlinkClick r:id="rId2"/>
              </a:rPr>
              <a:t>[2015] 3 S.C.R. 250</a:t>
            </a:r>
            <a:r>
              <a:rPr lang="en-CA" sz="2400" dirty="0"/>
              <a:t> at paragraph 55).</a:t>
            </a:r>
            <a:endParaRPr lang="en-US" sz="2400" dirty="0"/>
          </a:p>
        </p:txBody>
      </p:sp>
    </p:spTree>
    <p:extLst>
      <p:ext uri="{BB962C8B-B14F-4D97-AF65-F5344CB8AC3E}">
        <p14:creationId xmlns:p14="http://schemas.microsoft.com/office/powerpoint/2010/main" val="269309055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2C9FB00-A493-C448-BFBA-13AB1065A4EE}"/>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Section 8 Analysis</a:t>
            </a:r>
          </a:p>
        </p:txBody>
      </p:sp>
      <p:sp>
        <p:nvSpPr>
          <p:cNvPr id="3" name="Content Placeholder 2">
            <a:extLst>
              <a:ext uri="{FF2B5EF4-FFF2-40B4-BE49-F238E27FC236}">
                <a16:creationId xmlns:a16="http://schemas.microsoft.com/office/drawing/2014/main" id="{D78901F8-7712-7249-80AE-70D23AF63AE7}"/>
              </a:ext>
            </a:extLst>
          </p:cNvPr>
          <p:cNvSpPr>
            <a:spLocks noGrp="1"/>
          </p:cNvSpPr>
          <p:nvPr>
            <p:ph idx="1"/>
          </p:nvPr>
        </p:nvSpPr>
        <p:spPr>
          <a:xfrm>
            <a:off x="405114" y="2763520"/>
            <a:ext cx="11273742" cy="3891923"/>
          </a:xfrm>
        </p:spPr>
        <p:txBody>
          <a:bodyPr>
            <a:normAutofit fontScale="85000" lnSpcReduction="20000"/>
          </a:bodyPr>
          <a:lstStyle/>
          <a:p>
            <a:pPr>
              <a:lnSpc>
                <a:spcPct val="90000"/>
              </a:lnSpc>
            </a:pPr>
            <a:r>
              <a:rPr lang="en-CA" sz="2400" dirty="0"/>
              <a:t>An inspection is a search, and a taking is a seizure, where a person has a </a:t>
            </a:r>
            <a:r>
              <a:rPr lang="en-CA" sz="2400" b="1" u="sng" dirty="0"/>
              <a:t>reasonable privacy interest </a:t>
            </a:r>
            <a:r>
              <a:rPr lang="en-CA" sz="2400" dirty="0"/>
              <a:t>in the object or subject matter of the state action and the information to which it gives access (</a:t>
            </a:r>
            <a:r>
              <a:rPr lang="en-CA" sz="2400" i="1" dirty="0"/>
              <a:t>R. v. </a:t>
            </a:r>
            <a:r>
              <a:rPr lang="en-CA" sz="2400" i="1" dirty="0" err="1"/>
              <a:t>Tessling</a:t>
            </a:r>
            <a:r>
              <a:rPr lang="en-CA" sz="2400" dirty="0"/>
              <a:t>, </a:t>
            </a:r>
            <a:r>
              <a:rPr lang="en-CA" sz="2400" u="sng" dirty="0">
                <a:hlinkClick r:id="rId2"/>
              </a:rPr>
              <a:t>[2004] 3 S.C.R. 432</a:t>
            </a:r>
            <a:r>
              <a:rPr lang="en-CA" sz="2400" dirty="0"/>
              <a:t> at paragraph 18; </a:t>
            </a:r>
            <a:r>
              <a:rPr lang="en-CA" sz="2400" i="1" dirty="0"/>
              <a:t>R. v. Evans</a:t>
            </a:r>
            <a:r>
              <a:rPr lang="en-CA" sz="2400" dirty="0"/>
              <a:t>, </a:t>
            </a:r>
            <a:r>
              <a:rPr lang="en-CA" sz="2400" u="sng" dirty="0">
                <a:hlinkClick r:id="rId3"/>
              </a:rPr>
              <a:t>[1996] 1 S.C.R. 8</a:t>
            </a:r>
            <a:r>
              <a:rPr lang="en-CA" sz="2400" dirty="0"/>
              <a:t> at paragraph 11).</a:t>
            </a:r>
          </a:p>
          <a:p>
            <a:pPr marL="0" indent="0">
              <a:lnSpc>
                <a:spcPct val="90000"/>
              </a:lnSpc>
              <a:buNone/>
            </a:pPr>
            <a:endParaRPr lang="en-CA" sz="2400" b="1" dirty="0"/>
          </a:p>
          <a:p>
            <a:pPr marL="0" indent="0">
              <a:lnSpc>
                <a:spcPct val="90000"/>
              </a:lnSpc>
              <a:buNone/>
            </a:pPr>
            <a:r>
              <a:rPr lang="en-CA" sz="2400" i="1" dirty="0">
                <a:solidFill>
                  <a:schemeClr val="tx2">
                    <a:lumMod val="60000"/>
                    <a:lumOff val="40000"/>
                  </a:schemeClr>
                </a:solidFill>
              </a:rPr>
              <a:t>A search or seizure will be reasonable where it is (1) authorized by law; (2) the law itself is reasonable; and (3) the manner in which the search is carried out is reasonable </a:t>
            </a:r>
          </a:p>
          <a:p>
            <a:pPr>
              <a:lnSpc>
                <a:spcPct val="90000"/>
              </a:lnSpc>
            </a:pPr>
            <a:endParaRPr lang="en-CA" sz="2400" dirty="0"/>
          </a:p>
          <a:p>
            <a:pPr>
              <a:lnSpc>
                <a:spcPct val="90000"/>
              </a:lnSpc>
            </a:pPr>
            <a:r>
              <a:rPr lang="en-CA" sz="2400" dirty="0"/>
              <a:t>In general terms, determining the constitutional reasonableness of a search and seizure is “a function of both the importance of the state objective and the degree of impact on the individual’s privacy interest” (</a:t>
            </a:r>
            <a:r>
              <a:rPr lang="en-CA" sz="2400" i="1" dirty="0"/>
              <a:t>R. v. Rodgers</a:t>
            </a:r>
            <a:r>
              <a:rPr lang="en-CA" sz="2400" dirty="0"/>
              <a:t>, </a:t>
            </a:r>
            <a:r>
              <a:rPr lang="en-CA" sz="2400" u="sng" dirty="0">
                <a:hlinkClick r:id="rId4"/>
              </a:rPr>
              <a:t>[2006] 1 S.C.R. 554</a:t>
            </a:r>
            <a:r>
              <a:rPr lang="en-CA" sz="2400" dirty="0"/>
              <a:t>; </a:t>
            </a:r>
            <a:r>
              <a:rPr lang="en-CA" sz="2400" i="1" dirty="0" err="1"/>
              <a:t>S.A.B.</a:t>
            </a:r>
            <a:r>
              <a:rPr lang="en-CA" sz="2400" dirty="0" err="1"/>
              <a:t>at</a:t>
            </a:r>
            <a:r>
              <a:rPr lang="en-CA" sz="2400" dirty="0"/>
              <a:t> paragraph 38; </a:t>
            </a:r>
            <a:r>
              <a:rPr lang="en-CA" sz="2400" i="1" dirty="0"/>
              <a:t>Hunter v. Southam</a:t>
            </a:r>
            <a:r>
              <a:rPr lang="en-CA" sz="2400" dirty="0"/>
              <a:t> at pages 159-60).</a:t>
            </a:r>
          </a:p>
          <a:p>
            <a:pPr>
              <a:lnSpc>
                <a:spcPct val="90000"/>
              </a:lnSpc>
            </a:pPr>
            <a:r>
              <a:rPr lang="en-CA" sz="2400" b="1" dirty="0"/>
              <a:t>Reasonable can include tangible (a gun) or intangible things (words or text messages).</a:t>
            </a:r>
            <a:endParaRPr lang="en-US" sz="2400" b="1" dirty="0"/>
          </a:p>
        </p:txBody>
      </p:sp>
    </p:spTree>
    <p:extLst>
      <p:ext uri="{BB962C8B-B14F-4D97-AF65-F5344CB8AC3E}">
        <p14:creationId xmlns:p14="http://schemas.microsoft.com/office/powerpoint/2010/main" val="163824927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C71C46E-F30D-4041-BF8F-B2336DDD1BC3}"/>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What is a Seizure?</a:t>
            </a:r>
          </a:p>
        </p:txBody>
      </p:sp>
      <p:sp>
        <p:nvSpPr>
          <p:cNvPr id="3" name="Content Placeholder 2">
            <a:extLst>
              <a:ext uri="{FF2B5EF4-FFF2-40B4-BE49-F238E27FC236}">
                <a16:creationId xmlns:a16="http://schemas.microsoft.com/office/drawing/2014/main" id="{2DE28397-B81A-404B-A122-B1E79726DFF8}"/>
              </a:ext>
            </a:extLst>
          </p:cNvPr>
          <p:cNvSpPr>
            <a:spLocks noGrp="1"/>
          </p:cNvSpPr>
          <p:nvPr>
            <p:ph idx="1"/>
          </p:nvPr>
        </p:nvSpPr>
        <p:spPr>
          <a:xfrm>
            <a:off x="754113" y="2717221"/>
            <a:ext cx="10683774" cy="3484879"/>
          </a:xfrm>
        </p:spPr>
        <p:txBody>
          <a:bodyPr>
            <a:normAutofit lnSpcReduction="10000"/>
          </a:bodyPr>
          <a:lstStyle/>
          <a:p>
            <a:r>
              <a:rPr lang="en-CA" sz="2400" dirty="0"/>
              <a:t>A “</a:t>
            </a:r>
            <a:r>
              <a:rPr lang="en-CA" sz="2400" b="1" dirty="0"/>
              <a:t>seizure</a:t>
            </a:r>
            <a:r>
              <a:rPr lang="en-CA" sz="2400" dirty="0"/>
              <a:t>” for section 8 purposes is the “taking of a thing from a person by a public authority without that person’s consent” (</a:t>
            </a:r>
            <a:r>
              <a:rPr lang="en-CA" sz="2400" i="1" dirty="0"/>
              <a:t>R. v. </a:t>
            </a:r>
            <a:r>
              <a:rPr lang="en-CA" sz="2400" i="1" dirty="0" err="1"/>
              <a:t>Dyment</a:t>
            </a:r>
            <a:r>
              <a:rPr lang="en-CA" sz="2400" dirty="0"/>
              <a:t>, </a:t>
            </a:r>
            <a:r>
              <a:rPr lang="en-CA" sz="2400" u="sng" dirty="0">
                <a:hlinkClick r:id="rId2"/>
              </a:rPr>
              <a:t>[1988] 2 S.C.R. 417</a:t>
            </a:r>
            <a:r>
              <a:rPr lang="en-CA" sz="2400" dirty="0"/>
              <a:t> at 431; </a:t>
            </a:r>
            <a:r>
              <a:rPr lang="en-CA" sz="2400" i="1" dirty="0"/>
              <a:t>R. v. </a:t>
            </a:r>
            <a:r>
              <a:rPr lang="en-CA" sz="2400" i="1" dirty="0" err="1"/>
              <a:t>Colarusso</a:t>
            </a:r>
            <a:r>
              <a:rPr lang="en-CA" sz="2400" dirty="0"/>
              <a:t>, </a:t>
            </a:r>
            <a:r>
              <a:rPr lang="en-CA" sz="2400" u="sng" dirty="0">
                <a:hlinkClick r:id="rId3"/>
              </a:rPr>
              <a:t>[1994] 1 S.C.R. 20</a:t>
            </a:r>
            <a:r>
              <a:rPr lang="en-CA" sz="2400" dirty="0"/>
              <a:t> at 58; </a:t>
            </a:r>
            <a:r>
              <a:rPr lang="en-CA" sz="2400" i="1" dirty="0"/>
              <a:t>R. v. Law,</a:t>
            </a:r>
            <a:r>
              <a:rPr lang="en-CA" sz="2400" dirty="0"/>
              <a:t> </a:t>
            </a:r>
            <a:r>
              <a:rPr lang="en-CA" sz="2400" u="sng" dirty="0">
                <a:hlinkClick r:id="rId4"/>
              </a:rPr>
              <a:t>[2002] 1 S.C.R. 227</a:t>
            </a:r>
            <a:r>
              <a:rPr lang="en-CA" sz="2400" dirty="0"/>
              <a:t> at paragraph 15). </a:t>
            </a:r>
          </a:p>
          <a:p>
            <a:endParaRPr lang="en-CA" sz="2400" b="1" dirty="0">
              <a:solidFill>
                <a:schemeClr val="tx2"/>
              </a:solidFill>
            </a:endParaRPr>
          </a:p>
          <a:p>
            <a:r>
              <a:rPr lang="en-CA" sz="2400" b="1" dirty="0">
                <a:solidFill>
                  <a:schemeClr val="tx2"/>
                </a:solidFill>
              </a:rPr>
              <a:t>Example: Where what the police are “really after” is ultimately to access the data on a personal computer, the taking of the computer constitutes a seizure because it deprives individuals of control over highly private information.</a:t>
            </a:r>
          </a:p>
          <a:p>
            <a:endParaRPr lang="en-US" dirty="0"/>
          </a:p>
        </p:txBody>
      </p:sp>
    </p:spTree>
    <p:extLst>
      <p:ext uri="{BB962C8B-B14F-4D97-AF65-F5344CB8AC3E}">
        <p14:creationId xmlns:p14="http://schemas.microsoft.com/office/powerpoint/2010/main" val="3244173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FE69-F59A-3C4E-B510-29879C439CB0}"/>
              </a:ext>
            </a:extLst>
          </p:cNvPr>
          <p:cNvSpPr>
            <a:spLocks noGrp="1"/>
          </p:cNvSpPr>
          <p:nvPr>
            <p:ph type="title"/>
          </p:nvPr>
        </p:nvSpPr>
        <p:spPr/>
        <p:txBody>
          <a:bodyPr/>
          <a:lstStyle/>
          <a:p>
            <a:r>
              <a:rPr lang="en-US" dirty="0"/>
              <a:t>Types of Privacy</a:t>
            </a:r>
          </a:p>
        </p:txBody>
      </p:sp>
      <p:sp>
        <p:nvSpPr>
          <p:cNvPr id="3" name="Content Placeholder 2">
            <a:extLst>
              <a:ext uri="{FF2B5EF4-FFF2-40B4-BE49-F238E27FC236}">
                <a16:creationId xmlns:a16="http://schemas.microsoft.com/office/drawing/2014/main" id="{C978D8FD-B795-5C48-94DC-0789DE726965}"/>
              </a:ext>
            </a:extLst>
          </p:cNvPr>
          <p:cNvSpPr>
            <a:spLocks noGrp="1"/>
          </p:cNvSpPr>
          <p:nvPr>
            <p:ph idx="1"/>
          </p:nvPr>
        </p:nvSpPr>
        <p:spPr/>
        <p:txBody>
          <a:bodyPr>
            <a:normAutofit/>
          </a:bodyPr>
          <a:lstStyle/>
          <a:p>
            <a:pPr marL="0" indent="0" algn="ctr">
              <a:buNone/>
            </a:pPr>
            <a:r>
              <a:rPr lang="en-CA" sz="2800" dirty="0"/>
              <a:t>The Supreme Court has identified three broad privacy interests protected by section 8: </a:t>
            </a:r>
            <a:r>
              <a:rPr lang="en-CA" sz="2800" b="1" dirty="0">
                <a:solidFill>
                  <a:schemeClr val="bg2">
                    <a:lumMod val="40000"/>
                    <a:lumOff val="60000"/>
                  </a:schemeClr>
                </a:solidFill>
              </a:rPr>
              <a:t>personal</a:t>
            </a:r>
            <a:r>
              <a:rPr lang="en-CA" sz="2800" dirty="0"/>
              <a:t> privacy, </a:t>
            </a:r>
            <a:r>
              <a:rPr lang="en-CA" sz="2800" b="1" dirty="0">
                <a:solidFill>
                  <a:schemeClr val="bg2">
                    <a:lumMod val="40000"/>
                    <a:lumOff val="60000"/>
                  </a:schemeClr>
                </a:solidFill>
              </a:rPr>
              <a:t>territorial</a:t>
            </a:r>
            <a:r>
              <a:rPr lang="en-CA" sz="2800" b="1" dirty="0"/>
              <a:t> </a:t>
            </a:r>
            <a:r>
              <a:rPr lang="en-CA" sz="2800" dirty="0"/>
              <a:t>privacy and </a:t>
            </a:r>
            <a:r>
              <a:rPr lang="en-CA" sz="2800" b="1" dirty="0">
                <a:solidFill>
                  <a:schemeClr val="bg2">
                    <a:lumMod val="40000"/>
                    <a:lumOff val="60000"/>
                  </a:schemeClr>
                </a:solidFill>
              </a:rPr>
              <a:t>informational</a:t>
            </a:r>
            <a:r>
              <a:rPr lang="en-CA" sz="2800" dirty="0"/>
              <a:t> privacy. </a:t>
            </a:r>
            <a:endParaRPr lang="en-US" sz="2800" dirty="0"/>
          </a:p>
        </p:txBody>
      </p:sp>
    </p:spTree>
    <p:extLst>
      <p:ext uri="{BB962C8B-B14F-4D97-AF65-F5344CB8AC3E}">
        <p14:creationId xmlns:p14="http://schemas.microsoft.com/office/powerpoint/2010/main" val="256203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EF9F-A5A3-8941-8A0F-8FACAE30EB1E}"/>
              </a:ext>
            </a:extLst>
          </p:cNvPr>
          <p:cNvSpPr>
            <a:spLocks noGrp="1"/>
          </p:cNvSpPr>
          <p:nvPr>
            <p:ph type="title"/>
          </p:nvPr>
        </p:nvSpPr>
        <p:spPr>
          <a:xfrm>
            <a:off x="550864" y="549275"/>
            <a:ext cx="3565524" cy="1997855"/>
          </a:xfrm>
        </p:spPr>
        <p:txBody>
          <a:bodyPr wrap="square" anchor="b">
            <a:normAutofit/>
          </a:bodyPr>
          <a:lstStyle/>
          <a:p>
            <a:pPr algn="ctr"/>
            <a:r>
              <a:rPr lang="en-US" dirty="0"/>
              <a:t>Personal</a:t>
            </a:r>
          </a:p>
        </p:txBody>
      </p:sp>
      <p:sp>
        <p:nvSpPr>
          <p:cNvPr id="3" name="Content Placeholder 2">
            <a:extLst>
              <a:ext uri="{FF2B5EF4-FFF2-40B4-BE49-F238E27FC236}">
                <a16:creationId xmlns:a16="http://schemas.microsoft.com/office/drawing/2014/main" id="{8B8DB381-AB1D-F145-9B94-823D9B01DB46}"/>
              </a:ext>
            </a:extLst>
          </p:cNvPr>
          <p:cNvSpPr>
            <a:spLocks noGrp="1"/>
          </p:cNvSpPr>
          <p:nvPr>
            <p:ph idx="1"/>
          </p:nvPr>
        </p:nvSpPr>
        <p:spPr>
          <a:xfrm>
            <a:off x="550863" y="2678400"/>
            <a:ext cx="3565525" cy="3414425"/>
          </a:xfrm>
        </p:spPr>
        <p:txBody>
          <a:bodyPr anchor="t">
            <a:normAutofit fontScale="92500" lnSpcReduction="10000"/>
          </a:bodyPr>
          <a:lstStyle/>
          <a:p>
            <a:r>
              <a:rPr lang="en-CA" sz="2400" dirty="0"/>
              <a:t>The right of individuals not to have their bodies touched or explored to disclose objects or matters they wish to conceal  and takes into account body privacy and “</a:t>
            </a:r>
            <a:r>
              <a:rPr lang="en-CA" sz="2400" b="1" dirty="0">
                <a:solidFill>
                  <a:schemeClr val="bg2">
                    <a:lumMod val="40000"/>
                    <a:lumOff val="60000"/>
                    <a:alpha val="60000"/>
                  </a:schemeClr>
                </a:solidFill>
              </a:rPr>
              <a:t>human dignity</a:t>
            </a:r>
            <a:r>
              <a:rPr lang="en-CA" sz="2400" dirty="0"/>
              <a:t>”</a:t>
            </a:r>
            <a:endParaRPr lang="en-US" sz="2400" dirty="0"/>
          </a:p>
        </p:txBody>
      </p:sp>
      <p:pic>
        <p:nvPicPr>
          <p:cNvPr id="5" name="Picture 4" descr="A picture containing person, outdoor&#10;&#10;Description automatically generated">
            <a:extLst>
              <a:ext uri="{FF2B5EF4-FFF2-40B4-BE49-F238E27FC236}">
                <a16:creationId xmlns:a16="http://schemas.microsoft.com/office/drawing/2014/main" id="{EC7A00A2-31CE-FF48-BAF4-5AF5F1484B27}"/>
              </a:ext>
            </a:extLst>
          </p:cNvPr>
          <p:cNvPicPr>
            <a:picLocks noChangeAspect="1"/>
          </p:cNvPicPr>
          <p:nvPr/>
        </p:nvPicPr>
        <p:blipFill rotWithShape="1">
          <a:blip r:embed="rId2"/>
          <a:srcRect l="11745" r="25303"/>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Tree>
    <p:extLst>
      <p:ext uri="{BB962C8B-B14F-4D97-AF65-F5344CB8AC3E}">
        <p14:creationId xmlns:p14="http://schemas.microsoft.com/office/powerpoint/2010/main" val="5337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9" name="Freeform: Shape 2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E738529-FE57-9C46-8F71-88035ACAECA9}"/>
              </a:ext>
            </a:extLst>
          </p:cNvPr>
          <p:cNvSpPr>
            <a:spLocks noGrp="1"/>
          </p:cNvSpPr>
          <p:nvPr>
            <p:ph type="title"/>
          </p:nvPr>
        </p:nvSpPr>
        <p:spPr>
          <a:xfrm>
            <a:off x="653143" y="1645920"/>
            <a:ext cx="3522879" cy="4470821"/>
          </a:xfrm>
        </p:spPr>
        <p:txBody>
          <a:bodyPr>
            <a:normAutofit/>
          </a:bodyPr>
          <a:lstStyle/>
          <a:p>
            <a:pPr algn="r"/>
            <a:r>
              <a:rPr lang="en-CA" sz="3300" dirty="0">
                <a:solidFill>
                  <a:schemeClr val="bg2"/>
                </a:solidFill>
              </a:rPr>
              <a:t>Territorial/Spatial Privacy</a:t>
            </a:r>
            <a:endParaRPr lang="en-US" sz="3300" dirty="0">
              <a:solidFill>
                <a:schemeClr val="bg2"/>
              </a:solidFill>
            </a:endParaRPr>
          </a:p>
        </p:txBody>
      </p:sp>
      <p:sp>
        <p:nvSpPr>
          <p:cNvPr id="3" name="Content Placeholder 2">
            <a:extLst>
              <a:ext uri="{FF2B5EF4-FFF2-40B4-BE49-F238E27FC236}">
                <a16:creationId xmlns:a16="http://schemas.microsoft.com/office/drawing/2014/main" id="{D83374E2-591B-314E-B5AB-D9275ABE9EF3}"/>
              </a:ext>
            </a:extLst>
          </p:cNvPr>
          <p:cNvSpPr>
            <a:spLocks noGrp="1"/>
          </p:cNvSpPr>
          <p:nvPr>
            <p:ph idx="1"/>
          </p:nvPr>
        </p:nvSpPr>
        <p:spPr>
          <a:xfrm>
            <a:off x="5204109" y="1645920"/>
            <a:ext cx="6840254" cy="4983480"/>
          </a:xfrm>
        </p:spPr>
        <p:txBody>
          <a:bodyPr>
            <a:normAutofit/>
          </a:bodyPr>
          <a:lstStyle/>
          <a:p>
            <a:r>
              <a:rPr lang="en-CA" sz="2400" dirty="0"/>
              <a:t>Territorial privacy has its origins in the notion that </a:t>
            </a:r>
            <a:r>
              <a:rPr lang="en-CA" sz="2400" b="1" dirty="0"/>
              <a:t>“the house of everyone is to him as his castle and fortress” </a:t>
            </a:r>
            <a:r>
              <a:rPr lang="en-CA" sz="2400" dirty="0"/>
              <a:t>(</a:t>
            </a:r>
            <a:r>
              <a:rPr lang="en-CA" sz="2400" i="1" dirty="0" err="1"/>
              <a:t>Semayne’s</a:t>
            </a:r>
            <a:r>
              <a:rPr lang="en-CA" sz="2400" i="1" dirty="0"/>
              <a:t> Case</a:t>
            </a:r>
            <a:r>
              <a:rPr lang="en-CA" sz="2400" dirty="0"/>
              <a:t>, [1558-1774] All E.R. Rep. 62 (1604), at 63).  in the home, being the place where our most intimate and private activities are most likely to take place:</a:t>
            </a:r>
          </a:p>
          <a:p>
            <a:pPr marL="457200" indent="-457200">
              <a:buAutoNum type="arabicPeriod"/>
            </a:pPr>
            <a:r>
              <a:rPr lang="en-CA" sz="2400" b="1" dirty="0"/>
              <a:t>The perimeter space around the home</a:t>
            </a:r>
          </a:p>
          <a:p>
            <a:pPr marL="457200" indent="-457200">
              <a:buAutoNum type="arabicPeriod"/>
            </a:pPr>
            <a:r>
              <a:rPr lang="en-CA" sz="2400" b="1" dirty="0"/>
              <a:t>Commercial space</a:t>
            </a:r>
          </a:p>
          <a:p>
            <a:pPr marL="457200" indent="-457200">
              <a:buAutoNum type="arabicPeriod"/>
            </a:pPr>
            <a:r>
              <a:rPr lang="en-CA" sz="2400" b="1" dirty="0"/>
              <a:t>Private cars </a:t>
            </a:r>
          </a:p>
          <a:p>
            <a:pPr marL="457200" indent="-457200">
              <a:buAutoNum type="arabicPeriod"/>
            </a:pPr>
            <a:r>
              <a:rPr lang="en-CA" sz="2400" b="1" dirty="0"/>
              <a:t>In a school</a:t>
            </a:r>
            <a:endParaRPr lang="en-US" sz="2400" b="1" dirty="0"/>
          </a:p>
        </p:txBody>
      </p:sp>
    </p:spTree>
    <p:extLst>
      <p:ext uri="{BB962C8B-B14F-4D97-AF65-F5344CB8AC3E}">
        <p14:creationId xmlns:p14="http://schemas.microsoft.com/office/powerpoint/2010/main" val="1294962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{05C31966-075C-854D-A1B5-E7987B737E0C}tf10001062</Template>
  <TotalTime>551</TotalTime>
  <Words>1076</Words>
  <Application>Microsoft Macintosh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Search &amp; Seizure</vt:lpstr>
      <vt:lpstr>Section 8 of The Charter</vt:lpstr>
      <vt:lpstr>Purpose</vt:lpstr>
      <vt:lpstr>What is Permitted</vt:lpstr>
      <vt:lpstr>Section 8 Analysis</vt:lpstr>
      <vt:lpstr>What is a Seizure?</vt:lpstr>
      <vt:lpstr>Types of Privacy</vt:lpstr>
      <vt:lpstr>Personal</vt:lpstr>
      <vt:lpstr>Territorial/Spatial Privacy</vt:lpstr>
      <vt:lpstr>Examples</vt:lpstr>
      <vt:lpstr>School</vt:lpstr>
      <vt:lpstr>Informational Privacy</vt:lpstr>
      <vt:lpstr>The Internet</vt:lpstr>
      <vt:lpstr>R. v. Shankar, 2007 ONCA 280 (CanLII)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&amp; Seizure</dc:title>
  <dc:creator>Gord Gord</dc:creator>
  <cp:lastModifiedBy>Gord Gord</cp:lastModifiedBy>
  <cp:revision>9</cp:revision>
  <dcterms:created xsi:type="dcterms:W3CDTF">2022-04-06T12:46:44Z</dcterms:created>
  <dcterms:modified xsi:type="dcterms:W3CDTF">2022-04-07T16:30:11Z</dcterms:modified>
</cp:coreProperties>
</file>