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D9B0-BFC9-1846-B25B-95A024A40A1E}" type="datetimeFigureOut">
              <a:rPr lang="en-US" smtClean="0"/>
              <a:t>19-08-29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3D86F-71B3-D144-B03B-3B62B153B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245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D9B0-BFC9-1846-B25B-95A024A40A1E}" type="datetimeFigureOut">
              <a:rPr lang="en-US" smtClean="0"/>
              <a:t>19-08-29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3D86F-71B3-D144-B03B-3B62B153B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79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D9B0-BFC9-1846-B25B-95A024A40A1E}" type="datetimeFigureOut">
              <a:rPr lang="en-US" smtClean="0"/>
              <a:t>19-08-29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3D86F-71B3-D144-B03B-3B62B153B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76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D9B0-BFC9-1846-B25B-95A024A40A1E}" type="datetimeFigureOut">
              <a:rPr lang="en-US" smtClean="0"/>
              <a:t>19-08-29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3D86F-71B3-D144-B03B-3B62B153B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44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D9B0-BFC9-1846-B25B-95A024A40A1E}" type="datetimeFigureOut">
              <a:rPr lang="en-US" smtClean="0"/>
              <a:t>19-08-29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3D86F-71B3-D144-B03B-3B62B153B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96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D9B0-BFC9-1846-B25B-95A024A40A1E}" type="datetimeFigureOut">
              <a:rPr lang="en-US" smtClean="0"/>
              <a:t>19-08-29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3D86F-71B3-D144-B03B-3B62B153B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05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D9B0-BFC9-1846-B25B-95A024A40A1E}" type="datetimeFigureOut">
              <a:rPr lang="en-US" smtClean="0"/>
              <a:t>19-08-29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3D86F-71B3-D144-B03B-3B62B153B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92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D9B0-BFC9-1846-B25B-95A024A40A1E}" type="datetimeFigureOut">
              <a:rPr lang="en-US" smtClean="0"/>
              <a:t>19-08-29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3D86F-71B3-D144-B03B-3B62B153B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37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D9B0-BFC9-1846-B25B-95A024A40A1E}" type="datetimeFigureOut">
              <a:rPr lang="en-US" smtClean="0"/>
              <a:t>19-08-29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3D86F-71B3-D144-B03B-3B62B153B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76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D9B0-BFC9-1846-B25B-95A024A40A1E}" type="datetimeFigureOut">
              <a:rPr lang="en-US" smtClean="0"/>
              <a:t>19-08-29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3D86F-71B3-D144-B03B-3B62B153B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36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D9B0-BFC9-1846-B25B-95A024A40A1E}" type="datetimeFigureOut">
              <a:rPr lang="en-US" smtClean="0"/>
              <a:t>19-08-29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3D86F-71B3-D144-B03B-3B62B153B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899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AD9B0-BFC9-1846-B25B-95A024A40A1E}" type="datetimeFigureOut">
              <a:rPr lang="en-US" smtClean="0"/>
              <a:t>19-08-29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3D86F-71B3-D144-B03B-3B62B153B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1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Critical Reflection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56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Critical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Critical reflection analyzes experience by exploring social, political, educational and cultural contexts, and working to reveal conventional wisdom or commonly held falsehoods.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606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Critical Reflection?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Allows us to:</a:t>
            </a:r>
          </a:p>
          <a:p>
            <a:pPr>
              <a:buFontTx/>
              <a:buChar char="-"/>
            </a:pPr>
            <a:r>
              <a:rPr lang="en-US" dirty="0" smtClean="0"/>
              <a:t>Engage transformative learning by engaging both reason and emotion (</a:t>
            </a:r>
            <a:r>
              <a:rPr lang="en-US" dirty="0" smtClean="0">
                <a:solidFill>
                  <a:srgbClr val="31859C"/>
                </a:solidFill>
              </a:rPr>
              <a:t>Taylor, 2001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r>
              <a:rPr lang="en-US" dirty="0" smtClean="0"/>
              <a:t>Understand were we as people are in society</a:t>
            </a:r>
          </a:p>
          <a:p>
            <a:pPr>
              <a:buFontTx/>
              <a:buChar char="-"/>
            </a:pPr>
            <a:r>
              <a:rPr lang="en-US" dirty="0" smtClean="0"/>
              <a:t>Allows us to understand our own as well as other’s values, beliefs and biases more effectively</a:t>
            </a:r>
          </a:p>
          <a:p>
            <a:pPr>
              <a:buFontTx/>
              <a:buChar char="-"/>
            </a:pPr>
            <a:r>
              <a:rPr lang="en-US" dirty="0" smtClean="0"/>
              <a:t>Allows us to be able to understand cultural confrontations we might have and how to work though those</a:t>
            </a:r>
          </a:p>
          <a:p>
            <a:pPr>
              <a:buFontTx/>
              <a:buChar char="-"/>
            </a:pPr>
            <a:r>
              <a:rPr lang="en-US" dirty="0" smtClean="0"/>
              <a:t>It also informs our learning so that we can improve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378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722"/>
            <a:ext cx="8229600" cy="868361"/>
          </a:xfrm>
        </p:spPr>
        <p:txBody>
          <a:bodyPr/>
          <a:lstStyle/>
          <a:p>
            <a:r>
              <a:rPr lang="en-US" dirty="0" smtClean="0"/>
              <a:t>Critical Reflection Involves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3084"/>
            <a:ext cx="8229600" cy="4180416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Brookfield 1988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31859C"/>
                </a:solidFill>
              </a:rPr>
              <a:t>Assumption analysis </a:t>
            </a:r>
            <a:r>
              <a:rPr lang="mr-IN" sz="2400" dirty="0" smtClean="0"/>
              <a:t>–</a:t>
            </a:r>
            <a:r>
              <a:rPr lang="en-US" sz="2400" dirty="0" smtClean="0"/>
              <a:t> challenging our beliefs and social structures in order to determine their impact on our practice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31859C"/>
                </a:solidFill>
              </a:rPr>
              <a:t>Contextual awareness </a:t>
            </a:r>
            <a:r>
              <a:rPr lang="mr-IN" sz="2400" dirty="0" smtClean="0"/>
              <a:t>–</a:t>
            </a:r>
            <a:r>
              <a:rPr lang="en-US" sz="2400" dirty="0" smtClean="0"/>
              <a:t> determining the social and cultural contexts that influence our assumptions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31859C"/>
                </a:solidFill>
              </a:rPr>
              <a:t>Imaginative speculation </a:t>
            </a:r>
            <a:r>
              <a:rPr lang="mr-IN" sz="2400" dirty="0" smtClean="0"/>
              <a:t>–</a:t>
            </a:r>
            <a:r>
              <a:rPr lang="en-US" sz="2400" dirty="0" smtClean="0"/>
              <a:t> imagining alternative ways of thinking in order to challenge our current ways of thinking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31859C"/>
                </a:solidFill>
              </a:rPr>
              <a:t>Reflective skepticism </a:t>
            </a:r>
            <a:r>
              <a:rPr lang="mr-IN" sz="2400" dirty="0" smtClean="0"/>
              <a:t>–</a:t>
            </a:r>
            <a:r>
              <a:rPr lang="en-US" sz="2400" dirty="0" smtClean="0"/>
              <a:t> questioning universal claims or unexamined interactions by suspending or temporarily rejecting previous knowledge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5833" y="5291667"/>
            <a:ext cx="8858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31859C"/>
                </a:solidFill>
              </a:rPr>
              <a:t>Of these, which one best reflects beliefs surrounding the understanding of learning styles?</a:t>
            </a:r>
            <a:endParaRPr lang="en-US" b="1" i="1" dirty="0">
              <a:solidFill>
                <a:srgbClr val="3185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105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867" y="274638"/>
            <a:ext cx="8229600" cy="1143000"/>
          </a:xfrm>
        </p:spPr>
        <p:txBody>
          <a:bodyPr/>
          <a:lstStyle/>
          <a:p>
            <a:r>
              <a:rPr lang="en-US" dirty="0" smtClean="0"/>
              <a:t>Self Reflection</a:t>
            </a:r>
            <a:endParaRPr lang="en-US" dirty="0"/>
          </a:p>
        </p:txBody>
      </p:sp>
      <p:pic>
        <p:nvPicPr>
          <p:cNvPr id="4" name="Picture 3" descr="gibbs-diagra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404" y="1544634"/>
            <a:ext cx="6341898" cy="50276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756" y="1090790"/>
            <a:ext cx="32702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31859C"/>
                </a:solidFill>
              </a:rPr>
              <a:t>What </a:t>
            </a:r>
            <a:r>
              <a:rPr lang="en-CA" sz="2000" dirty="0" smtClean="0">
                <a:solidFill>
                  <a:srgbClr val="31859C"/>
                </a:solidFill>
              </a:rPr>
              <a:t>is self </a:t>
            </a:r>
            <a:r>
              <a:rPr lang="mr-IN" sz="2000" dirty="0" smtClean="0">
                <a:solidFill>
                  <a:srgbClr val="31859C"/>
                </a:solidFill>
              </a:rPr>
              <a:t>–</a:t>
            </a:r>
            <a:r>
              <a:rPr lang="en-CA" sz="2000" dirty="0" smtClean="0">
                <a:solidFill>
                  <a:srgbClr val="31859C"/>
                </a:solidFill>
              </a:rPr>
              <a:t> efficacy and why is it important?</a:t>
            </a:r>
          </a:p>
          <a:p>
            <a:endParaRPr lang="en-CA" sz="2000" dirty="0"/>
          </a:p>
          <a:p>
            <a:r>
              <a:rPr lang="en-CA" sz="2000" dirty="0" smtClean="0">
                <a:solidFill>
                  <a:srgbClr val="31859C"/>
                </a:solidFill>
              </a:rPr>
              <a:t>What is collective </a:t>
            </a:r>
            <a:r>
              <a:rPr lang="mr-IN" sz="2000" dirty="0" smtClean="0">
                <a:solidFill>
                  <a:srgbClr val="31859C"/>
                </a:solidFill>
              </a:rPr>
              <a:t>–</a:t>
            </a:r>
            <a:r>
              <a:rPr lang="en-CA" sz="2000" dirty="0" smtClean="0">
                <a:solidFill>
                  <a:srgbClr val="31859C"/>
                </a:solidFill>
              </a:rPr>
              <a:t> efficacy and why is it important?</a:t>
            </a:r>
            <a:endParaRPr lang="en-US" sz="2000" dirty="0" smtClean="0">
              <a:solidFill>
                <a:srgbClr val="3185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202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and Self -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1605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How are critical and self </a:t>
            </a:r>
            <a:r>
              <a:rPr lang="mr-IN" dirty="0" smtClean="0"/>
              <a:t>–</a:t>
            </a:r>
            <a:r>
              <a:rPr lang="en-US" dirty="0" smtClean="0"/>
              <a:t> reflection related?</a:t>
            </a:r>
          </a:p>
          <a:p>
            <a:pPr marL="514350" indent="-514350">
              <a:buAutoNum type="arabicPeriod"/>
            </a:pPr>
            <a:r>
              <a:rPr lang="en-US" dirty="0" smtClean="0"/>
              <a:t>Why is it important to have self </a:t>
            </a:r>
            <a:r>
              <a:rPr lang="mr-IN" dirty="0" smtClean="0"/>
              <a:t>–</a:t>
            </a:r>
            <a:r>
              <a:rPr lang="en-US" dirty="0" smtClean="0"/>
              <a:t> efficacy?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elf-reflection-orlando-espinos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0" y="2906307"/>
            <a:ext cx="5077883" cy="330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488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147"/>
            <a:ext cx="8229600" cy="82497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Making Connections and Self Reflection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417" y="891118"/>
            <a:ext cx="8911165" cy="132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Look at the following images, choose 1 and reflect on what it means to you in </a:t>
            </a:r>
            <a:r>
              <a:rPr lang="en-US" sz="2000" i="1" dirty="0" smtClean="0">
                <a:solidFill>
                  <a:srgbClr val="31859C"/>
                </a:solidFill>
              </a:rPr>
              <a:t>1 paragraph that meets the paragraph success criteria</a:t>
            </a:r>
            <a:r>
              <a:rPr lang="en-US" sz="2000" dirty="0" smtClean="0"/>
              <a:t>. What situation does it remind you of? What happened? What role did you play? What did you learn?</a:t>
            </a:r>
            <a:endParaRPr lang="en-US" sz="2000" dirty="0"/>
          </a:p>
        </p:txBody>
      </p:sp>
      <p:pic>
        <p:nvPicPr>
          <p:cNvPr id="4" name="Picture 3" descr="aug 11 rach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68" y="1915579"/>
            <a:ext cx="3490383" cy="2319867"/>
          </a:xfrm>
          <a:prstGeom prst="rect">
            <a:avLst/>
          </a:prstGeom>
        </p:spPr>
      </p:pic>
      <p:pic>
        <p:nvPicPr>
          <p:cNvPr id="5" name="Picture 4" descr="teen traveling abro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16" y="2063753"/>
            <a:ext cx="3598333" cy="2254249"/>
          </a:xfrm>
          <a:prstGeom prst="rect">
            <a:avLst/>
          </a:prstGeom>
        </p:spPr>
      </p:pic>
      <p:pic>
        <p:nvPicPr>
          <p:cNvPr id="6" name="Picture 5" descr="teen-girl-looking-at-phone-35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652" y="4392080"/>
            <a:ext cx="3686527" cy="2211916"/>
          </a:xfrm>
          <a:prstGeom prst="rect">
            <a:avLst/>
          </a:prstGeom>
        </p:spPr>
      </p:pic>
      <p:pic>
        <p:nvPicPr>
          <p:cNvPr id="7" name="Picture 6" descr="student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00" y="4425918"/>
            <a:ext cx="3767662" cy="229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494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Slide 4 again and think of one social issue that means something to you (women’s rights, the environment, animal rights, abortion whatever you can think of) and </a:t>
            </a:r>
            <a:r>
              <a:rPr lang="en-US" b="1" dirty="0" smtClean="0">
                <a:solidFill>
                  <a:srgbClr val="31859C"/>
                </a:solidFill>
              </a:rPr>
              <a:t>choose 1 </a:t>
            </a:r>
            <a:r>
              <a:rPr lang="en-US" dirty="0" smtClean="0"/>
              <a:t>of the 4 critically reflective disciplines and write a 1 paragraph critical self reflection on that topic.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410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348</Words>
  <Application>Microsoft Macintosh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Critical Reflection</vt:lpstr>
      <vt:lpstr>What is Critical Reflection</vt:lpstr>
      <vt:lpstr>Why Critical Reflection?</vt:lpstr>
      <vt:lpstr>Critical Reflection Involves</vt:lpstr>
      <vt:lpstr>Self Reflection</vt:lpstr>
      <vt:lpstr>Critical and Self - Reflection</vt:lpstr>
      <vt:lpstr>Making Connections and Self Reflection</vt:lpstr>
      <vt:lpstr>Critical Reflection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Reflection</dc:title>
  <dc:creator>Gordon Laffin</dc:creator>
  <cp:lastModifiedBy>Gordon Laffin</cp:lastModifiedBy>
  <cp:revision>7</cp:revision>
  <dcterms:created xsi:type="dcterms:W3CDTF">2019-08-29T12:14:00Z</dcterms:created>
  <dcterms:modified xsi:type="dcterms:W3CDTF">2019-08-30T12:01:34Z</dcterms:modified>
</cp:coreProperties>
</file>