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4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0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3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8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3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8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9492-57CE-0244-B472-504B0B495BE4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F081-A4B2-AE4D-8A46-16197FBD7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08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Reader Response Literary Criticism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Literary Criticism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3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1143000"/>
          </a:xfrm>
        </p:spPr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Analysis Questions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7" y="975784"/>
            <a:ext cx="8964083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What does the text have to do with you personally? How can you connect with it? Past, Present, Future?</a:t>
            </a:r>
          </a:p>
          <a:p>
            <a:r>
              <a:rPr lang="en-US" sz="2600" dirty="0" smtClean="0">
                <a:solidFill>
                  <a:srgbClr val="000090"/>
                </a:solidFill>
              </a:rPr>
              <a:t>How much does the text agree or disagree with your view of the world and what you consider to be right or wrong?</a:t>
            </a:r>
          </a:p>
          <a:p>
            <a:r>
              <a:rPr lang="en-US" sz="2600" dirty="0" smtClean="0"/>
              <a:t>What did you learn? How much of your own viewpoints were challenged in the text?</a:t>
            </a:r>
          </a:p>
          <a:p>
            <a:r>
              <a:rPr lang="en-US" sz="2600" dirty="0" smtClean="0">
                <a:solidFill>
                  <a:srgbClr val="000090"/>
                </a:solidFill>
              </a:rPr>
              <a:t>How well does the text address things that you personally care about and think are important?</a:t>
            </a:r>
          </a:p>
          <a:p>
            <a:r>
              <a:rPr lang="en-US" sz="2600" dirty="0" smtClean="0"/>
              <a:t>What can you praise about the text? What problems are with it? </a:t>
            </a:r>
          </a:p>
          <a:p>
            <a:r>
              <a:rPr lang="en-US" sz="2600" dirty="0" smtClean="0">
                <a:solidFill>
                  <a:srgbClr val="000090"/>
                </a:solidFill>
              </a:rPr>
              <a:t>How well did you enjoy the text, as entertainment or a work of art? </a:t>
            </a:r>
            <a:endParaRPr lang="en-US" sz="2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4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reader response essay analysis is like a formal essay that you have been taught before, but in it you are more free to write your opinion and ideas; you may in this case use the word “I” in your essay, though I do not think you need to.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3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“The analysis of a literary text through various lenses that highlight authorial stance, purpose and perspective.”</a:t>
            </a:r>
            <a:endParaRPr lang="en-US" dirty="0"/>
          </a:p>
        </p:txBody>
      </p:sp>
      <p:pic>
        <p:nvPicPr>
          <p:cNvPr id="4" name="Picture 3" descr="macro_english_canon_print_reading_glasses_book_dof-794868.jpg!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601" y="3618578"/>
            <a:ext cx="4064980" cy="25075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18933"/>
            <a:ext cx="3493149" cy="132343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2000" b="1" i="1" dirty="0" smtClean="0"/>
          </a:p>
          <a:p>
            <a:r>
              <a:rPr lang="en-US" sz="2000" b="1" i="1" dirty="0" smtClean="0"/>
              <a:t>Can we unpack this definition. What does it mean?</a:t>
            </a:r>
          </a:p>
          <a:p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38336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16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A critical viewpoint is simply a lens through which we look at a piece of literature, allowing this lens to shape our reaction to the work.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7981" y="3387103"/>
            <a:ext cx="8369361" cy="1569660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 how will our ‘reactions’ be different? What type of reactions will we have? AND Will we agree with our reactions? In other words will/ought our reactions challenge pre-conceived notions we have had?</a:t>
            </a:r>
            <a:endParaRPr lang="en-US" sz="2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398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28" y="274638"/>
            <a:ext cx="4887383" cy="1143000"/>
          </a:xfrm>
        </p:spPr>
        <p:txBody>
          <a:bodyPr/>
          <a:lstStyle/>
          <a:p>
            <a:r>
              <a:rPr lang="en-US" dirty="0" smtClean="0"/>
              <a:t>Unconscious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456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of us (all of us) have an unconscious bias. What is an unconscious bias? How can we recognize and deal with it?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 to our website and visit the link there to read about unconscious bias.</a:t>
            </a:r>
          </a:p>
          <a:p>
            <a:pPr marL="0" indent="0">
              <a:buNone/>
            </a:pPr>
            <a:r>
              <a:rPr lang="en-US" b="1" dirty="0" smtClean="0"/>
              <a:t>Discuss with your groups after reading:</a:t>
            </a:r>
          </a:p>
          <a:p>
            <a:pPr>
              <a:buFontTx/>
              <a:buChar char="-"/>
            </a:pPr>
            <a:r>
              <a:rPr lang="en-US" dirty="0" smtClean="0"/>
              <a:t>What is unconscious bias?</a:t>
            </a:r>
          </a:p>
          <a:p>
            <a:pPr>
              <a:buFontTx/>
              <a:buChar char="-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one thing people might be bias about?</a:t>
            </a:r>
          </a:p>
          <a:p>
            <a:pPr>
              <a:buFontTx/>
              <a:buChar char="-"/>
            </a:pPr>
            <a:r>
              <a:rPr lang="en-US" dirty="0" smtClean="0"/>
              <a:t>In what situation might it arise?</a:t>
            </a:r>
          </a:p>
          <a:p>
            <a:pPr>
              <a:buFontTx/>
              <a:buChar char="-"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can we prevent being unconsciously bias?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Picture 3" descr="four-reasons-companies-cant-afford-to-ignore-unconscious-bias-in-the-workplace-2-800x44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582" y="189974"/>
            <a:ext cx="3005667" cy="16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04443"/>
          </a:xfrm>
        </p:spPr>
        <p:txBody>
          <a:bodyPr/>
          <a:lstStyle/>
          <a:p>
            <a:r>
              <a:rPr lang="en-US" dirty="0" smtClean="0"/>
              <a:t>A text cannot be understood apart from its “</a:t>
            </a:r>
            <a:r>
              <a:rPr lang="en-US" i="1" dirty="0" smtClean="0"/>
              <a:t>results</a:t>
            </a:r>
            <a:r>
              <a:rPr lang="en-US" dirty="0" smtClean="0"/>
              <a:t>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Tompinks</a:t>
            </a:r>
            <a:r>
              <a:rPr lang="en-US" dirty="0" smtClean="0"/>
              <a:t>, 1980 </a:t>
            </a:r>
          </a:p>
          <a:p>
            <a:pPr marL="0" indent="0">
              <a:buNone/>
            </a:pPr>
            <a:r>
              <a:rPr lang="en-US" dirty="0" smtClean="0"/>
              <a:t>What do you think Tompkins means by effects?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90454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Effects meaning psychological and otherwise on the reader themselves gives meaning to the text. This means there is no meaning to the text without the reader (perceiver)</a:t>
            </a:r>
            <a:endParaRPr 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35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Response Literary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92549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At its most basic level, reader </a:t>
            </a:r>
            <a:r>
              <a:rPr lang="mr-IN" i="1" dirty="0" smtClean="0"/>
              <a:t>–</a:t>
            </a:r>
            <a:r>
              <a:rPr lang="en-US" i="1" dirty="0" smtClean="0"/>
              <a:t> response criticism considers readers’ reactions to literature as vital to interpreting the meaning of the text.</a:t>
            </a:r>
            <a:r>
              <a:rPr lang="en-US" dirty="0" smtClean="0"/>
              <a:t>” (</a:t>
            </a:r>
            <a:r>
              <a:rPr lang="en-US" dirty="0" err="1" smtClean="0"/>
              <a:t>Owl@Purdue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02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critic deploying reader </a:t>
            </a:r>
            <a:r>
              <a:rPr lang="mr-IN" dirty="0" smtClean="0"/>
              <a:t>–</a:t>
            </a:r>
            <a:r>
              <a:rPr lang="en-US" dirty="0" smtClean="0"/>
              <a:t> response theory can use a psychoanalytic, feminist or structural lens when analyzing literature, so long as they themselves are involved in the meaning of the text.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What at text is cannot be separated from what it does.</a:t>
            </a:r>
            <a:r>
              <a:rPr lang="en-US" dirty="0" smtClean="0"/>
              <a:t>” (Tyson 154)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0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role of the reader cannot be omitted from our understanding of the literature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Readers do not passively consume the meaning presented to them by an objective literary text; rather they actively make the meaning from reading the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reader you can ask questions of the literature and of yourself when reviewing it. Some INITIAL questions include: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Did you like or dislike the text? Why?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Do you agree or disagree with the author’s position?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What was the purpose of the text?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Was the text well </a:t>
            </a:r>
            <a:r>
              <a:rPr lang="mr-IN" b="1" dirty="0" smtClean="0">
                <a:solidFill>
                  <a:srgbClr val="000090"/>
                </a:solidFill>
              </a:rPr>
              <a:t>–</a:t>
            </a:r>
            <a:r>
              <a:rPr lang="en-US" b="1" dirty="0" smtClean="0">
                <a:solidFill>
                  <a:srgbClr val="000090"/>
                </a:solidFill>
              </a:rPr>
              <a:t> written? 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6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618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Reader Response Literary Criticism</vt:lpstr>
      <vt:lpstr>Literary Criticisms</vt:lpstr>
      <vt:lpstr>Being Critical</vt:lpstr>
      <vt:lpstr>Unconscious Bias</vt:lpstr>
      <vt:lpstr>Perceivers</vt:lpstr>
      <vt:lpstr>Reader Response Literary Criticism</vt:lpstr>
      <vt:lpstr>Why Its #1</vt:lpstr>
      <vt:lpstr>2 Beliefs</vt:lpstr>
      <vt:lpstr>Evaluating Literature</vt:lpstr>
      <vt:lpstr>Analysis Questions</vt:lpstr>
      <vt:lpstr>Writing an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Reader Response Literary Criticism</dc:title>
  <dc:creator>Gordon Laffin</dc:creator>
  <cp:lastModifiedBy>Gordon Laffin</cp:lastModifiedBy>
  <cp:revision>10</cp:revision>
  <dcterms:created xsi:type="dcterms:W3CDTF">2019-08-30T12:14:21Z</dcterms:created>
  <dcterms:modified xsi:type="dcterms:W3CDTF">2019-09-18T17:40:04Z</dcterms:modified>
</cp:coreProperties>
</file>