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02BC-9960-E14B-9342-738DE4F7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F8BE4-77EF-774B-91EB-783FA667D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9F48-B3DF-114B-AF06-93B40F10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4D3B8-F9FF-8045-8BC8-FF6E75C2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D4248-28DA-EF47-AB0B-CB5DE395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B8DF-33BD-1046-8145-E4917640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31BE4-8B18-F247-B44D-B5E58B97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17D42-FED8-A44F-99FA-99278781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16EF0-346A-A140-921E-38CA54C3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25F5-C567-9540-B8CC-22C168A1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6EA4D-3953-7E40-8607-2D04E16FE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D8E37-4CA5-7A4D-B294-2212B2D2A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C438-4A23-EC46-A3A1-E84729E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BA940-88DE-134E-B2AB-5E203481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5416A-99D3-1D41-A550-D67D62E2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9FE7-A2DD-B048-9AD2-BC893430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3124-C0DC-6E44-94F8-8CA6103D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BF69-FD3D-5E44-B6E4-615D3FF8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E72D-8189-7B4F-956E-210EED84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5BAA-B120-1A45-91C4-594D87E7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7684-8661-EF4D-AC3A-EF8215C2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B7FBE-0A08-A14E-8CFA-72CB24FF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C2E55-7202-634B-9650-6CB7AF83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5D7A-05E2-8E40-83F9-2F312F56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EAD8-43B5-D74F-BB9A-C9D1D1C4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EBFE-03CC-BF4B-922F-567D8891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C269-7953-1C4B-AEB9-2B3B6EFD3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01EF-A0D5-9747-9ABA-64DA42BD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C7944-8111-3444-B261-77B8E6CA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B724F-DFB3-1541-ACBA-CA68502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BCEB3-610D-C347-8C12-CA08E730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290D-A16A-3C4C-B64C-217BC548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A8B9-88EB-F44B-94CA-AE48F990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AF234-8823-3942-ADBE-722734F06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F6F53-97B9-7442-9DDD-CD4DEF8B3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FFE7-4872-CE4B-A23C-6D8C32E26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04C25-A1DE-8940-80F8-DFE719C4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883BC-2E3C-C048-851A-A21B669B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DA4F0-94E8-7245-98D1-0D2E93A0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ADA2-C305-BD47-ADA8-3411FB2E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A381B-DEBA-EE45-9E5A-FDC1E9D9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BB93F-597A-E840-BB94-DE6CBC60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CC951-BB64-E845-9411-3E2FE0AE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F43D3-E4C4-7D45-BAA2-8DEEDFCB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839CA-0B0C-5E43-B3F3-BC3ED403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3547-5E14-6141-BF78-F495C4F9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B291-C0A9-E546-9540-639298AB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1848-496E-5248-A4B5-8E670C07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9090E-6830-9747-A325-9940EBBF4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68E35-AB79-6B48-AEB6-7519D2F9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19743-A6BC-334B-99D6-47224B38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C2896-93CA-A541-B54F-1ABFE36D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809A-F095-574A-9EBC-4650421C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AB3AA-63CE-C14A-AF4A-109E9E9B4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4EA3D-BC05-CE4C-8148-8059E6483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5D13-DE89-7946-87C2-AF560348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CDEF8-E869-A447-965C-90F69FBE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4B2ED-2A8B-9245-8FA6-F186A6B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EA38F-0339-7445-8774-4A58F7D6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430D2-CEB5-054B-B482-ABE6F3A9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15989-330D-8040-88F1-74FE138E3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1BE4-23DA-3F4E-A383-2C298243424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7688-6712-CE46-93F5-9FD9CE91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10EB-1488-104B-823B-266649BA0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0617-7B26-C648-91B1-1AA9BAAC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2D544-FFBB-614D-BEA7-B91351A2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Quebec Nationalism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1E85A-3451-C243-B71D-32332E2AD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French – English Tensions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EC548-CD6C-0349-AFCF-5CAD0039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Further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516D-7A77-AB40-9356-3A4EC36E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6" y="2490436"/>
            <a:ext cx="10264697" cy="41103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 you think Quebec should get special status aside from other provinces?</a:t>
            </a:r>
          </a:p>
          <a:p>
            <a:r>
              <a:rPr lang="en-US" dirty="0">
                <a:solidFill>
                  <a:srgbClr val="0070C0"/>
                </a:solidFill>
              </a:rPr>
              <a:t>What problems exist with Bill 21?</a:t>
            </a:r>
          </a:p>
          <a:p>
            <a:r>
              <a:rPr lang="en-US" dirty="0">
                <a:solidFill>
                  <a:srgbClr val="0070C0"/>
                </a:solidFill>
              </a:rPr>
              <a:t>How does Bill 21 reflect Quebeckers nationalism? </a:t>
            </a:r>
          </a:p>
          <a:p>
            <a:r>
              <a:rPr lang="en-US" dirty="0">
                <a:solidFill>
                  <a:srgbClr val="0070C0"/>
                </a:solidFill>
              </a:rPr>
              <a:t>Do you think that Quebeckers face discrimination and stereotyping from English - Canada? Why? How do you think this affects their participation in politics?</a:t>
            </a:r>
          </a:p>
        </p:txBody>
      </p:sp>
    </p:spTree>
    <p:extLst>
      <p:ext uri="{BB962C8B-B14F-4D97-AF65-F5344CB8AC3E}">
        <p14:creationId xmlns:p14="http://schemas.microsoft.com/office/powerpoint/2010/main" val="285977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ADF56-8DEE-C14A-8BB0-60D55648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English – French 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98EE-DFBE-E74F-964A-E6A4A7AA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English – French tensions are an enduring feature of Canadian political history, often reflecting rival conceptions of Canadian identity.</a:t>
            </a:r>
          </a:p>
          <a:p>
            <a:r>
              <a:rPr lang="en-US" sz="2400"/>
              <a:t>Some have tried to ensure a single Anglo – Canadian identity, while others aimed to preserve the cultural and linguistic distincivness of French Canada.</a:t>
            </a:r>
          </a:p>
        </p:txBody>
      </p:sp>
    </p:spTree>
    <p:extLst>
      <p:ext uri="{BB962C8B-B14F-4D97-AF65-F5344CB8AC3E}">
        <p14:creationId xmlns:p14="http://schemas.microsoft.com/office/powerpoint/2010/main" val="20014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0DEC1-2E39-5244-942D-6E8F17C4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106489"/>
            <a:ext cx="5148070" cy="90011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Important Statistics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434451-F68B-4DEB-A24D-59B0928E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/>
              <a:t>Number of people in Canada as having English as their mother tongue was 19 460 855 (2016) 56%</a:t>
            </a:r>
          </a:p>
          <a:p>
            <a:r>
              <a:rPr lang="en-US" sz="2200"/>
              <a:t>French was 7 166 705 (2016) 20.6%</a:t>
            </a:r>
          </a:p>
          <a:p>
            <a:r>
              <a:rPr lang="en-US" sz="2200"/>
              <a:t>Number of Canadians with another mother tongue rose to 7 321 060 (2016) 21.1%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16B310A-C88A-F14A-8202-7F320207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602"/>
            <a:ext cx="5392166" cy="5851398"/>
          </a:xfrm>
          <a:prstGeom prst="rect">
            <a:avLst/>
          </a:prstGeom>
        </p:spPr>
      </p:pic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1D3A64F-390C-C44E-B8F1-A7B61DF7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38" y="2386584"/>
            <a:ext cx="6599214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owd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CFED8FFE-7047-7349-90C8-0D87F7A1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7" r="15541" b="194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5DEC9-054D-4D45-8FAD-DC3F88DC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4" y="1197865"/>
            <a:ext cx="4275047" cy="112471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</a:rPr>
              <a:t>Quebec Nationalism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674D-3BDB-DA4F-8307-0B2F73F7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040268" cy="3880454"/>
          </a:xfrm>
        </p:spPr>
        <p:txBody>
          <a:bodyPr anchor="t">
            <a:normAutofit/>
          </a:bodyPr>
          <a:lstStyle/>
          <a:p>
            <a:r>
              <a:rPr lang="en-US" sz="2400" dirty="0"/>
              <a:t>Usually defined as: </a:t>
            </a:r>
            <a:r>
              <a:rPr lang="en-US" sz="2400" i="1" dirty="0">
                <a:solidFill>
                  <a:srgbClr val="0070C0"/>
                </a:solidFill>
              </a:rPr>
              <a:t>a feeling of primary loyalty to Quebec emanating from the widely held notion that it is home to a distinctive French – Canadian nation, centered on </a:t>
            </a:r>
            <a:r>
              <a:rPr lang="en-US" sz="2400" b="1" i="1" dirty="0">
                <a:solidFill>
                  <a:srgbClr val="0070C0"/>
                </a:solidFill>
              </a:rPr>
              <a:t>language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ethnicity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culture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history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territory</a:t>
            </a:r>
            <a:r>
              <a:rPr lang="en-US" sz="2400" i="1" dirty="0">
                <a:solidFill>
                  <a:srgbClr val="0070C0"/>
                </a:solidFill>
              </a:rPr>
              <a:t> and </a:t>
            </a:r>
            <a:r>
              <a:rPr lang="en-US" sz="2400" b="1" i="1" dirty="0">
                <a:solidFill>
                  <a:srgbClr val="0070C0"/>
                </a:solidFill>
              </a:rPr>
              <a:t>religion</a:t>
            </a:r>
            <a:r>
              <a:rPr lang="en-US" sz="24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7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B60114B-4D64-C746-8171-4FDBE1628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0149" r="17026"/>
          <a:stretch/>
        </p:blipFill>
        <p:spPr>
          <a:xfrm>
            <a:off x="20" y="345999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4BEFA-D96B-B74F-BD32-66B2CFA5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65" y="542925"/>
            <a:ext cx="9801854" cy="899975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Quebecois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FA2F-1167-A440-BBEA-6A6AC17B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442900"/>
            <a:ext cx="11368216" cy="5167965"/>
          </a:xfrm>
        </p:spPr>
        <p:txBody>
          <a:bodyPr anchor="t">
            <a:normAutofit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1960’s Quiet Revolution </a:t>
            </a:r>
            <a:r>
              <a:rPr lang="en-US" sz="2400" dirty="0">
                <a:solidFill>
                  <a:schemeClr val="bg1"/>
                </a:solidFill>
              </a:rPr>
              <a:t>francophone Quebeckers sought more control over all aspects of Quebec life including language and economy.</a:t>
            </a:r>
          </a:p>
          <a:p>
            <a:r>
              <a:rPr lang="en-US" sz="2400" dirty="0">
                <a:solidFill>
                  <a:schemeClr val="bg1"/>
                </a:solidFill>
              </a:rPr>
              <a:t>Saw themselves as majority in Quebec as opposed to minority in Canada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Changes in values, attitudes and behavior, </a:t>
            </a:r>
            <a:r>
              <a:rPr lang="en-US" sz="2400" i="1" dirty="0">
                <a:solidFill>
                  <a:schemeClr val="bg1"/>
                </a:solidFill>
              </a:rPr>
              <a:t>expanded role of the provincial state</a:t>
            </a:r>
            <a:r>
              <a:rPr lang="en-US" sz="2400" dirty="0">
                <a:solidFill>
                  <a:schemeClr val="bg1"/>
                </a:solidFill>
              </a:rPr>
              <a:t> and became outward looking, aggressive and focused on expansion and growth.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Official Languages Act 1969 </a:t>
            </a:r>
            <a:r>
              <a:rPr lang="en-US" sz="2400" dirty="0">
                <a:solidFill>
                  <a:schemeClr val="bg1"/>
                </a:solidFill>
              </a:rPr>
              <a:t>– Canada has 2 official languages, Canadian public service is bilingual and support for French Immersion programs in other provinces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1988 Supreme Court declared French only outdoor signage unconstitutional, but the province invoked the notwithstanding clause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1993 French signage must be prominent, but English is included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Bloc Quebecois </a:t>
            </a:r>
            <a:r>
              <a:rPr lang="en-US" sz="2400" b="1" dirty="0">
                <a:solidFill>
                  <a:schemeClr val="bg1"/>
                </a:solidFill>
              </a:rPr>
              <a:t>1991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Lucien Bouchard after Manitoba and Newfoundland defeated the </a:t>
            </a:r>
            <a:r>
              <a:rPr lang="en-US" sz="2400" dirty="0" err="1">
                <a:solidFill>
                  <a:schemeClr val="bg1"/>
                </a:solidFill>
              </a:rPr>
              <a:t>Meech</a:t>
            </a:r>
            <a:r>
              <a:rPr lang="en-US" sz="2400" dirty="0">
                <a:solidFill>
                  <a:schemeClr val="bg1"/>
                </a:solidFill>
              </a:rPr>
              <a:t> Lake Accord, which would have given Quebec ‘distinct society’ status among other benefits. PC &amp; Liberals defected.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0B8EF-2E7A-3940-B5A2-03436BF0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October 1995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CD65-446A-A24F-BD75-7CF14714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PQ Quebec Government under Jacque Parizeau proposed a referendum on Quebec Sovereignty which would have had Quebeckers retain Canadian Passports, use of the Canadian Dollar and citizenship.</a:t>
            </a:r>
          </a:p>
          <a:p>
            <a:r>
              <a:rPr lang="en-US" sz="2400" dirty="0">
                <a:solidFill>
                  <a:schemeClr val="bg1"/>
                </a:solidFill>
              </a:rPr>
              <a:t>It failed as 50.6% voted against it.</a:t>
            </a:r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C315F02F-B160-CE4A-AE53-02F6AD3A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06" y="157163"/>
            <a:ext cx="7232282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77696-3CA9-CC4B-BADD-FEC645AB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Contemporary Quebec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EB48-F522-4940-9F73-35D13947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82213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Quebec’s political institutions are distinctive in terms of civil law, language regulations etc.</a:t>
            </a:r>
          </a:p>
          <a:p>
            <a:pPr marL="514350" indent="-514350">
              <a:buAutoNum type="arabicPeriod"/>
            </a:pPr>
            <a:r>
              <a:rPr lang="en-US" sz="2400" dirty="0"/>
              <a:t>Quebec has many different policies than other provinces and is more social democratic including </a:t>
            </a:r>
            <a:r>
              <a:rPr lang="en-US" sz="2400" dirty="0" err="1"/>
              <a:t>labour</a:t>
            </a:r>
            <a:r>
              <a:rPr lang="en-US" sz="2400" dirty="0"/>
              <a:t> friendly laws, childcare and pharmaceutical plans, and clinics that combine health and social services</a:t>
            </a:r>
          </a:p>
          <a:p>
            <a:pPr marL="514350" indent="-514350">
              <a:buAutoNum type="arabicPeriod"/>
            </a:pPr>
            <a:r>
              <a:rPr lang="en-US" sz="2400" dirty="0"/>
              <a:t>Quebec is distinct in its news and entertainment and its civil society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i="1" dirty="0">
                <a:solidFill>
                  <a:srgbClr val="0070C0"/>
                </a:solidFill>
              </a:rPr>
              <a:t>for most Quebec francophones, anything less than distinct society would not do justice to the reality of contemporary Quebec as they understand it.” </a:t>
            </a:r>
            <a:r>
              <a:rPr lang="en-US" sz="2400" dirty="0"/>
              <a:t>(Kenneth McRoberts)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What is nation state criteria again?</a:t>
            </a:r>
          </a:p>
        </p:txBody>
      </p:sp>
    </p:spTree>
    <p:extLst>
      <p:ext uri="{BB962C8B-B14F-4D97-AF65-F5344CB8AC3E}">
        <p14:creationId xmlns:p14="http://schemas.microsoft.com/office/powerpoint/2010/main" val="38897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11ABB-B2B4-FB46-8F75-ACAF6907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Quebec Nationalism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4E0-7B23-8A4B-9242-5E0D4CE0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490436"/>
            <a:ext cx="10000557" cy="4181827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Interculturalism</a:t>
            </a:r>
            <a:r>
              <a:rPr lang="en-US" sz="2400" dirty="0"/>
              <a:t> - </a:t>
            </a:r>
            <a:r>
              <a:rPr lang="en-CA" sz="2400" dirty="0"/>
              <a:t>moving beyond mere passive acceptance of a multicultural fact of multiple cultures effectively existing in a society and instead promotes dialogue and interaction between cultures. The use of French by new immigrants, while still maintaining cultural practices.</a:t>
            </a:r>
          </a:p>
          <a:p>
            <a:r>
              <a:rPr lang="en-CA" sz="2400" dirty="0"/>
              <a:t>Differences between “civic” and “ethnic” nationalism with increased allophones.</a:t>
            </a:r>
          </a:p>
          <a:p>
            <a:r>
              <a:rPr lang="en-CA" sz="2400" dirty="0"/>
              <a:t>Cultural “threats” through immigration, but </a:t>
            </a:r>
            <a:r>
              <a:rPr lang="en-CA" sz="2400"/>
              <a:t>a government committee </a:t>
            </a:r>
            <a:r>
              <a:rPr lang="en-CA" sz="2400" dirty="0"/>
              <a:t>found none and instead recommended all be treated equal.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23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3A04-4E6A-E941-B77A-13EABE75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b="1" dirty="0"/>
              <a:t>Bill 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502059-0CF6-4F09-BD23-1DD4D2C8B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800" dirty="0"/>
              <a:t>In 2013 the PQ Provincial government introduced the “secular charter”, which prohibits public service employees from wearing religious symbols. </a:t>
            </a:r>
          </a:p>
          <a:p>
            <a:r>
              <a:rPr lang="en-US" sz="1800" dirty="0"/>
              <a:t>The Bill was passed in 2018 after the Right leaning BQ Government led by Francois Legault formed government.</a:t>
            </a: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05B1948-B04F-C54F-B7F3-B5165F13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34" y="630936"/>
            <a:ext cx="6561843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619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Quebec Nationalism</vt:lpstr>
      <vt:lpstr>English – French Tensions</vt:lpstr>
      <vt:lpstr>Important Statistics</vt:lpstr>
      <vt:lpstr>Quebec Nationalism</vt:lpstr>
      <vt:lpstr>Quebecois History</vt:lpstr>
      <vt:lpstr>October 1995</vt:lpstr>
      <vt:lpstr>Contemporary Quebec</vt:lpstr>
      <vt:lpstr>Quebec Nationalism Today</vt:lpstr>
      <vt:lpstr>Bill 21</vt:lpstr>
      <vt:lpstr>Further 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Quebec Nationalism</dc:title>
  <dc:creator>Gord Gord</dc:creator>
  <cp:lastModifiedBy>Gord Gord</cp:lastModifiedBy>
  <cp:revision>12</cp:revision>
  <dcterms:created xsi:type="dcterms:W3CDTF">2021-08-26T01:02:53Z</dcterms:created>
  <dcterms:modified xsi:type="dcterms:W3CDTF">2021-08-26T02:55:20Z</dcterms:modified>
</cp:coreProperties>
</file>