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0" r:id="rId1"/>
  </p:sldMasterIdLst>
  <p:sldIdLst>
    <p:sldId id="256" r:id="rId2"/>
    <p:sldId id="270" r:id="rId3"/>
    <p:sldId id="263" r:id="rId4"/>
    <p:sldId id="269" r:id="rId5"/>
    <p:sldId id="268" r:id="rId6"/>
    <p:sldId id="264" r:id="rId7"/>
    <p:sldId id="265" r:id="rId8"/>
    <p:sldId id="266" r:id="rId9"/>
    <p:sldId id="271" r:id="rId10"/>
    <p:sldId id="272" r:id="rId11"/>
    <p:sldId id="273" r:id="rId12"/>
    <p:sldId id="274" r:id="rId13"/>
    <p:sldId id="275" r:id="rId14"/>
    <p:sldId id="276" r:id="rId15"/>
    <p:sldId id="27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verlayTitl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779463" y="1597025"/>
            <a:ext cx="7583488" cy="1679575"/>
          </a:xfrm>
        </p:spPr>
        <p:txBody>
          <a:bodyPr anchor="b" anchorCtr="0"/>
          <a:lstStyle>
            <a:lvl1pPr>
              <a:defRPr sz="5400"/>
            </a:lvl1pPr>
          </a:lstStyle>
          <a:p>
            <a:r>
              <a:rPr lang="en-CA" smtClean="0"/>
              <a:t>Click to edit Master title style</a:t>
            </a:r>
            <a:endParaRPr lang="en-US" dirty="0"/>
          </a:p>
        </p:txBody>
      </p:sp>
      <p:sp>
        <p:nvSpPr>
          <p:cNvPr id="3" name="Subtitle 2"/>
          <p:cNvSpPr>
            <a:spLocks noGrp="1"/>
          </p:cNvSpPr>
          <p:nvPr>
            <p:ph type="subTitle" idx="1"/>
          </p:nvPr>
        </p:nvSpPr>
        <p:spPr>
          <a:xfrm>
            <a:off x="779463" y="3276600"/>
            <a:ext cx="7583487" cy="1752600"/>
          </a:xfrm>
        </p:spPr>
        <p:txBody>
          <a:bodyPr/>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FF584FFF-E3E6-6045-8C30-C036D33EF528}" type="datetimeFigureOut">
              <a:rPr lang="en-US" smtClean="0"/>
              <a:t>19-12-19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0" name="Picture 9"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CA" smtClean="0"/>
              <a:t>Click to edit Master title style</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CA" smtClean="0"/>
              <a:t>Click to edit Master text styles</a:t>
            </a:r>
          </a:p>
        </p:txBody>
      </p:sp>
      <p:sp>
        <p:nvSpPr>
          <p:cNvPr id="5" name="Date Placeholder 4"/>
          <p:cNvSpPr>
            <a:spLocks noGrp="1"/>
          </p:cNvSpPr>
          <p:nvPr>
            <p:ph type="dt" sz="half" idx="10"/>
          </p:nvPr>
        </p:nvSpPr>
        <p:spPr/>
        <p:txBody>
          <a:bodyPr/>
          <a:lstStyle/>
          <a:p>
            <a:fld id="{FF584FFF-E3E6-6045-8C30-C036D33EF528}" type="datetimeFigureOut">
              <a:rPr lang="en-US" smtClean="0"/>
              <a:t>19-12-19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FBC96-ACF5-D445-A663-8B12592EEC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p:spPr>
        <p:txBody>
          <a:bodyPr/>
          <a:lstStyle/>
          <a:p>
            <a:r>
              <a:rPr lang="en-CA" smtClean="0"/>
              <a:t>Click to edit Master title style</a:t>
            </a:r>
            <a:endParaRPr lang="en-US" dirty="0"/>
          </a:p>
        </p:txBody>
      </p:sp>
      <p:sp>
        <p:nvSpPr>
          <p:cNvPr id="4" name="Date Placeholder 3"/>
          <p:cNvSpPr>
            <a:spLocks noGrp="1"/>
          </p:cNvSpPr>
          <p:nvPr>
            <p:ph type="dt" sz="half" idx="10"/>
          </p:nvPr>
        </p:nvSpPr>
        <p:spPr/>
        <p:txBody>
          <a:bodyPr/>
          <a:lstStyle/>
          <a:p>
            <a:fld id="{FF584FFF-E3E6-6045-8C30-C036D33EF528}" type="datetimeFigureOut">
              <a:rPr lang="en-US" smtClean="0"/>
              <a:t>19-12-19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FBC96-ACF5-D445-A663-8B12592EEC96}" type="slidenum">
              <a:rPr lang="en-US" smtClean="0"/>
              <a:t>‹#›</a:t>
            </a:fld>
            <a:endParaRPr lang="en-US"/>
          </a:p>
        </p:txBody>
      </p:sp>
      <p:sp>
        <p:nvSpPr>
          <p:cNvPr id="8" name="Text Placeholder 3"/>
          <p:cNvSpPr>
            <a:spLocks noGrp="1"/>
          </p:cNvSpPr>
          <p:nvPr>
            <p:ph type="body" sz="half" idx="2"/>
          </p:nvPr>
        </p:nvSpPr>
        <p:spPr>
          <a:xfrm>
            <a:off x="779463" y="1371600"/>
            <a:ext cx="7583488" cy="13716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CA" smtClean="0"/>
              <a:t>Click to edit Master text styles</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FF584FFF-E3E6-6045-8C30-C036D33EF528}" type="datetimeFigureOut">
              <a:rPr lang="en-US" smtClean="0"/>
              <a:t>19-12-19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FBC96-ACF5-D445-A663-8B12592EEC9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overlayVertical.png"/>
          <p:cNvPicPr>
            <a:picLocks noChangeAspect="1"/>
          </p:cNvPicPr>
          <p:nvPr/>
        </p:nvPicPr>
        <p:blipFill>
          <a:blip r:embed="rId2"/>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7239000" y="838200"/>
            <a:ext cx="1676400" cy="5053013"/>
          </a:xfrm>
        </p:spPr>
        <p:txBody>
          <a:bodyPr vert="eaVert"/>
          <a:lstStyle>
            <a:lvl1pPr>
              <a:defRPr sz="3600"/>
            </a:lvl1p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FF584FFF-E3E6-6045-8C30-C036D33EF528}" type="datetimeFigureOut">
              <a:rPr lang="en-US" smtClean="0"/>
              <a:t>19-12-19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FBC96-ACF5-D445-A663-8B12592EEC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FF584FFF-E3E6-6045-8C30-C036D33EF528}" type="datetimeFigureOut">
              <a:rPr lang="en-US" smtClean="0"/>
              <a:t>19-12-19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FBC96-ACF5-D445-A663-8B12592EEC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Title Slide with Picture">
    <p:spTree>
      <p:nvGrpSpPr>
        <p:cNvPr id="1" name=""/>
        <p:cNvGrpSpPr/>
        <p:nvPr/>
      </p:nvGrpSpPr>
      <p:grpSpPr>
        <a:xfrm>
          <a:off x="0" y="0"/>
          <a:ext cx="0" cy="0"/>
          <a:chOff x="0" y="0"/>
          <a:chExt cx="0" cy="0"/>
        </a:xfrm>
      </p:grpSpPr>
      <p:pic>
        <p:nvPicPr>
          <p:cNvPr id="9" name="Picture 8" descr="overlayText.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781812" y="3254188"/>
            <a:ext cx="7580376" cy="1685365"/>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CA" smtClean="0"/>
              <a:t>Click to edit Master title style</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781812" y="4953000"/>
            <a:ext cx="7580376" cy="914400"/>
          </a:xfrm>
        </p:spPr>
        <p:txBody>
          <a:bodyPr>
            <a:normAutofit/>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FF584FFF-E3E6-6045-8C30-C036D33EF528}" type="datetimeFigureOut">
              <a:rPr lang="en-US" smtClean="0"/>
              <a:t>19-12-19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806450" y="1627188"/>
            <a:ext cx="7580376" cy="1682496"/>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CA" smtClean="0"/>
              <a:t>Click to edit Master title style</a:t>
            </a:r>
            <a:endParaRPr lang="en-US" dirty="0"/>
          </a:p>
        </p:txBody>
      </p:sp>
      <p:sp>
        <p:nvSpPr>
          <p:cNvPr id="3" name="Text Placeholder 2"/>
          <p:cNvSpPr>
            <a:spLocks noGrp="1"/>
          </p:cNvSpPr>
          <p:nvPr>
            <p:ph type="body" idx="1"/>
          </p:nvPr>
        </p:nvSpPr>
        <p:spPr>
          <a:xfrm>
            <a:off x="806450" y="3309411"/>
            <a:ext cx="7580376" cy="1755648"/>
          </a:xfrm>
        </p:spPr>
        <p:txBody>
          <a:bodyPr vert="horz" lIns="91440" tIns="45720" rIns="91440" bIns="45720" rtlCol="0">
            <a:normAutofit/>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FF584FFF-E3E6-6045-8C30-C036D33EF528}" type="datetimeFigureOut">
              <a:rPr lang="en-US" smtClean="0"/>
              <a:t>19-12-19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FBC96-ACF5-D445-A663-8B12592EEC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966788"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4" name="Content Placeholder 3"/>
          <p:cNvSpPr>
            <a:spLocks noGrp="1"/>
          </p:cNvSpPr>
          <p:nvPr>
            <p:ph sz="half" idx="2"/>
          </p:nvPr>
        </p:nvSpPr>
        <p:spPr>
          <a:xfrm>
            <a:off x="4648200"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FF584FFF-E3E6-6045-8C30-C036D33EF528}" type="datetimeFigureOut">
              <a:rPr lang="en-US" smtClean="0"/>
              <a:t>19-12-19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FBC96-ACF5-D445-A663-8B12592EEC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966216" y="2174875"/>
            <a:ext cx="3529584" cy="3716338"/>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FF584FFF-E3E6-6045-8C30-C036D33EF528}" type="datetimeFigureOut">
              <a:rPr lang="en-US" smtClean="0"/>
              <a:t>19-12-19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FBC96-ACF5-D445-A663-8B12592EEC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Date Placeholder 2"/>
          <p:cNvSpPr>
            <a:spLocks noGrp="1"/>
          </p:cNvSpPr>
          <p:nvPr>
            <p:ph type="dt" sz="half" idx="10"/>
          </p:nvPr>
        </p:nvSpPr>
        <p:spPr/>
        <p:txBody>
          <a:bodyPr/>
          <a:lstStyle/>
          <a:p>
            <a:fld id="{FF584FFF-E3E6-6045-8C30-C036D33EF528}" type="datetimeFigureOut">
              <a:rPr lang="en-US" smtClean="0"/>
              <a:t>19-12-19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CFBC96-ACF5-D445-A663-8B12592EEC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overlayBlank.pn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FF584FFF-E3E6-6045-8C30-C036D33EF528}" type="datetimeFigureOut">
              <a:rPr lang="en-US" smtClean="0"/>
              <a:t>19-12-19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CFBC96-ACF5-D445-A663-8B12592EEC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CA" smtClean="0"/>
              <a:t>Click to edit Master title style</a:t>
            </a:r>
            <a:endParaRPr lang="en-US" dirty="0"/>
          </a:p>
        </p:txBody>
      </p:sp>
      <p:sp>
        <p:nvSpPr>
          <p:cNvPr id="3" name="Content Placeholder 2"/>
          <p:cNvSpPr>
            <a:spLocks noGrp="1"/>
          </p:cNvSpPr>
          <p:nvPr>
            <p:ph idx="1"/>
          </p:nvPr>
        </p:nvSpPr>
        <p:spPr>
          <a:xfrm>
            <a:off x="4727892" y="838200"/>
            <a:ext cx="3474720" cy="4572000"/>
          </a:xfrm>
        </p:spPr>
        <p:txBody>
          <a:bodyPr>
            <a:normAutofit/>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CA" smtClean="0"/>
              <a:t>Click to edit Master text styles</a:t>
            </a:r>
          </a:p>
        </p:txBody>
      </p:sp>
      <p:sp>
        <p:nvSpPr>
          <p:cNvPr id="5" name="Date Placeholder 4"/>
          <p:cNvSpPr>
            <a:spLocks noGrp="1"/>
          </p:cNvSpPr>
          <p:nvPr>
            <p:ph type="dt" sz="half" idx="10"/>
          </p:nvPr>
        </p:nvSpPr>
        <p:spPr/>
        <p:txBody>
          <a:bodyPr/>
          <a:lstStyle/>
          <a:p>
            <a:fld id="{FF584FFF-E3E6-6045-8C30-C036D33EF528}" type="datetimeFigureOut">
              <a:rPr lang="en-US" smtClean="0"/>
              <a:t>19-12-19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FBC96-ACF5-D445-A663-8B12592EEC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overlayText.png"/>
          <p:cNvPicPr>
            <a:picLocks noChangeAspect="1"/>
          </p:cNvPicPr>
          <p:nvPr/>
        </p:nvPicPr>
        <p:blipFill>
          <a:blip r:embed="rId15"/>
          <a:stretch>
            <a:fillRect/>
          </a:stretch>
        </p:blipFill>
        <p:spPr>
          <a:xfrm>
            <a:off x="0" y="0"/>
            <a:ext cx="9144000" cy="6858000"/>
          </a:xfrm>
          <a:prstGeom prst="rect">
            <a:avLst/>
          </a:prstGeom>
        </p:spPr>
      </p:pic>
      <p:sp>
        <p:nvSpPr>
          <p:cNvPr id="2" name="Title Placeholder 1"/>
          <p:cNvSpPr>
            <a:spLocks noGrp="1"/>
          </p:cNvSpPr>
          <p:nvPr>
            <p:ph type="title"/>
          </p:nvPr>
        </p:nvSpPr>
        <p:spPr>
          <a:xfrm>
            <a:off x="779463" y="89647"/>
            <a:ext cx="7583488" cy="1143000"/>
          </a:xfrm>
          <a:prstGeom prst="rect">
            <a:avLst/>
          </a:prstGeom>
        </p:spPr>
        <p:txBody>
          <a:bodyPr vert="horz" lIns="91440" tIns="45720" rIns="91440" bIns="45720" rtlCol="0" anchor="ctr">
            <a:noAutofit/>
          </a:bodyPr>
          <a:lstStyle/>
          <a:p>
            <a:r>
              <a:rPr lang="en-CA" smtClean="0"/>
              <a:t>Click to edit Master title style</a:t>
            </a:r>
            <a:endParaRPr lang="en-US" dirty="0"/>
          </a:p>
        </p:txBody>
      </p:sp>
      <p:sp>
        <p:nvSpPr>
          <p:cNvPr id="3" name="Text Placeholder 2"/>
          <p:cNvSpPr>
            <a:spLocks noGrp="1"/>
          </p:cNvSpPr>
          <p:nvPr>
            <p:ph type="body" idx="1"/>
          </p:nvPr>
        </p:nvSpPr>
        <p:spPr>
          <a:xfrm>
            <a:off x="955675" y="1600200"/>
            <a:ext cx="7232650" cy="429101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5486400" y="6172200"/>
            <a:ext cx="3200400" cy="365125"/>
          </a:xfrm>
          <a:prstGeom prst="rect">
            <a:avLst/>
          </a:prstGeom>
        </p:spPr>
        <p:txBody>
          <a:bodyPr vert="horz" lIns="91440" tIns="45720" rIns="91440" bIns="45720" rtlCol="0" anchor="ctr"/>
          <a:lstStyle>
            <a:lvl1pPr algn="r">
              <a:defRPr sz="1000" b="1">
                <a:solidFill>
                  <a:schemeClr val="bg1"/>
                </a:solidFill>
              </a:defRPr>
            </a:lvl1pPr>
          </a:lstStyle>
          <a:p>
            <a:fld id="{FF584FFF-E3E6-6045-8C30-C036D33EF528}" type="datetimeFigureOut">
              <a:rPr lang="en-US" smtClean="0"/>
              <a:t>19-12-19</a:t>
            </a:fld>
            <a:endParaRPr lang="en-US"/>
          </a:p>
        </p:txBody>
      </p:sp>
      <p:sp>
        <p:nvSpPr>
          <p:cNvPr id="5" name="Footer Placeholder 4"/>
          <p:cNvSpPr>
            <a:spLocks noGrp="1"/>
          </p:cNvSpPr>
          <p:nvPr>
            <p:ph type="ftr" sz="quarter" idx="3"/>
          </p:nvPr>
        </p:nvSpPr>
        <p:spPr>
          <a:xfrm>
            <a:off x="457200" y="6172200"/>
            <a:ext cx="3200400" cy="365125"/>
          </a:xfrm>
          <a:prstGeom prst="rect">
            <a:avLst/>
          </a:prstGeom>
        </p:spPr>
        <p:txBody>
          <a:bodyPr vert="horz" lIns="91440" tIns="45720" rIns="91440" bIns="45720" rtlCol="0" anchor="ctr"/>
          <a:lstStyle>
            <a:lvl1pPr algn="l">
              <a:defRPr sz="1000" b="1">
                <a:solidFill>
                  <a:schemeClr val="bg1"/>
                </a:solidFill>
              </a:defRPr>
            </a:lvl1pPr>
          </a:lstStyle>
          <a:p>
            <a:endParaRPr lang="en-US"/>
          </a:p>
        </p:txBody>
      </p:sp>
      <p:sp>
        <p:nvSpPr>
          <p:cNvPr id="6" name="Slide Number Placeholder 5"/>
          <p:cNvSpPr>
            <a:spLocks noGrp="1"/>
          </p:cNvSpPr>
          <p:nvPr>
            <p:ph type="sldNum" sz="quarter" idx="4"/>
          </p:nvPr>
        </p:nvSpPr>
        <p:spPr>
          <a:xfrm>
            <a:off x="4305300" y="6172200"/>
            <a:ext cx="533400" cy="365125"/>
          </a:xfrm>
          <a:prstGeom prst="rect">
            <a:avLst/>
          </a:prstGeom>
        </p:spPr>
        <p:txBody>
          <a:bodyPr vert="horz" lIns="91440" tIns="45720" rIns="91440" bIns="45720" rtlCol="0" anchor="ctr"/>
          <a:lstStyle>
            <a:lvl1pPr algn="ctr">
              <a:defRPr sz="1000" b="1">
                <a:solidFill>
                  <a:schemeClr val="bg1"/>
                </a:solidFill>
              </a:defRPr>
            </a:lvl1pPr>
          </a:lstStyle>
          <a:p>
            <a:fld id="{CFCFBC96-ACF5-D445-A663-8B12592EEC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Lst>
  <p:txStyles>
    <p:titleStyle>
      <a:lvl1pPr algn="ctr" defTabSz="914400" rtl="0" eaLnBrk="1" latinLnBrk="0" hangingPunct="1">
        <a:lnSpc>
          <a:spcPct val="95000"/>
        </a:lnSpc>
        <a:spcBef>
          <a:spcPct val="0"/>
        </a:spcBef>
        <a:buNone/>
        <a:defRPr sz="4800" b="1" kern="1200">
          <a:solidFill>
            <a:schemeClr val="bg1"/>
          </a:solidFill>
          <a:effectLst>
            <a:outerShdw blurRad="101600" dist="12700" dir="3600000" algn="tl" rotWithShape="0">
              <a:prstClr val="black">
                <a:alpha val="30000"/>
              </a:prstClr>
            </a:outerShdw>
          </a:effectLst>
          <a:latin typeface="+mj-lt"/>
          <a:ea typeface="+mj-ea"/>
          <a:cs typeface="+mj-cs"/>
        </a:defRPr>
      </a:lvl1pPr>
    </p:titleStyle>
    <p:bodyStyle>
      <a:lvl1pPr marL="457200" indent="-457200" algn="l" defTabSz="914400" rtl="0" eaLnBrk="1" latinLnBrk="0" hangingPunct="1">
        <a:spcBef>
          <a:spcPts val="2000"/>
        </a:spcBef>
        <a:spcAft>
          <a:spcPts val="0"/>
        </a:spcAft>
        <a:buSzPct val="90000"/>
        <a:buFont typeface="Wingdings" pitchFamily="2" charset="2"/>
        <a:buChar char=""/>
        <a:defRPr sz="2400" kern="1200">
          <a:solidFill>
            <a:schemeClr val="bg1"/>
          </a:solidFill>
          <a:effectLst>
            <a:outerShdw blurRad="101600" dist="12700" dir="3600000" algn="tl" rotWithShape="0">
              <a:prstClr val="black">
                <a:alpha val="30000"/>
              </a:prstClr>
            </a:outerShdw>
          </a:effectLst>
          <a:latin typeface="+mn-lt"/>
          <a:ea typeface="+mn-ea"/>
          <a:cs typeface="+mn-cs"/>
        </a:defRPr>
      </a:lvl1pPr>
      <a:lvl2pPr marL="914400" indent="-457200" algn="l" defTabSz="914400" rtl="0" eaLnBrk="1" latinLnBrk="0" hangingPunct="1">
        <a:spcBef>
          <a:spcPts val="1000"/>
        </a:spcBef>
        <a:spcAft>
          <a:spcPts val="0"/>
        </a:spcAft>
        <a:buSzPct val="90000"/>
        <a:buFont typeface="Wingdings" pitchFamily="2" charset="2"/>
        <a:buChar char=""/>
        <a:defRPr sz="2200" kern="1200">
          <a:solidFill>
            <a:schemeClr val="bg1"/>
          </a:solidFill>
          <a:effectLst>
            <a:outerShdw blurRad="101600" dist="12700" dir="3600000" algn="tl" rotWithShape="0">
              <a:prstClr val="black">
                <a:alpha val="30000"/>
              </a:prstClr>
            </a:outerShdw>
          </a:effectLst>
          <a:latin typeface="+mn-lt"/>
          <a:ea typeface="+mn-ea"/>
          <a:cs typeface="+mn-cs"/>
        </a:defRPr>
      </a:lvl2pPr>
      <a:lvl3pPr marL="1371600" indent="-457200" algn="l" defTabSz="914400" rtl="0" eaLnBrk="1" latinLnBrk="0" hangingPunct="1">
        <a:spcBef>
          <a:spcPts val="1000"/>
        </a:spcBef>
        <a:spcAft>
          <a:spcPts val="0"/>
        </a:spcAft>
        <a:buSzPct val="90000"/>
        <a:buFont typeface="Wingdings" pitchFamily="2" charset="2"/>
        <a:buChar char=""/>
        <a:defRPr sz="2000" kern="1200">
          <a:solidFill>
            <a:schemeClr val="bg1"/>
          </a:solidFill>
          <a:effectLst>
            <a:outerShdw blurRad="101600" dist="12700" dir="3600000" algn="tl" rotWithShape="0">
              <a:prstClr val="black">
                <a:alpha val="30000"/>
              </a:prstClr>
            </a:outerShdw>
          </a:effectLst>
          <a:latin typeface="+mn-lt"/>
          <a:ea typeface="+mn-ea"/>
          <a:cs typeface="+mn-cs"/>
        </a:defRPr>
      </a:lvl3pPr>
      <a:lvl4pPr marL="18288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4pPr>
      <a:lvl5pPr marL="22860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vm.edu/~jbailly/courses/tragedy/student%20second%20documents/Oedipus%20Complex.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xploringyourmind.com/twelve-jungian-archetypes/" TargetMode="External"/><Relationship Id="rId3" Type="http://schemas.openxmlformats.org/officeDocument/2006/relationships/hyperlink" Target="https://www.socialmediatoday.com/content/7-story-archetypes-and-how-they-can-dramatically-improve-your-market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Psychoanalytic Literary Criticism</a:t>
            </a:r>
            <a:endParaRPr lang="en-US" dirty="0"/>
          </a:p>
        </p:txBody>
      </p:sp>
      <p:sp>
        <p:nvSpPr>
          <p:cNvPr id="3" name="Subtitle 2"/>
          <p:cNvSpPr>
            <a:spLocks noGrp="1"/>
          </p:cNvSpPr>
          <p:nvPr>
            <p:ph type="subTitle" idx="1"/>
          </p:nvPr>
        </p:nvSpPr>
        <p:spPr/>
        <p:txBody>
          <a:bodyPr/>
          <a:lstStyle/>
          <a:p>
            <a:r>
              <a:rPr lang="en-US" dirty="0" smtClean="0"/>
              <a:t>With A Feminist Analysis</a:t>
            </a:r>
          </a:p>
          <a:p>
            <a:r>
              <a:rPr lang="en-US" dirty="0" smtClean="0"/>
              <a:t>Criticism #4</a:t>
            </a:r>
            <a:endParaRPr lang="en-US" dirty="0"/>
          </a:p>
        </p:txBody>
      </p:sp>
    </p:spTree>
    <p:extLst>
      <p:ext uri="{BB962C8B-B14F-4D97-AF65-F5344CB8AC3E}">
        <p14:creationId xmlns:p14="http://schemas.microsoft.com/office/powerpoint/2010/main" val="2204386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Freud #1</a:t>
            </a:r>
            <a:endParaRPr lang="en-US" dirty="0"/>
          </a:p>
        </p:txBody>
      </p:sp>
      <p:sp>
        <p:nvSpPr>
          <p:cNvPr id="3" name="Content Placeholder 2"/>
          <p:cNvSpPr>
            <a:spLocks noGrp="1"/>
          </p:cNvSpPr>
          <p:nvPr>
            <p:ph idx="1"/>
          </p:nvPr>
        </p:nvSpPr>
        <p:spPr>
          <a:xfrm>
            <a:off x="286790" y="1600200"/>
            <a:ext cx="8562737" cy="4935131"/>
          </a:xfrm>
        </p:spPr>
        <p:txBody>
          <a:bodyPr>
            <a:normAutofit/>
          </a:bodyPr>
          <a:lstStyle/>
          <a:p>
            <a:pPr marL="0" indent="0">
              <a:buNone/>
            </a:pPr>
            <a:r>
              <a:rPr lang="en-US" dirty="0" smtClean="0">
                <a:solidFill>
                  <a:schemeClr val="tx1"/>
                </a:solidFill>
              </a:rPr>
              <a:t>The Unconscious </a:t>
            </a:r>
            <a:r>
              <a:rPr lang="mr-IN" dirty="0" smtClean="0">
                <a:solidFill>
                  <a:schemeClr val="tx1"/>
                </a:solidFill>
              </a:rPr>
              <a:t>–</a:t>
            </a:r>
            <a:r>
              <a:rPr lang="en-US" dirty="0" smtClean="0">
                <a:solidFill>
                  <a:schemeClr val="tx1"/>
                </a:solidFill>
              </a:rPr>
              <a:t> </a:t>
            </a:r>
            <a:r>
              <a:rPr lang="en-US" b="1" dirty="0" smtClean="0">
                <a:ln w="1905"/>
                <a:solidFill>
                  <a:schemeClr val="accent5"/>
                </a:solidFill>
                <a:effectLst>
                  <a:innerShdw blurRad="69850" dist="43180" dir="5400000">
                    <a:srgbClr val="000000">
                      <a:alpha val="65000"/>
                    </a:srgbClr>
                  </a:innerShdw>
                </a:effectLst>
              </a:rPr>
              <a:t>People’s behaviors are affected by their unconscious and that people are motivated by desires, fears, needs and conflicts that they are unaware, which is influenced by our childhood influenced by parents and the fear of loss.</a:t>
            </a:r>
          </a:p>
          <a:p>
            <a:pPr marL="0" indent="0">
              <a:buNone/>
            </a:pPr>
            <a:r>
              <a:rPr lang="en-US"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These desires are repressed and </a:t>
            </a:r>
            <a:r>
              <a:rPr lang="en-US"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manifest </a:t>
            </a:r>
            <a:r>
              <a:rPr lang="en-US"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themselves in different ways. We defend against these memories with: selective </a:t>
            </a:r>
            <a:r>
              <a:rPr lang="en-US"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perception </a:t>
            </a:r>
            <a:r>
              <a:rPr lang="en-US"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and memory, denial, </a:t>
            </a:r>
            <a:r>
              <a:rPr lang="en-US"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displacement, </a:t>
            </a:r>
            <a:r>
              <a:rPr lang="en-US"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projection, regression, fear of intimacy and fear of death.</a:t>
            </a:r>
            <a:endParaRPr lang="en-US"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04200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Freud #2</a:t>
            </a:r>
            <a:endParaRPr lang="en-US" dirty="0"/>
          </a:p>
        </p:txBody>
      </p:sp>
      <p:sp>
        <p:nvSpPr>
          <p:cNvPr id="3" name="Content Placeholder 2"/>
          <p:cNvSpPr>
            <a:spLocks noGrp="1"/>
          </p:cNvSpPr>
          <p:nvPr>
            <p:ph idx="1"/>
          </p:nvPr>
        </p:nvSpPr>
        <p:spPr/>
        <p:txBody>
          <a:bodyPr>
            <a:normAutofit/>
          </a:bodyPr>
          <a:lstStyle/>
          <a:p>
            <a:r>
              <a:rPr lang="en-US" sz="2800" b="1" dirty="0" smtClean="0">
                <a:solidFill>
                  <a:srgbClr val="000000"/>
                </a:solidFill>
              </a:rPr>
              <a:t>Id, Ego, Superego:</a:t>
            </a:r>
          </a:p>
          <a:p>
            <a:pPr marL="0" indent="0">
              <a:buNone/>
            </a:pPr>
            <a:r>
              <a:rPr lang="en-US" sz="2800" b="1" dirty="0" smtClean="0">
                <a:solidFill>
                  <a:srgbClr val="FFFFFF"/>
                </a:solidFill>
              </a:rPr>
              <a:t>Id: </a:t>
            </a:r>
            <a:r>
              <a:rPr lang="en-US" sz="2800" dirty="0" smtClean="0">
                <a:solidFill>
                  <a:srgbClr val="000000"/>
                </a:solidFill>
              </a:rPr>
              <a:t>location of the drives</a:t>
            </a:r>
          </a:p>
          <a:p>
            <a:pPr marL="0" indent="0">
              <a:buNone/>
            </a:pPr>
            <a:r>
              <a:rPr lang="en-US" sz="2800" b="1" dirty="0" smtClean="0">
                <a:solidFill>
                  <a:srgbClr val="FFFFFF"/>
                </a:solidFill>
              </a:rPr>
              <a:t>Ego: </a:t>
            </a:r>
            <a:r>
              <a:rPr lang="en-US" sz="2800" dirty="0" smtClean="0">
                <a:solidFill>
                  <a:srgbClr val="000000"/>
                </a:solidFill>
              </a:rPr>
              <a:t>one of the major defenses against the power of the drives and home of the defenses</a:t>
            </a:r>
          </a:p>
          <a:p>
            <a:pPr marL="0" indent="0">
              <a:buNone/>
            </a:pPr>
            <a:r>
              <a:rPr lang="en-US" sz="2800" b="1" dirty="0" smtClean="0">
                <a:solidFill>
                  <a:srgbClr val="FFFFFF"/>
                </a:solidFill>
              </a:rPr>
              <a:t>Superego: </a:t>
            </a:r>
            <a:r>
              <a:rPr lang="en-US" sz="2800" dirty="0" smtClean="0">
                <a:solidFill>
                  <a:srgbClr val="000000"/>
                </a:solidFill>
              </a:rPr>
              <a:t>the area of the unconscious that houses judgment of self and others. </a:t>
            </a:r>
            <a:endParaRPr lang="en-US" sz="2800" dirty="0">
              <a:solidFill>
                <a:srgbClr val="000000"/>
              </a:solidFill>
            </a:endParaRPr>
          </a:p>
        </p:txBody>
      </p:sp>
    </p:spTree>
    <p:extLst>
      <p:ext uri="{BB962C8B-B14F-4D97-AF65-F5344CB8AC3E}">
        <p14:creationId xmlns:p14="http://schemas.microsoft.com/office/powerpoint/2010/main" val="735928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Freud #3</a:t>
            </a:r>
            <a:endParaRPr lang="en-US" dirty="0"/>
          </a:p>
        </p:txBody>
      </p:sp>
      <p:sp>
        <p:nvSpPr>
          <p:cNvPr id="3" name="Content Placeholder 2"/>
          <p:cNvSpPr>
            <a:spLocks noGrp="1"/>
          </p:cNvSpPr>
          <p:nvPr>
            <p:ph idx="1"/>
          </p:nvPr>
        </p:nvSpPr>
        <p:spPr>
          <a:xfrm>
            <a:off x="430186" y="1600200"/>
            <a:ext cx="8337402" cy="4873670"/>
          </a:xfrm>
        </p:spPr>
        <p:txBody>
          <a:bodyPr>
            <a:norm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Oedipus Complex: </a:t>
            </a:r>
            <a:r>
              <a:rPr lang="en-US" b="1" dirty="0" smtClean="0">
                <a:ln w="1905"/>
                <a:solidFill>
                  <a:srgbClr val="F7901E"/>
                </a:solidFill>
                <a:effectLst>
                  <a:innerShdw blurRad="69850" dist="43180" dir="5400000">
                    <a:srgbClr val="000000">
                      <a:alpha val="65000"/>
                    </a:srgbClr>
                  </a:innerShdw>
                </a:effectLst>
              </a:rPr>
              <a:t>involves children’s need for their parents and the conflict that arises as children mature and realize they are not the absolute focus of their mother’s attention.</a:t>
            </a:r>
          </a:p>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Freud argued that both boys and girls want to possess their mothers but as they grow older they begin to sense that their claim to exclusive attention is thwarted by the mothers attention to the father.</a:t>
            </a:r>
          </a:p>
          <a:p>
            <a:r>
              <a:rPr lang="en-US" b="1" i="1" dirty="0" smtClean="0">
                <a:ln w="1905"/>
                <a:solidFill>
                  <a:srgbClr val="F7901E"/>
                </a:solidFill>
                <a:effectLst>
                  <a:innerShdw blurRad="69850" dist="43180" dir="5400000">
                    <a:srgbClr val="000000">
                      <a:alpha val="65000"/>
                    </a:srgbClr>
                  </a:innerShdw>
                </a:effectLst>
              </a:rPr>
              <a:t>For more on the Oedipus Complex Read </a:t>
            </a:r>
            <a:r>
              <a:rPr lang="en-US" b="1" i="1" dirty="0" smtClean="0">
                <a:ln w="1905"/>
                <a:solidFill>
                  <a:srgbClr val="F7901E"/>
                </a:solidFill>
                <a:effectLst>
                  <a:innerShdw blurRad="69850" dist="43180" dir="5400000">
                    <a:srgbClr val="000000">
                      <a:alpha val="65000"/>
                    </a:srgbClr>
                  </a:innerShdw>
                </a:effectLst>
                <a:hlinkClick r:id="rId2"/>
              </a:rPr>
              <a:t>here</a:t>
            </a:r>
            <a:r>
              <a:rPr lang="en-US" b="1" i="1" dirty="0" smtClean="0">
                <a:ln w="1905"/>
                <a:solidFill>
                  <a:srgbClr val="F7901E"/>
                </a:solidFill>
                <a:effectLst>
                  <a:innerShdw blurRad="69850" dist="43180" dir="5400000">
                    <a:srgbClr val="000000">
                      <a:alpha val="65000"/>
                    </a:srgbClr>
                  </a:innerShdw>
                </a:effectLst>
              </a:rPr>
              <a:t> and specifically look at the examples in movies and in Hamlet to see how it applies to the novel.</a:t>
            </a:r>
            <a:endParaRPr lang="en-US" b="1" i="1" dirty="0">
              <a:ln w="1905"/>
              <a:solidFill>
                <a:srgbClr val="F7901E"/>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862111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Questions</a:t>
            </a:r>
            <a:endParaRPr lang="en-US" dirty="0"/>
          </a:p>
        </p:txBody>
      </p:sp>
      <p:sp>
        <p:nvSpPr>
          <p:cNvPr id="3" name="Content Placeholder 2"/>
          <p:cNvSpPr>
            <a:spLocks noGrp="1"/>
          </p:cNvSpPr>
          <p:nvPr>
            <p:ph idx="1"/>
          </p:nvPr>
        </p:nvSpPr>
        <p:spPr/>
        <p:txBody>
          <a:bodyPr>
            <a:normAutofit fontScale="85000" lnSpcReduction="20000"/>
          </a:bodyPr>
          <a:lstStyle/>
          <a:p>
            <a:pPr>
              <a:buAutoNum type="arabicPeriod"/>
            </a:pPr>
            <a:r>
              <a:rPr lang="en-US" dirty="0" smtClean="0">
                <a:ln w="18415" cmpd="sng">
                  <a:solidFill>
                    <a:srgbClr val="FFFFFF"/>
                  </a:solidFill>
                  <a:prstDash val="solid"/>
                </a:ln>
                <a:solidFill>
                  <a:srgbClr val="F7901E"/>
                </a:solidFill>
                <a:effectLst>
                  <a:outerShdw blurRad="63500" dir="3600000" algn="tl" rotWithShape="0">
                    <a:srgbClr val="000000">
                      <a:alpha val="70000"/>
                    </a:srgbClr>
                  </a:outerShdw>
                </a:effectLst>
              </a:rPr>
              <a:t>How do the operations of repression structure or inform the work?</a:t>
            </a:r>
          </a:p>
          <a:p>
            <a:pPr>
              <a:buAutoNum type="arabicPeriod"/>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Are there any Oedipal dynamics (family dynamics) at work here?</a:t>
            </a:r>
          </a:p>
          <a:p>
            <a:pPr>
              <a:buAutoNum type="arabicPeriod"/>
            </a:pPr>
            <a:r>
              <a:rPr lang="en-US" dirty="0" smtClean="0">
                <a:ln w="18415" cmpd="sng">
                  <a:solidFill>
                    <a:srgbClr val="FFFFFF"/>
                  </a:solidFill>
                  <a:prstDash val="solid"/>
                </a:ln>
                <a:solidFill>
                  <a:srgbClr val="F7901E"/>
                </a:solidFill>
                <a:effectLst>
                  <a:outerShdw blurRad="63500" dir="3600000" algn="tl" rotWithShape="0">
                    <a:srgbClr val="000000">
                      <a:alpha val="70000"/>
                    </a:srgbClr>
                  </a:outerShdw>
                </a:effectLst>
              </a:rPr>
              <a:t>How can a character’s behavior or events in the book be explained in terms of psychoanalytic concepts?</a:t>
            </a:r>
          </a:p>
          <a:p>
            <a:pPr>
              <a:buAutoNum type="arabicPeriod"/>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does the work suggest about the psychological being of its author?</a:t>
            </a:r>
          </a:p>
          <a:p>
            <a:pPr>
              <a:buAutoNum type="arabicPeriod"/>
            </a:pPr>
            <a:r>
              <a:rPr lang="en-US" dirty="0" smtClean="0">
                <a:ln w="18415" cmpd="sng">
                  <a:solidFill>
                    <a:srgbClr val="FFFFFF"/>
                  </a:solidFill>
                  <a:prstDash val="solid"/>
                </a:ln>
                <a:solidFill>
                  <a:srgbClr val="F7901E"/>
                </a:solidFill>
                <a:effectLst>
                  <a:outerShdw blurRad="63500" dir="3600000" algn="tl" rotWithShape="0">
                    <a:srgbClr val="000000">
                      <a:alpha val="70000"/>
                    </a:srgbClr>
                  </a:outerShdw>
                </a:effectLst>
              </a:rPr>
              <a:t>Are there prominent words in the piece that could have different or hidden meanings, subconscious meanings perhaps?</a:t>
            </a:r>
            <a:endParaRPr lang="en-US" dirty="0">
              <a:ln w="18415" cmpd="sng">
                <a:solidFill>
                  <a:srgbClr val="FFFFFF"/>
                </a:solidFill>
                <a:prstDash val="solid"/>
              </a:ln>
              <a:solidFill>
                <a:srgbClr val="F7901E"/>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337674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Carl Jung</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smtClean="0"/>
              <a:t>This type of </a:t>
            </a:r>
            <a:r>
              <a:rPr lang="en-US" b="1" i="1" dirty="0" smtClean="0"/>
              <a:t>psychological criticism </a:t>
            </a:r>
            <a:r>
              <a:rPr lang="en-US" b="1" i="1" dirty="0" smtClean="0"/>
              <a:t>attempts to explore the connection between literature and the “collective unconscious” of the human race. This theory assumes that all stories and symbols are based on </a:t>
            </a:r>
            <a:r>
              <a:rPr lang="en-US" b="1" i="1" dirty="0" smtClean="0"/>
              <a:t>mankind’s </a:t>
            </a:r>
            <a:r>
              <a:rPr lang="en-US" b="1" i="1" dirty="0" smtClean="0"/>
              <a:t>past.</a:t>
            </a:r>
          </a:p>
          <a:p>
            <a:r>
              <a:rPr lang="en-US" dirty="0" smtClean="0"/>
              <a:t>Syzygy </a:t>
            </a:r>
            <a:r>
              <a:rPr lang="en-US" dirty="0" smtClean="0"/>
              <a:t>= </a:t>
            </a:r>
            <a:r>
              <a:rPr lang="en-US" b="1" dirty="0" smtClean="0">
                <a:solidFill>
                  <a:srgbClr val="F7901E"/>
                </a:solidFill>
              </a:rPr>
              <a:t>“a quaternion composing a whole, the unified self of which people are in search.” </a:t>
            </a:r>
            <a:r>
              <a:rPr lang="en-US" dirty="0" smtClean="0"/>
              <a:t>(</a:t>
            </a:r>
            <a:r>
              <a:rPr lang="en-US" dirty="0" smtClean="0"/>
              <a:t>Richter 505) </a:t>
            </a:r>
            <a:r>
              <a:rPr lang="en-US" b="1" dirty="0" smtClean="0">
                <a:solidFill>
                  <a:srgbClr val="F7901E"/>
                </a:solidFill>
              </a:rPr>
              <a:t>“beneath is the Anima, the feminine side of the male Self, and the Animus, the corresponding masculine side of the female self.” </a:t>
            </a:r>
            <a:r>
              <a:rPr lang="en-US" dirty="0" smtClean="0"/>
              <a:t>(ibid)</a:t>
            </a:r>
          </a:p>
          <a:p>
            <a:r>
              <a:rPr lang="en-US" i="1" dirty="0" smtClean="0"/>
              <a:t>This often deals with classical mythology and symbolism.</a:t>
            </a:r>
            <a:endParaRPr lang="en-US" i="1" dirty="0"/>
          </a:p>
        </p:txBody>
      </p:sp>
    </p:spTree>
    <p:extLst>
      <p:ext uri="{BB962C8B-B14F-4D97-AF65-F5344CB8AC3E}">
        <p14:creationId xmlns:p14="http://schemas.microsoft.com/office/powerpoint/2010/main" val="1936886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85000" lnSpcReduction="20000"/>
          </a:bodyPr>
          <a:lstStyle/>
          <a:p>
            <a:pPr>
              <a:buAutoNum type="arabicPeriod"/>
            </a:pPr>
            <a:r>
              <a:rPr lang="en-US" b="1" dirty="0" smtClean="0"/>
              <a:t>What connections can we make between elements of the texts and archetypes?</a:t>
            </a:r>
          </a:p>
          <a:p>
            <a:pPr>
              <a:buAutoNum type="arabicPeriod"/>
            </a:pP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How do the characters in the text mirror archetypal figures? (Great Mother or nurturing Mother, Whore, destroying Crone, Lover, Destroying Angel)For a complete list go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2"/>
              </a:rPr>
              <a:t>here</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(Hint: Find 3 in a novel you have an essay!)</a:t>
            </a:r>
          </a:p>
          <a:p>
            <a:pPr>
              <a:buAutoNum type="arabicPeriod"/>
            </a:pPr>
            <a:r>
              <a:rPr lang="en-US" b="1" dirty="0" smtClean="0"/>
              <a:t>How does the text mirror the archetypal narrative patterns? (The 7 narrative patterns can be found </a:t>
            </a:r>
            <a:r>
              <a:rPr lang="en-US" b="1" dirty="0" smtClean="0">
                <a:hlinkClick r:id="rId3"/>
              </a:rPr>
              <a:t>here</a:t>
            </a:r>
            <a:r>
              <a:rPr lang="en-US" b="1" dirty="0" smtClean="0"/>
              <a:t>)</a:t>
            </a:r>
          </a:p>
          <a:p>
            <a:pPr>
              <a:buAutoNum type="arabicPeriod"/>
            </a:pPr>
            <a:r>
              <a:rPr lang="en-US" b="1" dirty="0" smtClean="0"/>
              <a:t>Does the protagonist reflect the hero of myth?</a:t>
            </a:r>
          </a:p>
          <a:p>
            <a:pPr>
              <a:buAutoNum type="arabicPeriod"/>
            </a:pPr>
            <a:r>
              <a:rPr lang="en-US" b="1" dirty="0" smtClean="0"/>
              <a:t>What trials or ordeals does the protagonist face? What is the reward for overcoming them?</a:t>
            </a:r>
          </a:p>
          <a:p>
            <a:pPr>
              <a:buAutoNum type="arabicPeriod"/>
            </a:pPr>
            <a:endParaRPr lang="en-US" dirty="0" smtClean="0"/>
          </a:p>
          <a:p>
            <a:pPr>
              <a:buAutoNum type="arabicPeriod"/>
            </a:pPr>
            <a:endParaRPr lang="en-US" dirty="0"/>
          </a:p>
        </p:txBody>
      </p:sp>
    </p:spTree>
    <p:extLst>
      <p:ext uri="{BB962C8B-B14F-4D97-AF65-F5344CB8AC3E}">
        <p14:creationId xmlns:p14="http://schemas.microsoft.com/office/powerpoint/2010/main" val="810903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Feminism in Brave New World</a:t>
            </a:r>
            <a:endParaRPr lang="en-US" dirty="0"/>
          </a:p>
        </p:txBody>
      </p:sp>
      <p:sp>
        <p:nvSpPr>
          <p:cNvPr id="3" name="Content Placeholder 2"/>
          <p:cNvSpPr>
            <a:spLocks noGrp="1"/>
          </p:cNvSpPr>
          <p:nvPr>
            <p:ph idx="1"/>
          </p:nvPr>
        </p:nvSpPr>
        <p:spPr/>
        <p:txBody>
          <a:bodyPr>
            <a:normAutofit/>
          </a:bodyPr>
          <a:lstStyle/>
          <a:p>
            <a:r>
              <a:rPr lang="en-US" sz="2800" b="1" dirty="0" smtClean="0"/>
              <a:t>Before we go any further, it is time for a review.</a:t>
            </a:r>
            <a:endParaRPr lang="en-US" sz="2800" b="1" dirty="0"/>
          </a:p>
        </p:txBody>
      </p:sp>
    </p:spTree>
    <p:extLst>
      <p:ext uri="{BB962C8B-B14F-4D97-AF65-F5344CB8AC3E}">
        <p14:creationId xmlns:p14="http://schemas.microsoft.com/office/powerpoint/2010/main" val="3716394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What to Look For In Literature:</a:t>
            </a:r>
            <a:endParaRPr lang="en-US" dirty="0"/>
          </a:p>
        </p:txBody>
      </p:sp>
      <p:sp>
        <p:nvSpPr>
          <p:cNvPr id="3" name="Content Placeholder 2"/>
          <p:cNvSpPr>
            <a:spLocks noGrp="1"/>
          </p:cNvSpPr>
          <p:nvPr>
            <p:ph idx="1"/>
          </p:nvPr>
        </p:nvSpPr>
        <p:spPr>
          <a:xfrm>
            <a:off x="402348" y="1625667"/>
            <a:ext cx="8461893" cy="5051574"/>
          </a:xfrm>
        </p:spPr>
        <p:txBody>
          <a:bodyPr>
            <a:noAutofit/>
          </a:bodyPr>
          <a:lstStyle/>
          <a:p>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How is the relationship between men and women portrayed?</a:t>
            </a:r>
          </a:p>
          <a:p>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What are the power relationships between men and women (or characters assuming male/female roles)?</a:t>
            </a:r>
          </a:p>
          <a:p>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How are male and female roles defined?</a:t>
            </a:r>
          </a:p>
          <a:p>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What constitutes masculinity and femininity?</a:t>
            </a:r>
          </a:p>
          <a:p>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How do characters embody these traits?</a:t>
            </a:r>
          </a:p>
          <a:p>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Do characters take on traits from opposite genders? How so? How does this change others’ reactions to them?</a:t>
            </a:r>
          </a:p>
          <a:p>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What does the work reveal about the operations (economically, politically, socially, or psychologically) of patriarchy</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573168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Feminist Literary Criticism Review Continued</a:t>
            </a:r>
            <a:r>
              <a:rPr lang="mr-IN"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What does the work imply about the possibilities of sisterhood as a mode of resisting patriarchy?</a:t>
            </a:r>
          </a:p>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What does the work say about women's creativity?</a:t>
            </a:r>
          </a:p>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What does the history of the work's reception by the public and by the critics tell us about the operation of patriarchy?</a:t>
            </a:r>
          </a:p>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What role the work play in terms of women's literary history and literary tradition? </a:t>
            </a:r>
          </a:p>
          <a:p>
            <a:endParaRPr lang="en-US" dirty="0"/>
          </a:p>
        </p:txBody>
      </p:sp>
    </p:spTree>
    <p:extLst>
      <p:ext uri="{BB962C8B-B14F-4D97-AF65-F5344CB8AC3E}">
        <p14:creationId xmlns:p14="http://schemas.microsoft.com/office/powerpoint/2010/main" val="46883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Doing a Feminist Critique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I suggest you choose 2 or 3 questions from the previous list and ask those questions of characters in Brave New World. </a:t>
            </a:r>
          </a:p>
          <a:p>
            <a:endParaRPr lang="en-US" b="1" dirty="0"/>
          </a:p>
          <a:p>
            <a:r>
              <a:rPr lang="en-US" b="1" dirty="0" smtClean="0"/>
              <a:t>Ex. </a:t>
            </a:r>
            <a:r>
              <a:rPr lang="en-US" b="1" dirty="0"/>
              <a:t>What are the power relationships between men and women (or characters assuming male/female roles)</a:t>
            </a:r>
            <a:r>
              <a:rPr lang="en-US" b="1" dirty="0" smtClean="0"/>
              <a:t>? </a:t>
            </a:r>
          </a:p>
          <a:p>
            <a:pPr marL="82296" indent="0">
              <a:buNone/>
            </a:pPr>
            <a:r>
              <a:rPr lang="en-US" b="1" dirty="0" smtClean="0"/>
              <a:t>- </a:t>
            </a:r>
            <a:r>
              <a:rPr lang="en-US" b="1" i="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Lenina</a:t>
            </a:r>
            <a:r>
              <a:rPr lang="en-US"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is very sexually open, but at the same time follows the rules of all the men in the book and eventually is killed by John because of her open sexuality. This shows that men in the book have the power to subdue and kill women.</a:t>
            </a:r>
            <a:endParaRPr lang="en-US" b="1" i="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endParaRPr lang="en-US" dirty="0"/>
          </a:p>
        </p:txBody>
      </p:sp>
    </p:spTree>
    <p:extLst>
      <p:ext uri="{BB962C8B-B14F-4D97-AF65-F5344CB8AC3E}">
        <p14:creationId xmlns:p14="http://schemas.microsoft.com/office/powerpoint/2010/main" val="3998244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701"/>
            <a:ext cx="9144000" cy="858840"/>
          </a:xfrm>
        </p:spPr>
        <p:txBody>
          <a:bodyPr>
            <a:normAutofit/>
          </a:bodyPr>
          <a:lstStyle/>
          <a:p>
            <a:r>
              <a:rPr lang="en-US" sz="3600" dirty="0" smtClean="0"/>
              <a:t>Brave New World</a:t>
            </a:r>
            <a:endParaRPr lang="en-US" sz="3600" dirty="0"/>
          </a:p>
        </p:txBody>
      </p:sp>
      <p:sp>
        <p:nvSpPr>
          <p:cNvPr id="3" name="Content Placeholder 2"/>
          <p:cNvSpPr>
            <a:spLocks noGrp="1"/>
          </p:cNvSpPr>
          <p:nvPr>
            <p:ph idx="1"/>
          </p:nvPr>
        </p:nvSpPr>
        <p:spPr>
          <a:xfrm>
            <a:off x="155222" y="766264"/>
            <a:ext cx="8875890" cy="996244"/>
          </a:xfrm>
          <a:ln>
            <a:solidFill>
              <a:schemeClr val="tx2"/>
            </a:solidFill>
          </a:ln>
        </p:spPr>
        <p:txBody>
          <a:bodyPr>
            <a:normAutofit fontScale="62500" lnSpcReduction="20000"/>
          </a:bodyPr>
          <a:lstStyle/>
          <a:p>
            <a:pPr marL="0" indent="0">
              <a:buNone/>
            </a:pPr>
            <a:r>
              <a:rPr lang="en-US" sz="3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Lenina</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Sexual freedom, in a position of power over first Bernard (who loses interest after he has her and runs away when she is in greatest need at the end of the novel pg. 227) and Henry (who offers her to his friend in Chapter pg. 39) and later over John (whom she has an orgy with at the end of the play).</a:t>
            </a:r>
          </a:p>
          <a:p>
            <a:endParaRPr lang="en-US" dirty="0"/>
          </a:p>
        </p:txBody>
      </p:sp>
      <p:sp>
        <p:nvSpPr>
          <p:cNvPr id="4" name="TextBox 3"/>
          <p:cNvSpPr txBox="1"/>
          <p:nvPr/>
        </p:nvSpPr>
        <p:spPr>
          <a:xfrm>
            <a:off x="155222" y="2034574"/>
            <a:ext cx="2144888" cy="2185214"/>
          </a:xfrm>
          <a:prstGeom prst="rect">
            <a:avLst/>
          </a:prstGeom>
          <a:noFill/>
          <a:ln>
            <a:solidFill>
              <a:schemeClr val="tx2"/>
            </a:solidFill>
          </a:ln>
        </p:spPr>
        <p:txBody>
          <a:bodyPr wrap="square" rtlCol="0">
            <a:spAutoFit/>
          </a:bodyPr>
          <a:lstStyle/>
          <a:p>
            <a:r>
              <a:rPr lang="en-US" sz="1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About Bernard: </a:t>
            </a:r>
            <a:r>
              <a:rPr lang="en-US" sz="1700" b="1" dirty="0" smtClean="0">
                <a:ln w="1905"/>
                <a:solidFill>
                  <a:schemeClr val="accent3">
                    <a:lumMod val="75000"/>
                  </a:schemeClr>
                </a:solidFill>
                <a:effectLst>
                  <a:innerShdw blurRad="69850" dist="43180" dir="5400000">
                    <a:srgbClr val="000000">
                      <a:alpha val="65000"/>
                    </a:srgbClr>
                  </a:innerShdw>
                </a:effectLst>
              </a:rPr>
              <a:t>“I think he is rather sweet,” said </a:t>
            </a:r>
            <a:r>
              <a:rPr lang="en-US" sz="1700" b="1" dirty="0" err="1" smtClean="0">
                <a:ln w="1905"/>
                <a:solidFill>
                  <a:schemeClr val="accent3">
                    <a:lumMod val="75000"/>
                  </a:schemeClr>
                </a:solidFill>
                <a:effectLst>
                  <a:innerShdw blurRad="69850" dist="43180" dir="5400000">
                    <a:srgbClr val="000000">
                      <a:alpha val="65000"/>
                    </a:srgbClr>
                  </a:innerShdw>
                </a:effectLst>
              </a:rPr>
              <a:t>Lenina</a:t>
            </a:r>
            <a:r>
              <a:rPr lang="en-US" sz="1700" b="1" dirty="0" smtClean="0">
                <a:ln w="1905"/>
                <a:solidFill>
                  <a:schemeClr val="accent3">
                    <a:lumMod val="75000"/>
                  </a:schemeClr>
                </a:solidFill>
                <a:effectLst>
                  <a:innerShdw blurRad="69850" dist="43180" dir="5400000">
                    <a:srgbClr val="000000">
                      <a:alpha val="65000"/>
                    </a:srgbClr>
                  </a:innerShdw>
                </a:effectLst>
              </a:rPr>
              <a:t>, “One feels one would like to pet him. You know. Like a cat.” pg. 39 </a:t>
            </a:r>
          </a:p>
        </p:txBody>
      </p:sp>
      <p:sp>
        <p:nvSpPr>
          <p:cNvPr id="5" name="TextBox 4"/>
          <p:cNvSpPr txBox="1"/>
          <p:nvPr/>
        </p:nvSpPr>
        <p:spPr>
          <a:xfrm>
            <a:off x="155222" y="4683386"/>
            <a:ext cx="5339351" cy="1923604"/>
          </a:xfrm>
          <a:prstGeom prst="rect">
            <a:avLst/>
          </a:prstGeom>
          <a:noFill/>
          <a:ln>
            <a:solidFill>
              <a:schemeClr val="tx2"/>
            </a:solidFill>
          </a:ln>
        </p:spPr>
        <p:txBody>
          <a:bodyPr wrap="square" rtlCol="0">
            <a:spAutoFit/>
          </a:bodyPr>
          <a:lstStyle/>
          <a:p>
            <a:r>
              <a:rPr lang="en-US" sz="1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However, </a:t>
            </a:r>
            <a:r>
              <a:rPr lang="en-US" sz="17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Lenina</a:t>
            </a:r>
            <a:r>
              <a:rPr lang="en-US" sz="1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and Bernard change as he loses interest in her and finds may other women to have. </a:t>
            </a:r>
            <a:r>
              <a:rPr lang="en-US" sz="1700" b="1" dirty="0" smtClean="0">
                <a:ln w="1905"/>
                <a:solidFill>
                  <a:srgbClr val="C96D07"/>
                </a:solidFill>
                <a:effectLst>
                  <a:innerShdw blurRad="69850" dist="43180" dir="5400000">
                    <a:srgbClr val="000000">
                      <a:alpha val="65000"/>
                    </a:srgbClr>
                  </a:innerShdw>
                </a:effectLst>
              </a:rPr>
              <a:t>“’Oh greatest fun,’ he answered, but in a voice so mournful, with an expression so profoundly miserable, that </a:t>
            </a:r>
            <a:r>
              <a:rPr lang="en-US" sz="1700" b="1" dirty="0" err="1" smtClean="0">
                <a:ln w="1905"/>
                <a:solidFill>
                  <a:srgbClr val="C96D07"/>
                </a:solidFill>
                <a:effectLst>
                  <a:innerShdw blurRad="69850" dist="43180" dir="5400000">
                    <a:srgbClr val="000000">
                      <a:alpha val="65000"/>
                    </a:srgbClr>
                  </a:innerShdw>
                </a:effectLst>
              </a:rPr>
              <a:t>Lenina</a:t>
            </a:r>
            <a:r>
              <a:rPr lang="en-US" sz="1700" b="1" dirty="0" smtClean="0">
                <a:ln w="1905"/>
                <a:solidFill>
                  <a:srgbClr val="C96D07"/>
                </a:solidFill>
                <a:effectLst>
                  <a:innerShdw blurRad="69850" dist="43180" dir="5400000">
                    <a:srgbClr val="000000">
                      <a:alpha val="65000"/>
                    </a:srgbClr>
                  </a:innerShdw>
                </a:effectLst>
              </a:rPr>
              <a:t> felt all her triumph suddenly evaporate. Perhaps he had found her too plump after all.” </a:t>
            </a:r>
            <a:r>
              <a:rPr lang="en-US" sz="17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pg</a:t>
            </a:r>
            <a:r>
              <a:rPr lang="en-US" sz="1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81</a:t>
            </a:r>
          </a:p>
        </p:txBody>
      </p:sp>
      <p:sp>
        <p:nvSpPr>
          <p:cNvPr id="6" name="TextBox 5"/>
          <p:cNvSpPr txBox="1"/>
          <p:nvPr/>
        </p:nvSpPr>
        <p:spPr>
          <a:xfrm>
            <a:off x="2505357" y="1910801"/>
            <a:ext cx="6462890" cy="2585323"/>
          </a:xfrm>
          <a:prstGeom prst="rect">
            <a:avLst/>
          </a:prstGeom>
          <a:noFill/>
          <a:ln>
            <a:solidFill>
              <a:schemeClr val="tx2"/>
            </a:solidFill>
          </a:ln>
        </p:spPr>
        <p:txBody>
          <a:bodyPr wrap="square" rtlCol="0">
            <a:spAutoFit/>
          </a:bodyPr>
          <a:lstStyle/>
          <a:p>
            <a:r>
              <a:rPr lang="en-US" b="1" dirty="0" smtClean="0">
                <a:ln w="1905"/>
                <a:solidFill>
                  <a:srgbClr val="4D4D73"/>
                </a:solidFill>
                <a:effectLst>
                  <a:innerShdw blurRad="69850" dist="43180" dir="5400000">
                    <a:srgbClr val="000000">
                      <a:alpha val="65000"/>
                    </a:srgbClr>
                  </a:innerShdw>
                </a:effectLst>
              </a:rPr>
              <a:t>‘Her eyes, her hair, her cheek, her gait, her voice;</a:t>
            </a:r>
          </a:p>
          <a:p>
            <a:r>
              <a:rPr lang="en-US" b="1" dirty="0" err="1" smtClean="0">
                <a:ln w="1905"/>
                <a:solidFill>
                  <a:srgbClr val="4D4D73"/>
                </a:solidFill>
                <a:effectLst>
                  <a:innerShdw blurRad="69850" dist="43180" dir="5400000">
                    <a:srgbClr val="000000">
                      <a:alpha val="65000"/>
                    </a:srgbClr>
                  </a:innerShdw>
                </a:effectLst>
              </a:rPr>
              <a:t>Handlest</a:t>
            </a:r>
            <a:r>
              <a:rPr lang="en-US" b="1" dirty="0" smtClean="0">
                <a:ln w="1905"/>
                <a:solidFill>
                  <a:srgbClr val="4D4D73"/>
                </a:solidFill>
                <a:effectLst>
                  <a:innerShdw blurRad="69850" dist="43180" dir="5400000">
                    <a:srgbClr val="000000">
                      <a:alpha val="65000"/>
                    </a:srgbClr>
                  </a:innerShdw>
                </a:effectLst>
              </a:rPr>
              <a:t> in thy discourse, O! that her hand,</a:t>
            </a:r>
          </a:p>
          <a:p>
            <a:r>
              <a:rPr lang="en-US" b="1" dirty="0" smtClean="0">
                <a:ln w="1905"/>
                <a:solidFill>
                  <a:srgbClr val="4D4D73"/>
                </a:solidFill>
                <a:effectLst>
                  <a:innerShdw blurRad="69850" dist="43180" dir="5400000">
                    <a:srgbClr val="000000">
                      <a:alpha val="65000"/>
                    </a:srgbClr>
                  </a:innerShdw>
                </a:effectLst>
              </a:rPr>
              <a:t>In whose comparison all whites are in </a:t>
            </a:r>
          </a:p>
          <a:p>
            <a:r>
              <a:rPr lang="en-US" b="1" dirty="0" smtClean="0">
                <a:ln w="1905"/>
                <a:solidFill>
                  <a:srgbClr val="4D4D73"/>
                </a:solidFill>
                <a:effectLst>
                  <a:innerShdw blurRad="69850" dist="43180" dir="5400000">
                    <a:srgbClr val="000000">
                      <a:alpha val="65000"/>
                    </a:srgbClr>
                  </a:innerShdw>
                </a:effectLst>
              </a:rPr>
              <a:t>Writing their own reproach; to whose soft seizure</a:t>
            </a:r>
          </a:p>
          <a:p>
            <a:r>
              <a:rPr lang="en-US" b="1" dirty="0" smtClean="0">
                <a:ln w="1905"/>
                <a:solidFill>
                  <a:srgbClr val="4D4D73"/>
                </a:solidFill>
                <a:effectLst>
                  <a:innerShdw blurRad="69850" dist="43180" dir="5400000">
                    <a:srgbClr val="000000">
                      <a:alpha val="65000"/>
                    </a:srgbClr>
                  </a:innerShdw>
                </a:effectLst>
              </a:rPr>
              <a:t>The cygnet’s down is harsh…’ </a:t>
            </a:r>
            <a:r>
              <a:rPr lang="en-US" dirty="0" smtClean="0"/>
              <a:t>John recites a quote from Shakespeare to describe </a:t>
            </a:r>
            <a:r>
              <a:rPr lang="en-US" dirty="0" err="1" smtClean="0"/>
              <a:t>Lenina</a:t>
            </a:r>
            <a:r>
              <a:rPr lang="en-US" dirty="0" smtClean="0"/>
              <a:t> (pg. 125) as he watches her sleep. </a:t>
            </a:r>
            <a:r>
              <a:rPr lang="en-US"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quote is from Troilus and Cressida, a Greek Tragedy about a couple who love one another, but cannot ever be together).</a:t>
            </a:r>
            <a:endParaRPr lang="en-US"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extBox 6"/>
          <p:cNvSpPr txBox="1"/>
          <p:nvPr/>
        </p:nvSpPr>
        <p:spPr>
          <a:xfrm>
            <a:off x="5771444" y="4732784"/>
            <a:ext cx="3259668" cy="1923604"/>
          </a:xfrm>
          <a:prstGeom prst="rect">
            <a:avLst/>
          </a:prstGeom>
          <a:noFill/>
          <a:ln>
            <a:solidFill>
              <a:schemeClr val="tx2"/>
            </a:solidFill>
          </a:ln>
        </p:spPr>
        <p:txBody>
          <a:bodyPr wrap="square" rtlCol="0">
            <a:spAutoFit/>
          </a:bodyPr>
          <a:lstStyle/>
          <a:p>
            <a:r>
              <a:rPr lang="en-US" sz="1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Later John’s opinion of her changes and when he sees her, </a:t>
            </a:r>
            <a:r>
              <a:rPr lang="en-US" sz="1700" b="1" dirty="0" smtClean="0">
                <a:ln w="1905"/>
                <a:solidFill>
                  <a:schemeClr val="accent5">
                    <a:lumMod val="75000"/>
                  </a:schemeClr>
                </a:solidFill>
                <a:effectLst>
                  <a:innerShdw blurRad="69850" dist="43180" dir="5400000">
                    <a:srgbClr val="000000">
                      <a:alpha val="65000"/>
                    </a:srgbClr>
                  </a:innerShdw>
                </a:effectLst>
              </a:rPr>
              <a:t>“Strumpet!” and rushes at her to whip her repeatedly, “he was slashing her with his whip of small cords.” </a:t>
            </a:r>
            <a:r>
              <a:rPr lang="en-US" sz="1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pg. 227</a:t>
            </a:r>
            <a:endParaRPr lang="en-US" sz="1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423513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62113"/>
            <a:ext cx="7498080" cy="625562"/>
          </a:xfrm>
        </p:spPr>
        <p:txBody>
          <a:bodyPr>
            <a:normAutofit fontScale="90000"/>
          </a:bodyPr>
          <a:lstStyle/>
          <a:p>
            <a:r>
              <a:rPr lang="en-US" dirty="0"/>
              <a:t>	</a:t>
            </a:r>
            <a:r>
              <a:rPr lang="en-US" dirty="0" smtClean="0"/>
              <a:t>	Fanny and Linda</a:t>
            </a:r>
            <a:endParaRPr lang="en-US" dirty="0"/>
          </a:p>
        </p:txBody>
      </p:sp>
      <p:sp>
        <p:nvSpPr>
          <p:cNvPr id="3" name="Content Placeholder 2"/>
          <p:cNvSpPr>
            <a:spLocks noGrp="1"/>
          </p:cNvSpPr>
          <p:nvPr>
            <p:ph idx="1"/>
          </p:nvPr>
        </p:nvSpPr>
        <p:spPr>
          <a:xfrm>
            <a:off x="339481" y="930456"/>
            <a:ext cx="8481046" cy="1052688"/>
          </a:xfrm>
          <a:ln>
            <a:solidFill>
              <a:srgbClr val="1F497D"/>
            </a:solidFill>
          </a:ln>
        </p:spPr>
        <p:txBody>
          <a:bodyPr>
            <a:normAutofit fontScale="77500" lnSpcReduction="20000"/>
          </a:bodyPr>
          <a:lstStyle/>
          <a:p>
            <a:pPr marL="0" indent="0">
              <a:buNone/>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anny: </a:t>
            </a:r>
            <a:r>
              <a:rPr lang="en-US"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Sexually free, but like other women in the book are there for the amusement of men, </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once had to wait nearly four weeks before a girl I wanted would let me have her.” </a:t>
            </a:r>
            <a:r>
              <a:rPr lang="en-US" sz="26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pg</a:t>
            </a:r>
            <a:r>
              <a:rPr lang="en-US"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38</a:t>
            </a:r>
          </a:p>
          <a:p>
            <a:endParaRPr lang="en-US" dirty="0"/>
          </a:p>
        </p:txBody>
      </p:sp>
      <p:sp>
        <p:nvSpPr>
          <p:cNvPr id="4" name="TextBox 3"/>
          <p:cNvSpPr txBox="1"/>
          <p:nvPr/>
        </p:nvSpPr>
        <p:spPr>
          <a:xfrm>
            <a:off x="251467" y="2162060"/>
            <a:ext cx="8694794" cy="1754327"/>
          </a:xfrm>
          <a:prstGeom prst="rect">
            <a:avLst/>
          </a:prstGeom>
          <a:noFill/>
          <a:ln>
            <a:solidFill>
              <a:srgbClr val="1F497D"/>
            </a:solidFill>
          </a:ln>
        </p:spPr>
        <p:txBody>
          <a:bodyPr wrap="square" rtlCol="0">
            <a:sp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She is portrayed as fickle and not very intelligent when she remarks, </a:t>
            </a:r>
            <a:r>
              <a:rPr lang="en-US" b="1" dirty="0" smtClean="0">
                <a:ln w="1905"/>
                <a:solidFill>
                  <a:srgbClr val="4D4D73"/>
                </a:solidFill>
                <a:effectLst>
                  <a:innerShdw blurRad="69850" dist="43180" dir="5400000">
                    <a:srgbClr val="000000">
                      <a:alpha val="65000"/>
                    </a:srgbClr>
                  </a:innerShdw>
                </a:effectLst>
              </a:rPr>
              <a:t>“He’s so ugly!”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pg</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39 and </a:t>
            </a:r>
            <a:r>
              <a:rPr lang="en-US" b="1" dirty="0" smtClean="0">
                <a:ln w="1905"/>
                <a:solidFill>
                  <a:schemeClr val="accent3">
                    <a:lumMod val="75000"/>
                  </a:schemeClr>
                </a:solidFill>
                <a:effectLst>
                  <a:innerShdw blurRad="69850" dist="43180" dir="5400000">
                    <a:srgbClr val="000000">
                      <a:alpha val="65000"/>
                    </a:srgbClr>
                  </a:innerShdw>
                </a:effectLst>
              </a:rPr>
              <a:t>“But his reputation?”</a:t>
            </a:r>
            <a:r>
              <a:rPr lang="en-US" dirty="0" smtClean="0">
                <a:solidFill>
                  <a:schemeClr val="accent3">
                    <a:lumMod val="75000"/>
                  </a:schemeClr>
                </a:solidFill>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on page 38. Her opinion changes of Bernard after he becomes popular later in the book (in direct contrast including the setting of her previous comments) when she remarks, </a:t>
            </a:r>
            <a:r>
              <a:rPr lang="en-US" b="1" dirty="0" smtClean="0">
                <a:ln w="1905"/>
                <a:solidFill>
                  <a:srgbClr val="4D4D73"/>
                </a:solidFill>
                <a:effectLst>
                  <a:innerShdw blurRad="69850" dist="43180" dir="5400000">
                    <a:srgbClr val="000000">
                      <a:alpha val="65000"/>
                    </a:srgbClr>
                  </a:innerShdw>
                </a:effectLst>
              </a:rPr>
              <a:t>“She’s a lucky girl.”</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pg</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143 Fanny now jealous of Linda’s relationship with Bernard because his status and as a result her status had changed.</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515509" y="4130159"/>
            <a:ext cx="8197852" cy="2431435"/>
          </a:xfrm>
          <a:prstGeom prst="rect">
            <a:avLst/>
          </a:prstGeom>
          <a:noFill/>
          <a:ln>
            <a:solidFill>
              <a:srgbClr val="1F497D"/>
            </a:solidFill>
          </a:ln>
        </p:spPr>
        <p:txBody>
          <a:bodyPr wrap="square" rtlCol="0">
            <a:spAutoFit/>
          </a:bodyPr>
          <a:lstStyle/>
          <a:p>
            <a:r>
              <a:rPr lang="en-US" sz="2200" dirty="0">
                <a:ln w="18415" cmpd="sng">
                  <a:solidFill>
                    <a:srgbClr val="FFFFFF"/>
                  </a:solidFill>
                  <a:prstDash val="solid"/>
                </a:ln>
                <a:solidFill>
                  <a:srgbClr val="FFFFFF"/>
                </a:solidFill>
                <a:effectLst>
                  <a:outerShdw blurRad="63500" dir="3600000" algn="tl" rotWithShape="0">
                    <a:srgbClr val="000000">
                      <a:alpha val="70000"/>
                    </a:srgbClr>
                  </a:outerShdw>
                </a:effectLst>
              </a:rPr>
              <a:t>Linda: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The ugly mother of John who is rejected twice by the director an because she is deemed so ugly is given a permanent soma holiday even though it will kill her in order for her and society to be able to cope with and ignore her ugliness, </a:t>
            </a:r>
            <a:endParaRPr lang="en-US" dirty="0"/>
          </a:p>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“But aren’t you shortening her life by giving her so much?”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(John)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 one sense yes,’ Dr. Shaw admitted. ‘But in another way we are lengthening it.’”</a:t>
            </a:r>
            <a:r>
              <a:rPr lang="en-US" dirty="0" smtClean="0"/>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Linda is often spoken for and when she does speak people listen in horror because of how she looks.</a:t>
            </a:r>
            <a:r>
              <a:rPr lang="en-US" sz="22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147124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Your Analysis</a:t>
            </a:r>
            <a:endParaRPr lang="en-US" dirty="0"/>
          </a:p>
        </p:txBody>
      </p:sp>
      <p:sp>
        <p:nvSpPr>
          <p:cNvPr id="3" name="Content Placeholder 2"/>
          <p:cNvSpPr>
            <a:spLocks noGrp="1"/>
          </p:cNvSpPr>
          <p:nvPr>
            <p:ph idx="1"/>
          </p:nvPr>
        </p:nvSpPr>
        <p:spPr>
          <a:xfrm>
            <a:off x="650512" y="1615973"/>
            <a:ext cx="7889966" cy="1250244"/>
          </a:xfrm>
        </p:spPr>
        <p:txBody>
          <a:bodyPr>
            <a:normAutofit/>
          </a:bodyPr>
          <a:lstStyle/>
          <a:p>
            <a:pPr marL="0" indent="0">
              <a:buNone/>
            </a:pPr>
            <a:r>
              <a:rPr lang="en-US" b="1" i="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How do you think women are portrayed in the novel? </a:t>
            </a:r>
            <a:endParaRPr lang="en-US" b="1" i="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endParaRPr lang="en-US" dirty="0" smtClean="0"/>
          </a:p>
        </p:txBody>
      </p:sp>
      <p:sp>
        <p:nvSpPr>
          <p:cNvPr id="4" name="TextBox 3"/>
          <p:cNvSpPr txBox="1"/>
          <p:nvPr/>
        </p:nvSpPr>
        <p:spPr>
          <a:xfrm>
            <a:off x="779463" y="2765211"/>
            <a:ext cx="7593539" cy="1569660"/>
          </a:xfrm>
          <a:prstGeom prst="rect">
            <a:avLst/>
          </a:prstGeom>
          <a:noFill/>
          <a:ln>
            <a:solidFill>
              <a:srgbClr val="1F497D"/>
            </a:solidFill>
          </a:ln>
        </p:spPr>
        <p:txBody>
          <a:bodyPr wrap="square" rtlCol="0">
            <a:spAutoFit/>
          </a:bodyPr>
          <a:lstStyle/>
          <a:p>
            <a:r>
              <a:rPr lang="en-US" sz="2400" b="1" dirty="0" smtClean="0">
                <a:solidFill>
                  <a:srgbClr val="1F497D"/>
                </a:solidFill>
              </a:rPr>
              <a:t>Write a short reflection on the overall treatment of women in the book. Use some of the questions on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slide 7</a:t>
            </a:r>
            <a:r>
              <a:rPr lang="en-US" sz="2400" b="1" dirty="0" smtClean="0">
                <a:solidFill>
                  <a:srgbClr val="1F497D"/>
                </a:solidFill>
              </a:rPr>
              <a:t> to inform your response.</a:t>
            </a:r>
          </a:p>
          <a:p>
            <a:endParaRPr lang="en-US" sz="2400" b="1" dirty="0" smtClean="0">
              <a:solidFill>
                <a:srgbClr val="1F497D"/>
              </a:solidFill>
            </a:endParaRPr>
          </a:p>
        </p:txBody>
      </p:sp>
    </p:spTree>
    <p:extLst>
      <p:ext uri="{BB962C8B-B14F-4D97-AF65-F5344CB8AC3E}">
        <p14:creationId xmlns:p14="http://schemas.microsoft.com/office/powerpoint/2010/main" val="1716594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65097"/>
            <a:ext cx="7583488" cy="1143000"/>
          </a:xfrm>
        </p:spPr>
        <p:txBody>
          <a:bodyPr/>
          <a:lstStyle/>
          <a:p>
            <a:r>
              <a:rPr lang="en-US" dirty="0" smtClean="0"/>
              <a:t>Psychoanalytic Literary Criticism</a:t>
            </a:r>
            <a:endParaRPr lang="en-US" dirty="0"/>
          </a:p>
        </p:txBody>
      </p:sp>
      <p:sp>
        <p:nvSpPr>
          <p:cNvPr id="3" name="Content Placeholder 2"/>
          <p:cNvSpPr>
            <a:spLocks noGrp="1"/>
          </p:cNvSpPr>
          <p:nvPr>
            <p:ph idx="1"/>
          </p:nvPr>
        </p:nvSpPr>
        <p:spPr>
          <a:xfrm>
            <a:off x="955675" y="2178642"/>
            <a:ext cx="7232650" cy="4291013"/>
          </a:xfrm>
        </p:spPr>
        <p:txBody>
          <a:bodyPr/>
          <a:lstStyle/>
          <a:p>
            <a:r>
              <a:rPr lang="en-US" b="1" dirty="0" smtClean="0"/>
              <a:t>Psychoanalytic Criticism builds on the ideas of Sigmund Freud.</a:t>
            </a:r>
          </a:p>
          <a:p>
            <a:endParaRPr lang="en-US" b="1" dirty="0"/>
          </a:p>
          <a:p>
            <a:r>
              <a:rPr lang="en-US" b="1" dirty="0" smtClean="0"/>
              <a:t>The following is an overview of Freud’s psychoanalytic theory:</a:t>
            </a:r>
          </a:p>
          <a:p>
            <a:pPr marL="0" indent="0">
              <a:buNone/>
            </a:pPr>
            <a:endParaRPr lang="en-US" b="1" dirty="0"/>
          </a:p>
        </p:txBody>
      </p:sp>
    </p:spTree>
    <p:extLst>
      <p:ext uri="{BB962C8B-B14F-4D97-AF65-F5344CB8AC3E}">
        <p14:creationId xmlns:p14="http://schemas.microsoft.com/office/powerpoint/2010/main" val="1897349865"/>
      </p:ext>
    </p:extLst>
  </p:cSld>
  <p:clrMapOvr>
    <a:masterClrMapping/>
  </p:clrMapOvr>
</p:sld>
</file>

<file path=ppt/theme/theme1.xml><?xml version="1.0" encoding="utf-8"?>
<a:theme xmlns:a="http://schemas.openxmlformats.org/drawingml/2006/main" name="Summer">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Summer.thmx</Template>
  <TotalTime>20233</TotalTime>
  <Words>1442</Words>
  <Application>Microsoft Macintosh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Summer</vt:lpstr>
      <vt:lpstr>Psychoanalytic Literary Criticism</vt:lpstr>
      <vt:lpstr>Feminism in Brave New World</vt:lpstr>
      <vt:lpstr>Review: What to Look For In Literature:</vt:lpstr>
      <vt:lpstr>Feminist Literary Criticism Review Continued…</vt:lpstr>
      <vt:lpstr>Doing a Feminist Critique</vt:lpstr>
      <vt:lpstr>Brave New World</vt:lpstr>
      <vt:lpstr>  Fanny and Linda</vt:lpstr>
      <vt:lpstr>Your Analysis</vt:lpstr>
      <vt:lpstr>Psychoanalytic Literary Criticism</vt:lpstr>
      <vt:lpstr>Freud #1</vt:lpstr>
      <vt:lpstr>Freud #2</vt:lpstr>
      <vt:lpstr>Freud #3</vt:lpstr>
      <vt:lpstr>Analysis Questions</vt:lpstr>
      <vt:lpstr>Carl Jung</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Feminism</dc:title>
  <dc:creator>Gordon Laffin</dc:creator>
  <cp:lastModifiedBy>Gordon Laffin</cp:lastModifiedBy>
  <cp:revision>34</cp:revision>
  <dcterms:created xsi:type="dcterms:W3CDTF">2014-06-21T17:41:01Z</dcterms:created>
  <dcterms:modified xsi:type="dcterms:W3CDTF">2019-12-19T14:28:48Z</dcterms:modified>
</cp:coreProperties>
</file>