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59B4E6F-8FD1-8C46-A1C4-F1B82E575817}" type="datetimeFigureOut">
              <a:rPr lang="en-US" smtClean="0"/>
              <a:t>17-12-31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B26A8BA-B88E-C240-BB0D-B5D6D78679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zmNoFnxu6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Managers as Problem Solvers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Problem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84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decisions need to split second as a crisis or ‘unexpected problem that can lead to a disaster’ occurs.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D2533C"/>
                </a:solidFill>
              </a:rPr>
              <a:t>What are examples of crisis? Discuss in your groups. Be prepared to share.</a:t>
            </a:r>
            <a:endParaRPr lang="en-US" i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2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315325"/>
            <a:ext cx="8853713" cy="664389"/>
          </a:xfrm>
        </p:spPr>
        <p:txBody>
          <a:bodyPr/>
          <a:lstStyle/>
          <a:p>
            <a:r>
              <a:rPr lang="en-US" sz="4000" dirty="0" smtClean="0"/>
              <a:t>Decision Conditions: Environment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61143"/>
            <a:ext cx="8042276" cy="4782458"/>
          </a:xfrm>
        </p:spPr>
        <p:txBody>
          <a:bodyPr/>
          <a:lstStyle/>
          <a:p>
            <a:r>
              <a:rPr lang="en-US" dirty="0" smtClean="0"/>
              <a:t>A certain environment offers complete information on possible action alternatives and their consequences.</a:t>
            </a:r>
          </a:p>
          <a:p>
            <a:r>
              <a:rPr lang="en-US" dirty="0" smtClean="0"/>
              <a:t>This is an ideal decision </a:t>
            </a:r>
            <a:r>
              <a:rPr lang="mr-IN" dirty="0" smtClean="0"/>
              <a:t>–</a:t>
            </a:r>
            <a:r>
              <a:rPr lang="en-US" dirty="0" smtClean="0"/>
              <a:t> making situation.</a:t>
            </a:r>
          </a:p>
          <a:p>
            <a:r>
              <a:rPr lang="en-US" dirty="0" smtClean="0"/>
              <a:t>As a decision </a:t>
            </a:r>
            <a:r>
              <a:rPr lang="mr-IN" dirty="0" smtClean="0"/>
              <a:t>–</a:t>
            </a:r>
            <a:r>
              <a:rPr lang="en-US" dirty="0" smtClean="0"/>
              <a:t> maker you study the alternatives and make the best choice as you know the outcomes.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8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Lacks complete information and requires the use of probabilities to determine possible action alternatives and their likely outcomes.</a:t>
            </a:r>
          </a:p>
          <a:p>
            <a:r>
              <a:rPr lang="en-US" dirty="0" smtClean="0"/>
              <a:t>Firms try to assess risk when making decisions.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D2533C"/>
                </a:solidFill>
              </a:rPr>
              <a:t>Are you a risk averse person?</a:t>
            </a:r>
            <a:endParaRPr lang="en-US" b="1" i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6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uncertain </a:t>
            </a:r>
            <a:r>
              <a:rPr lang="en-US" dirty="0" smtClean="0"/>
              <a:t>environment </a:t>
            </a:r>
            <a:r>
              <a:rPr lang="en-US" dirty="0" smtClean="0"/>
              <a:t>lacks so much </a:t>
            </a:r>
            <a:r>
              <a:rPr lang="en-US" dirty="0" smtClean="0"/>
              <a:t>information </a:t>
            </a:r>
            <a:r>
              <a:rPr lang="en-US" dirty="0" smtClean="0"/>
              <a:t>that it is difficult to assign probabilities to the likely outcomes of alternatives.</a:t>
            </a:r>
          </a:p>
          <a:p>
            <a:r>
              <a:rPr lang="en-US" dirty="0" smtClean="0"/>
              <a:t>Few facts and information are known.</a:t>
            </a:r>
          </a:p>
          <a:p>
            <a:r>
              <a:rPr lang="en-US" dirty="0" smtClean="0"/>
              <a:t>This is the most difficult situation.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3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3" descr="Screen Shot 2018-09-06 at 12.08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76" y="1716675"/>
            <a:ext cx="8108675" cy="367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4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Look at the Case Study on our website. Answer the questions. </a:t>
            </a:r>
            <a:endParaRPr lang="en-US" sz="3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 far you have been doing problem solving, maybe you just didn't</a:t>
            </a:r>
            <a:r>
              <a:rPr lang="mr-IN" dirty="0"/>
              <a:t>’</a:t>
            </a:r>
            <a:r>
              <a:rPr lang="en-US" dirty="0"/>
              <a:t>t know it. There are different types of problems: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1. Structured Problems </a:t>
            </a:r>
            <a:r>
              <a:rPr lang="mr-IN" sz="2800" b="1" dirty="0" smtClean="0">
                <a:solidFill>
                  <a:schemeClr val="tx1"/>
                </a:solidFill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</a:rPr>
              <a:t> problems that do not require much thinking; they are familiar, the solutions are obvious and straight forward </a:t>
            </a:r>
          </a:p>
        </p:txBody>
      </p:sp>
    </p:spTree>
    <p:extLst>
      <p:ext uri="{BB962C8B-B14F-4D97-AF65-F5344CB8AC3E}">
        <p14:creationId xmlns:p14="http://schemas.microsoft.com/office/powerpoint/2010/main" val="249430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07576"/>
            <a:ext cx="8835571" cy="1336956"/>
          </a:xfrm>
        </p:spPr>
        <p:txBody>
          <a:bodyPr/>
          <a:lstStyle/>
          <a:p>
            <a:r>
              <a:rPr lang="en-US" sz="4000" dirty="0" smtClean="0"/>
              <a:t>2. Complex or Unstructured Problems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01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omplex-proble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6" y="3156856"/>
            <a:ext cx="6028963" cy="3574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999" y="1796142"/>
            <a:ext cx="8835571" cy="1200328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Look at the </a:t>
            </a:r>
            <a:r>
              <a:rPr lang="en-US" sz="2400" dirty="0" err="1" smtClean="0">
                <a:solidFill>
                  <a:schemeClr val="tx2"/>
                </a:solidFill>
              </a:rPr>
              <a:t>Wordle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about unstructured or complex problems. What words stand out to you? What can this tell you about complex problems?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5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Unstructured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30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Unstructured problems often do not have one solution. One type of complex problem is a dilemma. A </a:t>
            </a:r>
            <a:r>
              <a:rPr lang="en-US" sz="2800" b="1" dirty="0" smtClean="0">
                <a:solidFill>
                  <a:srgbClr val="D2533C"/>
                </a:solidFill>
              </a:rPr>
              <a:t>dilemma</a:t>
            </a:r>
            <a:r>
              <a:rPr lang="en-US" sz="2800" dirty="0" smtClean="0"/>
              <a:t> is a situation where a difficult choice has to be made between two or more alternatives, often when there is no clear ethical decision. It is truly a difficult situation or problem.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Lets see some examples</a:t>
            </a:r>
            <a:r>
              <a:rPr lang="en-US" sz="2800" dirty="0" smtClean="0"/>
              <a:t>! Take out a pen and a piece of paper.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773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48589"/>
            <a:ext cx="8042276" cy="863961"/>
          </a:xfrm>
        </p:spPr>
        <p:txBody>
          <a:bodyPr/>
          <a:lstStyle/>
          <a:p>
            <a:r>
              <a:rPr lang="en-US" sz="4000" dirty="0" smtClean="0"/>
              <a:t>Managers as Problem-Solvers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161144"/>
            <a:ext cx="8744857" cy="5406570"/>
          </a:xfrm>
        </p:spPr>
        <p:txBody>
          <a:bodyPr>
            <a:normAutofit/>
          </a:bodyPr>
          <a:lstStyle/>
          <a:p>
            <a:r>
              <a:rPr lang="en-US" dirty="0" smtClean="0"/>
              <a:t>Managers are continual information gatherers and processors. Solving problems effectively necessitates the gathering of information (from all sides).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Planning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better and more timely access to information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2533C"/>
                </a:solidFill>
              </a:rPr>
              <a:t>Organizing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ore ongoing and informed communication that improves coordination and integration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2533C"/>
                </a:solidFill>
              </a:rPr>
              <a:t>Leading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more frequent and better communication with all stakeholders (what’s a stakeholder?)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2533C"/>
                </a:solidFill>
              </a:rPr>
              <a:t>Controlling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more immediate measures of performance results that allow real-time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4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Involves identifying and taking action to resolve problems. Often these problems are complex and sometimes moral or ethical. They necessitate decisions, which involve making choices between alternative forms of action.</a:t>
            </a:r>
          </a:p>
          <a:p>
            <a:r>
              <a:rPr lang="en-US" dirty="0" smtClean="0"/>
              <a:t>Why Problems?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D2533C"/>
                </a:solidFill>
              </a:rPr>
              <a:t>Performance Deficiency </a:t>
            </a:r>
            <a:r>
              <a:rPr lang="mr-IN" dirty="0" smtClean="0"/>
              <a:t>–</a:t>
            </a:r>
            <a:r>
              <a:rPr lang="en-US" dirty="0" smtClean="0"/>
              <a:t> When performance is less than desired.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D2533C"/>
                </a:solidFill>
              </a:rPr>
              <a:t>Performance Opportunity </a:t>
            </a:r>
            <a:r>
              <a:rPr lang="mr-IN" dirty="0" smtClean="0"/>
              <a:t>–</a:t>
            </a:r>
            <a:r>
              <a:rPr lang="en-US" dirty="0" smtClean="0"/>
              <a:t> When a situation turns out better than expected and further action is needed.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5142" y="6150428"/>
            <a:ext cx="8998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D2533C"/>
                </a:solidFill>
              </a:rPr>
              <a:t>Can you think of a situation of deficiency you have experienced and a situation of opportunity you have experienced?</a:t>
            </a:r>
          </a:p>
        </p:txBody>
      </p:sp>
    </p:spTree>
    <p:extLst>
      <p:ext uri="{BB962C8B-B14F-4D97-AF65-F5344CB8AC3E}">
        <p14:creationId xmlns:p14="http://schemas.microsoft.com/office/powerpoint/2010/main" val="276845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2" y="107576"/>
            <a:ext cx="8781142" cy="1336956"/>
          </a:xfrm>
        </p:spPr>
        <p:txBody>
          <a:bodyPr/>
          <a:lstStyle/>
          <a:p>
            <a:r>
              <a:rPr lang="en-US" dirty="0" smtClean="0"/>
              <a:t>Avoiders, Solvers and Seekers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92934"/>
                </a:solidFill>
              </a:rPr>
              <a:t>Avoiders</a:t>
            </a:r>
            <a:r>
              <a:rPr lang="en-US" dirty="0" smtClean="0"/>
              <a:t> ignore information that would signal there is a problem</a:t>
            </a:r>
          </a:p>
          <a:p>
            <a:r>
              <a:rPr lang="en-US" b="1" dirty="0" smtClean="0">
                <a:solidFill>
                  <a:srgbClr val="292934"/>
                </a:solidFill>
              </a:rPr>
              <a:t>Solvers </a:t>
            </a:r>
            <a:r>
              <a:rPr lang="en-US" dirty="0" smtClean="0"/>
              <a:t>are willing to make decisions to solve a problem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Seekers</a:t>
            </a:r>
            <a:r>
              <a:rPr lang="en-US" dirty="0" smtClean="0"/>
              <a:t> actively seek out problems to solve. They are ‘forward thinking’ and anticipate problems before they happen.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D2533C"/>
                </a:solidFill>
              </a:rPr>
              <a:t>Can you think of a problem with being a problem seeker?</a:t>
            </a:r>
            <a:endParaRPr lang="en-US" i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2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Intuitive</a:t>
            </a:r>
            <a:r>
              <a:rPr lang="en-US" dirty="0" smtClean="0"/>
              <a:t> thinkers are flexible and spontaneous as well as creative and </a:t>
            </a:r>
            <a:r>
              <a:rPr lang="en-US" b="1" dirty="0" smtClean="0">
                <a:solidFill>
                  <a:srgbClr val="D2533C"/>
                </a:solidFill>
              </a:rPr>
              <a:t>multi </a:t>
            </a:r>
            <a:r>
              <a:rPr lang="mr-IN" b="1" dirty="0" smtClean="0">
                <a:solidFill>
                  <a:srgbClr val="D2533C"/>
                </a:solidFill>
              </a:rPr>
              <a:t>–</a:t>
            </a:r>
            <a:r>
              <a:rPr lang="en-US" b="1" dirty="0" smtClean="0">
                <a:solidFill>
                  <a:srgbClr val="D2533C"/>
                </a:solidFill>
              </a:rPr>
              <a:t> dimensional </a:t>
            </a:r>
            <a:r>
              <a:rPr lang="en-US" dirty="0" smtClean="0"/>
              <a:t>thinking is one’s ability to address many problems at once.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6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-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921656"/>
          </a:xfrm>
        </p:spPr>
        <p:txBody>
          <a:bodyPr/>
          <a:lstStyle/>
          <a:p>
            <a:r>
              <a:rPr lang="en-US" dirty="0" smtClean="0"/>
              <a:t>Decision </a:t>
            </a:r>
            <a:r>
              <a:rPr lang="mr-IN" dirty="0" smtClean="0"/>
              <a:t>–</a:t>
            </a:r>
            <a:r>
              <a:rPr lang="en-US" dirty="0" smtClean="0"/>
              <a:t> making should be systematic (analytical) and follow this process.</a:t>
            </a:r>
            <a:endParaRPr lang="en-US" dirty="0"/>
          </a:p>
        </p:txBody>
      </p:sp>
      <p:pic>
        <p:nvPicPr>
          <p:cNvPr id="4" name="Picture 3" descr="ProblemSolvingProces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39" y="2515733"/>
            <a:ext cx="5668734" cy="425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36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358479</TotalTime>
  <Words>608</Words>
  <Application>Microsoft Macintosh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Managers as Problem Solvers</vt:lpstr>
      <vt:lpstr>Case Studies</vt:lpstr>
      <vt:lpstr>2. Complex or Unstructured Problems</vt:lpstr>
      <vt:lpstr>Unstructured Problems</vt:lpstr>
      <vt:lpstr>Managers as Problem-Solvers</vt:lpstr>
      <vt:lpstr>Problem-Solving</vt:lpstr>
      <vt:lpstr>Avoiders, Solvers and Seekers</vt:lpstr>
      <vt:lpstr>Thinking</vt:lpstr>
      <vt:lpstr>Decision - Making</vt:lpstr>
      <vt:lpstr>A Crisis</vt:lpstr>
      <vt:lpstr>Decision Conditions: Environment</vt:lpstr>
      <vt:lpstr>Risk Environment</vt:lpstr>
      <vt:lpstr>Uncertain Environment </vt:lpstr>
      <vt:lpstr>Summary</vt:lpstr>
      <vt:lpstr>Read the Case Study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Managers as Problem Solvers</dc:title>
  <dc:creator>Gordon Laffin</dc:creator>
  <cp:lastModifiedBy>Gordon Laffin</cp:lastModifiedBy>
  <cp:revision>13</cp:revision>
  <dcterms:created xsi:type="dcterms:W3CDTF">2018-09-06T11:53:52Z</dcterms:created>
  <dcterms:modified xsi:type="dcterms:W3CDTF">2018-09-06T18:20:56Z</dcterms:modified>
</cp:coreProperties>
</file>