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62" r:id="rId4"/>
    <p:sldId id="264" r:id="rId5"/>
    <p:sldId id="266" r:id="rId6"/>
    <p:sldId id="258" r:id="rId7"/>
    <p:sldId id="260" r:id="rId8"/>
    <p:sldId id="259" r:id="rId9"/>
    <p:sldId id="267" r:id="rId10"/>
    <p:sldId id="261" r:id="rId11"/>
    <p:sldId id="265" r:id="rId12"/>
    <p:sldId id="268" r:id="rId13"/>
    <p:sldId id="270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775"/>
  </p:normalViewPr>
  <p:slideViewPr>
    <p:cSldViewPr snapToGrid="0" snapToObjects="1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79FAD-7F11-1243-A43E-86F953B79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837CBE-5A8F-654D-B0D0-7952D7FF0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18EE0-210B-104E-B911-F91C067B3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6E3B-C719-D242-AA15-EFED0EF79C35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03B3A-3D28-0047-9BB6-02A2EAD19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78164-3FCB-3848-9480-4E9497307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A7582-B14B-2149-92C0-0103D7A40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3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FB78D-0563-F646-A2D7-EDCBBC83A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C0CD-2C05-0F4C-9DBA-043CD641FA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77BC7-58F3-5045-8F87-F8CD266A1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6E3B-C719-D242-AA15-EFED0EF79C35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342E0-BADC-DC40-B4C3-FE1C9E8A1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A4D03-E776-3645-9843-6BE4530EE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A7582-B14B-2149-92C0-0103D7A40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3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A464C0-F45C-8145-9780-07FE35A76D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1DF951-AF90-344D-B95F-A08789B98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C61D5-3B26-5F45-BAC3-AFCD52CD8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6E3B-C719-D242-AA15-EFED0EF79C35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76D52-B96E-974D-9B91-01A51320F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3DC01-23DE-7841-8F8A-203A6B838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A7582-B14B-2149-92C0-0103D7A40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1C833-9DF3-024B-AF50-EA417321C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76B37-0C37-3643-B310-527ABCEF7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D9317-9B18-C746-81A7-A8A6B62D2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6E3B-C719-D242-AA15-EFED0EF79C35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ED801-7142-C545-B55A-8FB1F1AD8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F06D5-F9D7-B542-8FC0-70A20BAE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A7582-B14B-2149-92C0-0103D7A40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6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DA724-53A5-3449-8FC1-A4BB2DB99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92753-C908-1C41-A4D8-2C26E61B2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93C66-DD47-B748-A15E-CD44550A3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6E3B-C719-D242-AA15-EFED0EF79C35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0C1FD-4DA5-674A-AA2A-0AA2A7081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14457-31B5-344A-B07C-0E6F650E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A7582-B14B-2149-92C0-0103D7A40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83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FF834-A2D2-6844-A71F-FFA9E2B20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6400F-69FB-0A4F-AE46-C098A002A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D03DD5-4BF4-5F48-96F4-B99467B1E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20C03-A2C0-2E46-A7B9-7B4089293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6E3B-C719-D242-AA15-EFED0EF79C35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5BFD9-B076-2B4F-B3CE-FAD200BFA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F5D97-4A45-334A-B59E-DDB8324D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A7582-B14B-2149-92C0-0103D7A40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0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00267-6202-3442-94C1-A549C16E1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29917-6BB9-AD40-84CA-18C89F05A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8C67A1-9452-9449-A5B7-3E1F0E0C1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9B5060-82C2-674E-A67D-169E4F96F3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1E1F91-110C-9346-ADC2-96CA600FD6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5229EA-600E-784E-BD81-42FDE4755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6E3B-C719-D242-AA15-EFED0EF79C35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F326C-DE98-3E4E-BBDB-00DBA5DAF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D8894B-2F44-2D45-82C5-DC09FD995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A7582-B14B-2149-92C0-0103D7A40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6A267-A17B-7A41-B508-4FE5CA39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1547C5-597E-4543-9FE4-3821E0599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6E3B-C719-D242-AA15-EFED0EF79C35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9AF8D-E6B3-DF47-BD28-D5EC366A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FF4FB-08E3-0940-B176-DDE1829F7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A7582-B14B-2149-92C0-0103D7A40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10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39FF8F-8A56-AE42-9B48-105E889C6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6E3B-C719-D242-AA15-EFED0EF79C35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6EC00-9E02-F146-AAB3-B8161DD6B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8BFEE-E663-3244-BD4D-923D52A10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A7582-B14B-2149-92C0-0103D7A40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7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DF196-82BD-784E-935B-7B7F3A4B4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41870-33F4-4F43-BF59-BB5504A2F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23F5E9-4541-774A-80E8-300F09562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836A4-A57A-FF4A-998B-D6A5EC7C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6E3B-C719-D242-AA15-EFED0EF79C35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7AFA96-C674-AB4F-AA50-3FBAA8EAF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02CE6-575C-6B48-B0B5-449EA7F90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A7582-B14B-2149-92C0-0103D7A40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4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C571C-BEC5-FC4F-97A7-456EDDDF0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181EDA-16AB-D54A-AAED-173B51C48E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CA0F7-0A51-0843-8E14-5AB291DA6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DEBCB-F92C-384F-94F6-44EAE5160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6E3B-C719-D242-AA15-EFED0EF79C35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CEE73A-3AD9-0242-9DED-13122AA50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E6035-8D2C-EE4F-8DFC-79A59A9A0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A7582-B14B-2149-92C0-0103D7A40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80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2715DB-E8C5-4C47-9D17-5BF93571E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AD04B-EB7F-CE42-89BD-AE000F5DA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865F5-A9A5-EA4C-B6E2-274498D6C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C6E3B-C719-D242-AA15-EFED0EF79C35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5D34F-9F1C-E740-B170-5B6C1AEC6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251D1-D78A-1245-95B2-211E45B8C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A7582-B14B-2149-92C0-0103D7A40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9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news.ca/news/8245318/natural-gas-prices-canada-inflation/" TargetMode="External"/><Relationship Id="rId2" Type="http://schemas.openxmlformats.org/officeDocument/2006/relationships/hyperlink" Target="https://sustain.ubc.ca/sites/default/files/2020-41_Relationship%20between%20COVID-19%20and%20poverty_Dua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am.ca/what-she-makes/join-us/?gclid=CjwKCAjwh5qLBhALEiwAioodsxsH7FxxoBC_N-2HxZ_jW92R7agUY6A8eR0x-39iewzMr3ZciXjHKBoCLikQAvD_BwE" TargetMode="External"/><Relationship Id="rId2" Type="http://schemas.openxmlformats.org/officeDocument/2006/relationships/hyperlink" Target="https://politicsofpoverty.oxfamamerica.org/poor-versus-low-income-what-term-should-we-us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ttler.ca/english/lico-2021-canad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cbc.ca/news/canada/edmonton/1-in-8-edmontonians-live-below-poverty-line-report-finds-1.2900692" TargetMode="External"/><Relationship Id="rId7" Type="http://schemas.openxmlformats.org/officeDocument/2006/relationships/hyperlink" Target="http://homelesshub.ca/about-homelessness/education-training-employment/poverty" TargetMode="External"/><Relationship Id="rId2" Type="http://schemas.openxmlformats.org/officeDocument/2006/relationships/hyperlink" Target="http://www5.statcan.gc.ca/cansim/a26?lang=eng&amp;id=111001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ellesleyinstitute.com/wp-content/uploads/2013/06/SOHC2103.pdf" TargetMode="External"/><Relationship Id="rId5" Type="http://schemas.openxmlformats.org/officeDocument/2006/relationships/hyperlink" Target="http://www.unitedwaytyr.com/document.doc?id=90" TargetMode="External"/><Relationship Id="rId4" Type="http://schemas.openxmlformats.org/officeDocument/2006/relationships/hyperlink" Target="https://cwp-csp.ca/2014/08/top-10-reasons-why-poverty-must-be-eliminated-in-canada/" TargetMode="External"/><Relationship Id="rId9" Type="http://schemas.openxmlformats.org/officeDocument/2006/relationships/hyperlink" Target="https://cwp-csp.ca/poverty/just-the-facts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atcan.gc.ca/tables-tableaux/sum-som/l01/cst01/famil19a-eng.htm" TargetMode="External"/><Relationship Id="rId3" Type="http://schemas.openxmlformats.org/officeDocument/2006/relationships/hyperlink" Target="http://www.ccdonline.ca/en/socialpolicy/poverty-citizenship/demographic-profile/poverty-disability-canada" TargetMode="External"/><Relationship Id="rId7" Type="http://schemas.openxmlformats.org/officeDocument/2006/relationships/hyperlink" Target="http://homelesshub.ca/about-homelessness/education-training-employment/poverty" TargetMode="External"/><Relationship Id="rId2" Type="http://schemas.openxmlformats.org/officeDocument/2006/relationships/hyperlink" Target="http://www.homelesshub.ca/blog/how-many-homeless-people-live-disabiliti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omelesshub.ca/sites/default/files/SOHC16_final_20Oct2016.pdf" TargetMode="External"/><Relationship Id="rId5" Type="http://schemas.openxmlformats.org/officeDocument/2006/relationships/hyperlink" Target="http://homelesshub.ca/sites/default/files/SOHC2014.pdf" TargetMode="External"/><Relationship Id="rId10" Type="http://schemas.openxmlformats.org/officeDocument/2006/relationships/hyperlink" Target="https://cwp-csp.ca/poverty/just-the-facts/" TargetMode="External"/><Relationship Id="rId4" Type="http://schemas.openxmlformats.org/officeDocument/2006/relationships/hyperlink" Target="http://www.parl.gc.ca/Content/HOC/Committee/411/FINA/WebDoc/WD6079428/411_FINA_IIC_Briefs%5CCanadianAssociationforCommunityLivingE.pdf" TargetMode="External"/><Relationship Id="rId9" Type="http://schemas.openxmlformats.org/officeDocument/2006/relationships/hyperlink" Target="https://www.foodbankscanada.ca/getmedia/01e662ba-f1d7-419d-b40c-bcc71a9f943c/HungerCount2015_singles.pdf.aspx?ext=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adianwomen.org/facts-about-poverty" TargetMode="External"/><Relationship Id="rId7" Type="http://schemas.openxmlformats.org/officeDocument/2006/relationships/hyperlink" Target="https://cwp-csp.ca/poverty/just-the-facts/" TargetMode="External"/><Relationship Id="rId2" Type="http://schemas.openxmlformats.org/officeDocument/2006/relationships/hyperlink" Target="http://homelesshub.ca/about-homelessness/education-training-employment/povert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campaign2000.ca/wp-content/uploads/2016/11/NationalC2000Infographic2016.pdf" TargetMode="External"/><Relationship Id="rId4" Type="http://schemas.openxmlformats.org/officeDocument/2006/relationships/hyperlink" Target="http://www.canadianwomen.org/facts-about-women-and-poverty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39D1CCA-216D-F64A-A2F7-9D84689E12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A picture containing text, outdoor, person&#10;&#10;Description automatically generated">
            <a:extLst>
              <a:ext uri="{FF2B5EF4-FFF2-40B4-BE49-F238E27FC236}">
                <a16:creationId xmlns:a16="http://schemas.microsoft.com/office/drawing/2014/main" id="{A121B04C-1668-A84E-B7E5-8DEDBEF62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7876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048B7C-7615-A540-9756-B0E93C3A3100}"/>
              </a:ext>
            </a:extLst>
          </p:cNvPr>
          <p:cNvSpPr txBox="1"/>
          <p:nvPr/>
        </p:nvSpPr>
        <p:spPr>
          <a:xfrm>
            <a:off x="3717131" y="2863293"/>
            <a:ext cx="47577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ndale Mono" panose="020B0509000000000004" pitchFamily="49" charset="0"/>
                <a:cs typeface="Aharoni" panose="02010803020104030203" pitchFamily="2" charset="-79"/>
              </a:rPr>
              <a:t>Poverty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9C63B6-F8A2-654E-BB63-7D2C61F4FF77}"/>
              </a:ext>
            </a:extLst>
          </p:cNvPr>
          <p:cNvSpPr txBox="1"/>
          <p:nvPr/>
        </p:nvSpPr>
        <p:spPr>
          <a:xfrm>
            <a:off x="544009" y="3602038"/>
            <a:ext cx="11262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ndale Mono" panose="020B0509000000000004" pitchFamily="49" charset="0"/>
                <a:cs typeface="Angsana New" panose="02020603050405020304" pitchFamily="18" charset="-34"/>
              </a:rPr>
              <a:t>A Social and Political Issue</a:t>
            </a:r>
          </a:p>
        </p:txBody>
      </p:sp>
    </p:spTree>
    <p:extLst>
      <p:ext uri="{BB962C8B-B14F-4D97-AF65-F5344CB8AC3E}">
        <p14:creationId xmlns:p14="http://schemas.microsoft.com/office/powerpoint/2010/main" val="1853781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E79DAF-996B-5044-B4D5-FAB86D5A8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90" y="365125"/>
            <a:ext cx="6250329" cy="1807305"/>
          </a:xfrm>
        </p:spPr>
        <p:txBody>
          <a:bodyPr>
            <a:normAutofit/>
          </a:bodyPr>
          <a:lstStyle/>
          <a:p>
            <a:pPr algn="ctr"/>
            <a:r>
              <a:rPr lang="en-US" sz="4100" dirty="0"/>
              <a:t>Covid – 19 (</a:t>
            </a:r>
            <a:r>
              <a:rPr lang="en-US" sz="4100" dirty="0">
                <a:hlinkClick r:id="rId2"/>
              </a:rPr>
              <a:t>UBC Report on Poverty 2021</a:t>
            </a:r>
            <a:r>
              <a:rPr lang="en-US" sz="41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99B70-0970-D94C-A008-861F1A475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90" y="2333296"/>
            <a:ext cx="5087431" cy="4380019"/>
          </a:xfrm>
        </p:spPr>
        <p:txBody>
          <a:bodyPr>
            <a:normAutofit fontScale="92500" lnSpcReduction="10000"/>
          </a:bodyPr>
          <a:lstStyle/>
          <a:p>
            <a:r>
              <a:rPr lang="en-CA" sz="2000" dirty="0"/>
              <a:t>People living close to or at the poverty line prior to the COVID-19 suffer the hardest during this crisis, this will worsen due to the unprecedented economic downturn in the long-term. </a:t>
            </a:r>
          </a:p>
          <a:p>
            <a:r>
              <a:rPr lang="en-CA" sz="2000" dirty="0"/>
              <a:t>People in poverty are more likely to work in front-line and service industry, live in inadequate housing, access limited healthcare resources, struggle in food insecure and chronic disease, all of these will further depress their productivity and </a:t>
            </a:r>
            <a:r>
              <a:rPr lang="en-CA" sz="2000" dirty="0">
                <a:hlinkClick r:id="rId3"/>
              </a:rPr>
              <a:t>raise living costs, leading to deeper poverty</a:t>
            </a:r>
            <a:r>
              <a:rPr lang="en-CA" sz="2000" dirty="0"/>
              <a:t>. (</a:t>
            </a:r>
            <a:r>
              <a:rPr lang="en-CA" sz="2000" b="1" dirty="0"/>
              <a:t>Read Linked Article</a:t>
            </a:r>
            <a:r>
              <a:rPr lang="en-CA" sz="2000" dirty="0"/>
              <a:t>)</a:t>
            </a:r>
          </a:p>
          <a:p>
            <a:r>
              <a:rPr lang="en-CA" sz="2000" dirty="0"/>
              <a:t>Impoverished people are more likely to work low-wage jobs without benefits, more likely to work in retail or service, which means either risking exposure to a potentially deadly virus or being laid off. </a:t>
            </a:r>
          </a:p>
          <a:p>
            <a:endParaRPr lang="en-CA" sz="1400" dirty="0"/>
          </a:p>
          <a:p>
            <a:endParaRPr lang="en-US" sz="1400" dirty="0"/>
          </a:p>
        </p:txBody>
      </p:sp>
      <p:pic>
        <p:nvPicPr>
          <p:cNvPr id="5" name="Picture 4" descr="A group of people standing on the sidewalk&#10;&#10;Description automatically generated with low confidence">
            <a:extLst>
              <a:ext uri="{FF2B5EF4-FFF2-40B4-BE49-F238E27FC236}">
                <a16:creationId xmlns:a16="http://schemas.microsoft.com/office/drawing/2014/main" id="{9606C13B-D76A-1248-B8CB-B8B71EE250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76" r="21714"/>
          <a:stretch/>
        </p:blipFill>
        <p:spPr>
          <a:xfrm>
            <a:off x="6333388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24A029-DB52-764C-8553-D3D1FABD0FD7}"/>
              </a:ext>
            </a:extLst>
          </p:cNvPr>
          <p:cNvSpPr txBox="1"/>
          <p:nvPr/>
        </p:nvSpPr>
        <p:spPr>
          <a:xfrm>
            <a:off x="7187880" y="5671594"/>
            <a:ext cx="2673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East Hastings Vancouver</a:t>
            </a:r>
          </a:p>
        </p:txBody>
      </p:sp>
    </p:spTree>
    <p:extLst>
      <p:ext uri="{BB962C8B-B14F-4D97-AF65-F5344CB8AC3E}">
        <p14:creationId xmlns:p14="http://schemas.microsoft.com/office/powerpoint/2010/main" val="908100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87BB0-F18A-774E-B816-3EFFD2CDE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42" y="685800"/>
            <a:ext cx="4353116" cy="1474666"/>
          </a:xfrm>
        </p:spPr>
        <p:txBody>
          <a:bodyPr anchor="b">
            <a:normAutofit/>
          </a:bodyPr>
          <a:lstStyle/>
          <a:p>
            <a:pPr algn="ctr"/>
            <a:r>
              <a:rPr lang="en-US" sz="3200">
                <a:solidFill>
                  <a:srgbClr val="595959"/>
                </a:solidFill>
              </a:rPr>
              <a:t>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EF1EB-F6F2-6C4E-9FD9-43655FB42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442" y="2447337"/>
            <a:ext cx="4353116" cy="3770434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rgbClr val="595959"/>
                </a:solidFill>
              </a:rPr>
              <a:t>The high cost of housing as a proportion of income is forcing the poor to reduce their spending on other necessities, such as food.</a:t>
            </a:r>
          </a:p>
          <a:p>
            <a:endParaRPr lang="en-US" sz="2000" dirty="0">
              <a:solidFill>
                <a:srgbClr val="595959"/>
              </a:solidFill>
            </a:endParaRP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DA8DDA94-FA1C-5E41-A1C4-0882F8D56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769" y="1879371"/>
            <a:ext cx="6049541" cy="4828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D17213-7600-9F44-A57A-B18E6DC2E5A0}"/>
              </a:ext>
            </a:extLst>
          </p:cNvPr>
          <p:cNvSpPr txBox="1"/>
          <p:nvPr/>
        </p:nvSpPr>
        <p:spPr>
          <a:xfrm>
            <a:off x="6600825" y="471488"/>
            <a:ext cx="514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Average Cost of Housing in Ontario 2015 – 2020 (Projections for 2021/2022)</a:t>
            </a:r>
          </a:p>
        </p:txBody>
      </p:sp>
    </p:spTree>
    <p:extLst>
      <p:ext uri="{BB962C8B-B14F-4D97-AF65-F5344CB8AC3E}">
        <p14:creationId xmlns:p14="http://schemas.microsoft.com/office/powerpoint/2010/main" val="799205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DC776-2C73-AD42-B1DD-59FF4ACCB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5" y="552906"/>
            <a:ext cx="5165936" cy="1674904"/>
          </a:xfrm>
        </p:spPr>
        <p:txBody>
          <a:bodyPr anchor="ctr">
            <a:normAutofit/>
          </a:bodyPr>
          <a:lstStyle/>
          <a:p>
            <a:r>
              <a:rPr lang="en-US" sz="4000"/>
              <a:t>The Working Poor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EFC2D-7CD2-5A40-805C-E0D50CC22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0909" y="171450"/>
            <a:ext cx="5159825" cy="2619206"/>
          </a:xfrm>
        </p:spPr>
        <p:txBody>
          <a:bodyPr anchor="ctr">
            <a:normAutofit/>
          </a:bodyPr>
          <a:lstStyle/>
          <a:p>
            <a:r>
              <a:rPr lang="en-US" sz="2000" dirty="0"/>
              <a:t>Many poor people work full – time and others part – time. Circumstances such as children may limit how much a person can work.</a:t>
            </a:r>
          </a:p>
          <a:p>
            <a:r>
              <a:rPr lang="en-US" sz="2000" dirty="0"/>
              <a:t>Minimum wage in Ontario is 14.35/hour (21, 840 / year after tax) </a:t>
            </a:r>
            <a:r>
              <a:rPr lang="en-US" sz="2000" b="1" i="1" dirty="0"/>
              <a:t>Is this enough to live in Toronto?</a:t>
            </a:r>
          </a:p>
          <a:p>
            <a:endParaRPr lang="en-US" sz="2000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E4294C6-240B-5645-BE74-6787FDA31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66" y="2790656"/>
            <a:ext cx="10515569" cy="312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96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DB9C61-90E0-484F-8602-02F49EDC1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6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7ED563-E5DB-4937-BF78-7893C4D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28036"/>
            <a:ext cx="11724640" cy="63779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ADFC2D-0F37-3C4D-9764-50A19A7AA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20" y="860028"/>
            <a:ext cx="6006192" cy="132490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1C6270"/>
                </a:solidFill>
              </a:rPr>
              <a:t>Being Poor &amp; Apolitical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3DCE1-E9BA-244F-A397-C005D8C0E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220" y="2248823"/>
            <a:ext cx="6006192" cy="3928139"/>
          </a:xfrm>
        </p:spPr>
        <p:txBody>
          <a:bodyPr>
            <a:normAutofit/>
          </a:bodyPr>
          <a:lstStyle/>
          <a:p>
            <a:r>
              <a:rPr lang="en-US" sz="2200">
                <a:solidFill>
                  <a:srgbClr val="1C6270"/>
                </a:solidFill>
              </a:rPr>
              <a:t>The Poor often lack education, money or time to be politically active.</a:t>
            </a:r>
          </a:p>
          <a:p>
            <a:r>
              <a:rPr lang="en-US" sz="2200">
                <a:solidFill>
                  <a:srgbClr val="1C6270"/>
                </a:solidFill>
              </a:rPr>
              <a:t>Canadian Council on Social Development represents middle-class, bureaucratic and some corporate concerns.</a:t>
            </a:r>
          </a:p>
          <a:p>
            <a:r>
              <a:rPr lang="en-US" sz="2200">
                <a:solidFill>
                  <a:srgbClr val="1C6270"/>
                </a:solidFill>
              </a:rPr>
              <a:t>National Council of Welfare speaks on behalf of welfare clients.</a:t>
            </a:r>
          </a:p>
          <a:p>
            <a:r>
              <a:rPr lang="en-US" sz="2200">
                <a:solidFill>
                  <a:srgbClr val="1C6270"/>
                </a:solidFill>
              </a:rPr>
              <a:t>National Anti – Poverty Organization or </a:t>
            </a:r>
            <a:r>
              <a:rPr lang="en-US" sz="2200" b="1" u="sng">
                <a:solidFill>
                  <a:srgbClr val="1C6270"/>
                </a:solidFill>
              </a:rPr>
              <a:t>Canada Without Poverty </a:t>
            </a:r>
            <a:r>
              <a:rPr lang="en-US" sz="2200">
                <a:solidFill>
                  <a:srgbClr val="1C6270"/>
                </a:solidFill>
              </a:rPr>
              <a:t>represents 700 local anti – poverty groups and individuals living below the poverty line.</a:t>
            </a:r>
          </a:p>
          <a:p>
            <a:endParaRPr lang="en-US" sz="2200">
              <a:solidFill>
                <a:srgbClr val="1C627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06B647-FE95-4550-8350-3D2180C62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0466" y="699706"/>
            <a:ext cx="4114800" cy="5477256"/>
          </a:xfrm>
          <a:prstGeom prst="rect">
            <a:avLst/>
          </a:prstGeom>
          <a:solidFill>
            <a:srgbClr val="FFFFFF"/>
          </a:solidFill>
          <a:ln w="15875">
            <a:solidFill>
              <a:srgbClr val="1C6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EDAA0F1-A812-4C42-9E6E-3704CC546E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8" r="1" b="1"/>
          <a:stretch/>
        </p:blipFill>
        <p:spPr>
          <a:xfrm>
            <a:off x="7523826" y="862763"/>
            <a:ext cx="3788081" cy="51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55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D8170-7F1A-AD4C-90CD-2B919FD03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261137"/>
            <a:ext cx="8959893" cy="888360"/>
          </a:xfrm>
        </p:spPr>
        <p:txBody>
          <a:bodyPr anchor="b">
            <a:normAutofit/>
          </a:bodyPr>
          <a:lstStyle/>
          <a:p>
            <a:pPr algn="ctr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</a:rPr>
              <a:t>Government Social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02BE8-0291-AC4C-9BC6-AE2D15370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4" y="2427383"/>
            <a:ext cx="8959892" cy="3169482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Choose 1 of the 6 Social Programs below. Research it. Tomorrow you are going to contribute 1 slide to the PowerPoint on your topic.</a:t>
            </a:r>
          </a:p>
          <a:p>
            <a:pPr marL="0" indent="0">
              <a:buNone/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1.Social Welfare Program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2.Employment Insurance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10$ / Day Daycare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 Canada Child Benefit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 Public Pensions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6. National Housing Strategy</a:t>
            </a:r>
          </a:p>
          <a:p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779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ADA9A-4CEA-A343-837F-ED0C218B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3" y="3399769"/>
            <a:ext cx="10640754" cy="775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Look at Jesse’s Centre On Our Website.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B328A-C204-7C40-AE4E-6F9A332CC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121" y="4171528"/>
            <a:ext cx="9163757" cy="450447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2000" i="1" kern="1200" dirty="0">
                <a:latin typeface="+mn-lt"/>
                <a:ea typeface="+mn-ea"/>
                <a:cs typeface="+mn-cs"/>
              </a:rPr>
              <a:t>Why do you think I chose this? What poor population do they target? Why are they important?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5863E0-FB24-484C-B014-3A9C71BA1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42" y="465867"/>
            <a:ext cx="11525864" cy="254529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792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7310C-C4C3-954C-A25A-C78813CB8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249006" cy="1325563"/>
          </a:xfrm>
        </p:spPr>
        <p:txBody>
          <a:bodyPr>
            <a:normAutofit/>
          </a:bodyPr>
          <a:lstStyle/>
          <a:p>
            <a:r>
              <a:rPr lang="en-US" dirty="0"/>
              <a:t>The Rich - David Thompson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ADA49-7279-C54B-8B6A-C8D7CAF52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4" y="2871982"/>
            <a:ext cx="5290456" cy="3657406"/>
          </a:xfrm>
        </p:spPr>
        <p:txBody>
          <a:bodyPr anchor="t">
            <a:normAutofit/>
          </a:bodyPr>
          <a:lstStyle/>
          <a:p>
            <a:r>
              <a:rPr lang="en-US" sz="2000" dirty="0"/>
              <a:t>Richest Canadian worth more than 40 Billion. </a:t>
            </a:r>
          </a:p>
          <a:p>
            <a:r>
              <a:rPr lang="en-US" sz="2000" dirty="0"/>
              <a:t>Owns Thompson Corp., a company with numerous holdings in science, research and information including some familiar holdings.</a:t>
            </a:r>
          </a:p>
          <a:p>
            <a:r>
              <a:rPr lang="en-US" sz="2000" dirty="0"/>
              <a:t>Thompson could stop earning money tomorrow and could spending an amount equal or twice the average of the annual income of a Canadian household every hour of his life (70k) for 20 years and still have billions.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192A0A5D-2DE8-3640-884C-FF5B3D59AA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4" r="2" b="15608"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person smiling at the camera&#10;&#10;Description automatically generated with low confidence">
            <a:extLst>
              <a:ext uri="{FF2B5EF4-FFF2-40B4-BE49-F238E27FC236}">
                <a16:creationId xmlns:a16="http://schemas.microsoft.com/office/drawing/2014/main" id="{2B324A7C-7ED3-2A45-80C7-A727253F4F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46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0496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C711A3-FAD0-D34B-A2A0-FDA9F70A2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US" dirty="0"/>
              <a:t>The Poor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D117F-4764-2E42-8186-82F7CB094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We use the word poor because…</a:t>
            </a:r>
            <a:r>
              <a:rPr lang="en-US" dirty="0"/>
              <a:t> Follow the Link to find out what the NGO </a:t>
            </a:r>
            <a:r>
              <a:rPr lang="en-US" dirty="0">
                <a:hlinkClick r:id="rId3"/>
              </a:rPr>
              <a:t>Oxfam</a:t>
            </a:r>
            <a:r>
              <a:rPr lang="en-US" dirty="0"/>
              <a:t> says about it. Then visit the link and find out what Oxfam Canada is and what they do.</a:t>
            </a:r>
          </a:p>
          <a:p>
            <a:endParaRPr lang="en-US" sz="2000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CC9801D-DFE1-3842-8FE7-5C5A6E89B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986" y="2522863"/>
            <a:ext cx="4747547" cy="184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24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679092-D688-1645-A877-D77894C5E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Who Are The Poor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C6922-84E4-7846-9B25-AB00A302D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35" y="2546161"/>
            <a:ext cx="3200451" cy="2985929"/>
          </a:xfrm>
        </p:spPr>
        <p:txBody>
          <a:bodyPr anchor="t">
            <a:normAutofit fontScale="92500"/>
          </a:bodyPr>
          <a:lstStyle/>
          <a:p>
            <a:r>
              <a:rPr lang="en-US" sz="2400" dirty="0">
                <a:solidFill>
                  <a:srgbClr val="FEFFFF"/>
                </a:solidFill>
              </a:rPr>
              <a:t>The Poor in Canada are those living below the poverty line or Low Income Cutoffs.</a:t>
            </a:r>
          </a:p>
          <a:p>
            <a:r>
              <a:rPr lang="en-US" sz="2400" dirty="0">
                <a:solidFill>
                  <a:srgbClr val="FEFFFF"/>
                </a:solidFill>
              </a:rPr>
              <a:t>The Amount of money needed to purchase necessities of life (food, clothing, shelter) in a community.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A427577E-EBF8-2F41-AED0-0E3FB2C8B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643468"/>
            <a:ext cx="7208879" cy="50767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FA8A01-3CC7-A34D-9AE1-B841817B1601}"/>
              </a:ext>
            </a:extLst>
          </p:cNvPr>
          <p:cNvSpPr txBox="1"/>
          <p:nvPr/>
        </p:nvSpPr>
        <p:spPr>
          <a:xfrm>
            <a:off x="8122351" y="5702380"/>
            <a:ext cx="367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Immigration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113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299CAB-C506-454B-90FC-406572829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D99311-F254-40F1-8AB5-EE3E7B9B6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1758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009FFE-86FE-414F-BBF2-CAB94E60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070149"/>
            <a:ext cx="8959893" cy="1004836"/>
          </a:xfrm>
        </p:spPr>
        <p:txBody>
          <a:bodyPr anchor="ctr">
            <a:normAutofit/>
          </a:bodyPr>
          <a:lstStyle/>
          <a:p>
            <a:pPr algn="ctr"/>
            <a:r>
              <a:rPr lang="en-US" sz="3200">
                <a:solidFill>
                  <a:srgbClr val="595959"/>
                </a:solidFill>
              </a:rPr>
              <a:t>Link Party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89E3CB-00ED-4691-9F0F-F23EA3564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016" y="2444376"/>
            <a:ext cx="10824184" cy="3727824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5C97B-89A8-9B4E-A540-0482DA459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4" y="2768321"/>
            <a:ext cx="8959892" cy="2828543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next 3 slides have a variety of statistics regarding poverty in Canada. They come from Canada Without Poverty and after the 3 slides, I would like you choose 2 pieces of information you find the most interesting and view the links where the information comes from to expand your knowledge.</a:t>
            </a:r>
          </a:p>
        </p:txBody>
      </p:sp>
    </p:spTree>
    <p:extLst>
      <p:ext uri="{BB962C8B-B14F-4D97-AF65-F5344CB8AC3E}">
        <p14:creationId xmlns:p14="http://schemas.microsoft.com/office/powerpoint/2010/main" val="2672125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CE98A7-2176-5045-80C8-5E148F94E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42" y="685800"/>
            <a:ext cx="4353116" cy="1474666"/>
          </a:xfrm>
        </p:spPr>
        <p:txBody>
          <a:bodyPr anchor="b">
            <a:normAutofit/>
          </a:bodyPr>
          <a:lstStyle/>
          <a:p>
            <a:pPr algn="ctr"/>
            <a:r>
              <a:rPr lang="en-US" sz="3200" dirty="0">
                <a:solidFill>
                  <a:srgbClr val="595959"/>
                </a:solidFill>
              </a:rPr>
              <a:t>Basic Statistics about Poverty In Canada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55FC6-B624-C74C-BDDA-A8960BA94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143" y="2422542"/>
            <a:ext cx="4865743" cy="4173382"/>
          </a:xfrm>
        </p:spPr>
        <p:txBody>
          <a:bodyPr anchor="t">
            <a:normAutofit lnSpcReduction="10000"/>
          </a:bodyPr>
          <a:lstStyle/>
          <a:p>
            <a:pPr fontAlgn="base"/>
            <a:r>
              <a:rPr lang="en-CA" sz="1800" i="1" dirty="0">
                <a:solidFill>
                  <a:srgbClr val="595959"/>
                </a:solidFill>
              </a:rPr>
              <a:t>The following are statistics about the current reality of poverty in Canada.</a:t>
            </a:r>
            <a:endParaRPr lang="en-CA" sz="1800" dirty="0">
              <a:solidFill>
                <a:srgbClr val="595959"/>
              </a:solidFill>
            </a:endParaRPr>
          </a:p>
          <a:p>
            <a:pPr fontAlgn="base"/>
            <a:r>
              <a:rPr lang="en-CA" sz="1800" b="1" dirty="0">
                <a:solidFill>
                  <a:srgbClr val="595959"/>
                </a:solidFill>
                <a:hlinkClick r:id="rId2"/>
              </a:rPr>
              <a:t>1 in 7 (or 4.9 million)</a:t>
            </a:r>
            <a:r>
              <a:rPr lang="en-CA" sz="1800" dirty="0">
                <a:solidFill>
                  <a:srgbClr val="595959"/>
                </a:solidFill>
              </a:rPr>
              <a:t> people in Canada live in poverty.</a:t>
            </a:r>
          </a:p>
          <a:p>
            <a:pPr fontAlgn="base"/>
            <a:r>
              <a:rPr lang="en-CA" sz="1800" dirty="0">
                <a:solidFill>
                  <a:srgbClr val="595959"/>
                </a:solidFill>
              </a:rPr>
              <a:t>In Edmonton, </a:t>
            </a:r>
            <a:r>
              <a:rPr lang="en-CA" sz="1800" b="1" dirty="0">
                <a:solidFill>
                  <a:srgbClr val="595959"/>
                </a:solidFill>
                <a:hlinkClick r:id="rId3"/>
              </a:rPr>
              <a:t>1 in 8</a:t>
            </a:r>
            <a:r>
              <a:rPr lang="en-CA" sz="1800" dirty="0">
                <a:solidFill>
                  <a:srgbClr val="595959"/>
                </a:solidFill>
              </a:rPr>
              <a:t> individuals is currently living in poverty.</a:t>
            </a:r>
          </a:p>
          <a:p>
            <a:pPr fontAlgn="base"/>
            <a:r>
              <a:rPr lang="en-CA" sz="1800" dirty="0">
                <a:solidFill>
                  <a:srgbClr val="595959"/>
                </a:solidFill>
              </a:rPr>
              <a:t>Poverty </a:t>
            </a:r>
            <a:r>
              <a:rPr lang="en-CA" sz="1800" b="1" dirty="0">
                <a:solidFill>
                  <a:srgbClr val="595959"/>
                </a:solidFill>
                <a:hlinkClick r:id="rId4"/>
              </a:rPr>
              <a:t>costs</a:t>
            </a:r>
            <a:r>
              <a:rPr lang="en-CA" sz="1800" dirty="0">
                <a:solidFill>
                  <a:srgbClr val="595959"/>
                </a:solidFill>
              </a:rPr>
              <a:t> Canada billions of dollars annually.</a:t>
            </a:r>
          </a:p>
          <a:p>
            <a:pPr fontAlgn="base"/>
            <a:r>
              <a:rPr lang="en-CA" sz="1800" dirty="0">
                <a:solidFill>
                  <a:srgbClr val="595959"/>
                </a:solidFill>
              </a:rPr>
              <a:t>Precarious employment has increased by nearly </a:t>
            </a:r>
            <a:r>
              <a:rPr lang="en-CA" sz="1800" b="1" dirty="0">
                <a:solidFill>
                  <a:srgbClr val="595959"/>
                </a:solidFill>
                <a:hlinkClick r:id="rId5"/>
              </a:rPr>
              <a:t>50%</a:t>
            </a:r>
            <a:r>
              <a:rPr lang="en-CA" sz="1800" dirty="0">
                <a:solidFill>
                  <a:srgbClr val="595959"/>
                </a:solidFill>
              </a:rPr>
              <a:t> over the past two decades.</a:t>
            </a:r>
          </a:p>
          <a:p>
            <a:pPr fontAlgn="base"/>
            <a:r>
              <a:rPr lang="en-CA" sz="1800" dirty="0">
                <a:solidFill>
                  <a:srgbClr val="595959"/>
                </a:solidFill>
              </a:rPr>
              <a:t>Between 1980 and 2005, the average earnings among the least wealthy Canadians fell by </a:t>
            </a:r>
            <a:r>
              <a:rPr lang="en-CA" sz="1800" b="1" dirty="0">
                <a:solidFill>
                  <a:srgbClr val="595959"/>
                </a:solidFill>
                <a:hlinkClick r:id="rId6"/>
              </a:rPr>
              <a:t>20%</a:t>
            </a:r>
            <a:r>
              <a:rPr lang="en-CA" sz="1800" dirty="0">
                <a:solidFill>
                  <a:srgbClr val="595959"/>
                </a:solidFill>
              </a:rPr>
              <a:t>.</a:t>
            </a:r>
          </a:p>
          <a:p>
            <a:pPr fontAlgn="base"/>
            <a:r>
              <a:rPr lang="en-CA" sz="1800" dirty="0">
                <a:solidFill>
                  <a:srgbClr val="595959"/>
                </a:solidFill>
              </a:rPr>
              <a:t>Over the past 25 years, Canada’s population has increased by 30% and yet annual national investment in housing has decreased by </a:t>
            </a:r>
            <a:r>
              <a:rPr lang="en-CA" sz="1800" b="1" dirty="0">
                <a:solidFill>
                  <a:srgbClr val="595959"/>
                </a:solidFill>
                <a:hlinkClick r:id="rId7"/>
              </a:rPr>
              <a:t>46%.</a:t>
            </a:r>
            <a:endParaRPr lang="en-CA" sz="1800" dirty="0">
              <a:solidFill>
                <a:srgbClr val="595959"/>
              </a:solidFill>
            </a:endParaRPr>
          </a:p>
          <a:p>
            <a:endParaRPr lang="en-US" sz="1400" dirty="0">
              <a:solidFill>
                <a:srgbClr val="595959"/>
              </a:solidFill>
            </a:endParaRPr>
          </a:p>
        </p:txBody>
      </p:sp>
      <p:pic>
        <p:nvPicPr>
          <p:cNvPr id="5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2825848D-C7EA-FA4A-B9FC-E5A884336F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1801" y="844689"/>
            <a:ext cx="4797056" cy="52141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17C0A5-208E-874E-AE2E-B443AEB6B35E}"/>
              </a:ext>
            </a:extLst>
          </p:cNvPr>
          <p:cNvSpPr txBox="1"/>
          <p:nvPr/>
        </p:nvSpPr>
        <p:spPr>
          <a:xfrm>
            <a:off x="7238350" y="6226592"/>
            <a:ext cx="4340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From: </a:t>
            </a:r>
            <a:r>
              <a:rPr lang="en-US" dirty="0">
                <a:hlinkClick r:id="rId9"/>
              </a:rPr>
              <a:t>Canada Without Poverty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7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299CAB-C506-454B-90FC-406572829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D99311-F254-40F1-8AB5-EE3E7B9B6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1758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F50D71-830D-C946-B9D6-A33DCB0B6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070149"/>
            <a:ext cx="8959893" cy="1004836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rgbClr val="595959"/>
                </a:solidFill>
              </a:rPr>
              <a:t>Marginalized Communities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89E3CB-00ED-4691-9F0F-F23EA3564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016" y="2444376"/>
            <a:ext cx="10824184" cy="3727824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C3207-B059-F540-8893-BB3103B99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527" y="2518326"/>
            <a:ext cx="10498238" cy="3940347"/>
          </a:xfrm>
        </p:spPr>
        <p:txBody>
          <a:bodyPr anchor="t">
            <a:normAutofit fontScale="25000" lnSpcReduction="20000"/>
          </a:bodyPr>
          <a:lstStyle/>
          <a:p>
            <a:pPr fontAlgn="base"/>
            <a:r>
              <a:rPr lang="en-CA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People living with disabilities (both mental and physical) are </a:t>
            </a:r>
            <a:r>
              <a:rPr lang="en-CA" sz="7200" b="1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twice</a:t>
            </a:r>
            <a:r>
              <a:rPr lang="en-CA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as likely to live below the poverty line.</a:t>
            </a:r>
          </a:p>
          <a:p>
            <a:pPr fontAlgn="base"/>
            <a:r>
              <a:rPr lang="en-CA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Nearly </a:t>
            </a:r>
            <a:r>
              <a:rPr lang="en-CA" sz="7200" b="1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15%</a:t>
            </a:r>
            <a:r>
              <a:rPr lang="en-CA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of people with disabilities live in poverty, 59% of whom are women.</a:t>
            </a:r>
          </a:p>
          <a:p>
            <a:pPr fontAlgn="base"/>
            <a:r>
              <a:rPr lang="en-CA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Estimates place the number of homeless individuals living with a disability or mental illness as high as </a:t>
            </a:r>
            <a:r>
              <a:rPr lang="en-CA" sz="7200" b="1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45%</a:t>
            </a:r>
            <a:r>
              <a:rPr lang="en-CA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of the overall homeless population.</a:t>
            </a:r>
          </a:p>
          <a:p>
            <a:pPr fontAlgn="base"/>
            <a:r>
              <a:rPr lang="en-CA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Children with disabilities are </a:t>
            </a:r>
            <a:r>
              <a:rPr lang="en-CA" sz="7200" b="1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twice</a:t>
            </a:r>
            <a:r>
              <a:rPr lang="en-CA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as likely to live in households relying on social assistance</a:t>
            </a:r>
          </a:p>
          <a:p>
            <a:pPr fontAlgn="base"/>
            <a:r>
              <a:rPr lang="en-CA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Indigenous Peoples (including First Nations, Métis, and Inuit peoples) are </a:t>
            </a:r>
            <a:r>
              <a:rPr lang="en-CA" sz="7200" b="1" dirty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overrepresented</a:t>
            </a:r>
            <a:r>
              <a:rPr lang="en-CA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among the homeless population in virtually all urban centres in Canada.</a:t>
            </a:r>
          </a:p>
          <a:p>
            <a:pPr fontAlgn="base"/>
            <a:r>
              <a:rPr lang="en-CA" sz="7200" b="1" dirty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28%-34%</a:t>
            </a:r>
            <a:r>
              <a:rPr lang="en-CA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of shelter users are Indigenous.</a:t>
            </a:r>
          </a:p>
          <a:p>
            <a:pPr fontAlgn="base"/>
            <a:r>
              <a:rPr lang="en-CA" sz="7200" b="1" dirty="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1 in 5 racialized</a:t>
            </a:r>
            <a:r>
              <a:rPr lang="en-CA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families lives in poverty in Canada, as opposed to 1 in 20 non-racialized families.</a:t>
            </a:r>
          </a:p>
          <a:p>
            <a:pPr fontAlgn="base"/>
            <a:r>
              <a:rPr lang="en-CA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Nearly </a:t>
            </a:r>
            <a:r>
              <a:rPr lang="en-CA" sz="7200" b="1" dirty="0">
                <a:solidFill>
                  <a:schemeClr val="tx1">
                    <a:lumMod val="65000"/>
                    <a:lumOff val="35000"/>
                  </a:schemeClr>
                </a:solidFill>
                <a:hlinkClick r:id="rId8"/>
              </a:rPr>
              <a:t>15%</a:t>
            </a:r>
            <a:r>
              <a:rPr lang="en-CA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of elderly single individuals live in poverty.</a:t>
            </a:r>
          </a:p>
          <a:p>
            <a:pPr fontAlgn="base"/>
            <a:r>
              <a:rPr lang="en-CA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Nearly 2 million seniors receive the Guaranteed Income Supplement and live on about </a:t>
            </a:r>
            <a:r>
              <a:rPr lang="en-CA" sz="7200" b="1" dirty="0">
                <a:solidFill>
                  <a:schemeClr val="tx1">
                    <a:lumMod val="65000"/>
                    <a:lumOff val="35000"/>
                  </a:schemeClr>
                </a:solidFill>
                <a:hlinkClick r:id="rId9"/>
              </a:rPr>
              <a:t>$17,000</a:t>
            </a:r>
            <a:r>
              <a:rPr lang="en-CA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per year. However, the most basic standard of living in Canada is calculated at $18,000 per year for a single person.</a:t>
            </a:r>
          </a:p>
          <a:p>
            <a:pPr marL="0" indent="0" fontAlgn="base">
              <a:buNone/>
            </a:pPr>
            <a:endParaRPr lang="en-US" sz="7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base">
              <a:buNone/>
            </a:pPr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From: </a:t>
            </a:r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  <a:hlinkClick r:id="rId10"/>
              </a:rPr>
              <a:t>Canada Without Poverty</a:t>
            </a:r>
            <a:endParaRPr lang="en-US" sz="7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fontAlgn="base">
              <a:buNone/>
            </a:pPr>
            <a:endParaRPr lang="en-CA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base"/>
            <a:endParaRPr lang="en-CA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761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DB88C0-1864-B34B-9169-B4CD9D67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42" y="685800"/>
            <a:ext cx="4353116" cy="1474666"/>
          </a:xfrm>
        </p:spPr>
        <p:txBody>
          <a:bodyPr anchor="b">
            <a:normAutofit/>
          </a:bodyPr>
          <a:lstStyle/>
          <a:p>
            <a:pPr algn="ctr"/>
            <a:r>
              <a:rPr lang="en-US" sz="3200">
                <a:solidFill>
                  <a:srgbClr val="595959"/>
                </a:solidFill>
              </a:rPr>
              <a:t>Poverty is Sexist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23BFD7E-A01F-4FE4-AD87-0C3610A5B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442" y="2447337"/>
            <a:ext cx="4353116" cy="3770434"/>
          </a:xfrm>
        </p:spPr>
        <p:txBody>
          <a:bodyPr anchor="t">
            <a:normAutofit fontScale="92500" lnSpcReduction="10000"/>
          </a:bodyPr>
          <a:lstStyle/>
          <a:p>
            <a:pPr fontAlgn="base"/>
            <a:r>
              <a:rPr lang="en-CA" sz="2000" b="1" dirty="0">
                <a:hlinkClick r:id="rId2"/>
              </a:rPr>
              <a:t>21%</a:t>
            </a:r>
            <a:r>
              <a:rPr lang="en-CA" sz="2000" dirty="0"/>
              <a:t> of single mothers in Canada raise their children while living in poverty (</a:t>
            </a:r>
            <a:r>
              <a:rPr lang="en-CA" sz="2000" b="1" dirty="0">
                <a:hlinkClick r:id="rId3"/>
              </a:rPr>
              <a:t>7%</a:t>
            </a:r>
            <a:r>
              <a:rPr lang="en-CA" sz="2000" dirty="0"/>
              <a:t> of single fathers raise their children in poverty).</a:t>
            </a:r>
          </a:p>
          <a:p>
            <a:pPr fontAlgn="base"/>
            <a:r>
              <a:rPr lang="en-CA" sz="2000" dirty="0"/>
              <a:t>Women parenting on their own enter shelters at </a:t>
            </a:r>
            <a:r>
              <a:rPr lang="en-CA" sz="2000" b="1" dirty="0">
                <a:hlinkClick r:id="rId4"/>
              </a:rPr>
              <a:t>twice</a:t>
            </a:r>
            <a:r>
              <a:rPr lang="en-CA" sz="2000" dirty="0"/>
              <a:t> the rate of two-parent families.</a:t>
            </a:r>
          </a:p>
          <a:p>
            <a:pPr fontAlgn="base"/>
            <a:r>
              <a:rPr lang="en-CA" sz="2200" dirty="0"/>
              <a:t>Racialized women living in poverty were almost </a:t>
            </a:r>
            <a:r>
              <a:rPr lang="en-CA" sz="2200" b="1" dirty="0">
                <a:hlinkClick r:id="rId2"/>
              </a:rPr>
              <a:t>twice</a:t>
            </a:r>
            <a:r>
              <a:rPr lang="en-CA" sz="2200" dirty="0"/>
              <a:t> as likely to work in manufacturing jobs than other women living in poverty.</a:t>
            </a:r>
          </a:p>
          <a:p>
            <a:pPr fontAlgn="base"/>
            <a:r>
              <a:rPr lang="en-CA" sz="2200" dirty="0"/>
              <a:t>Overall, racialized women earn </a:t>
            </a:r>
            <a:r>
              <a:rPr lang="en-CA" sz="2200" b="1" dirty="0">
                <a:hlinkClick r:id="rId5"/>
              </a:rPr>
              <a:t>32%</a:t>
            </a:r>
            <a:r>
              <a:rPr lang="en-CA" sz="2200" dirty="0"/>
              <a:t> less at work.</a:t>
            </a:r>
          </a:p>
          <a:p>
            <a:endParaRPr lang="en-US" sz="2000" dirty="0">
              <a:solidFill>
                <a:srgbClr val="595959"/>
              </a:solidFill>
            </a:endParaRP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B6F6183B-639C-244C-A2ED-FF19C36A59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7925" y="128582"/>
            <a:ext cx="5629275" cy="66579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B44F84-20CB-3448-A2D4-CE4E5A7332F2}"/>
              </a:ext>
            </a:extLst>
          </p:cNvPr>
          <p:cNvSpPr txBox="1"/>
          <p:nvPr/>
        </p:nvSpPr>
        <p:spPr>
          <a:xfrm>
            <a:off x="2739221" y="6083087"/>
            <a:ext cx="351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From: </a:t>
            </a:r>
            <a:r>
              <a:rPr lang="en-US" dirty="0">
                <a:hlinkClick r:id="rId7"/>
              </a:rPr>
              <a:t>Canada Without Poverty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55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19CC54-F143-AB42-BE45-6C23CBA6B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66" y="0"/>
            <a:ext cx="8959893" cy="685800"/>
          </a:xfrm>
        </p:spPr>
        <p:txBody>
          <a:bodyPr anchor="b">
            <a:norm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Expanded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A309C-4526-6643-B619-370AC0241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4" y="888359"/>
            <a:ext cx="8959892" cy="5040953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After visiting your links, choose one piece of information to add to our PowerPoint. Come up and type it here.</a:t>
            </a:r>
          </a:p>
        </p:txBody>
      </p:sp>
    </p:spTree>
    <p:extLst>
      <p:ext uri="{BB962C8B-B14F-4D97-AF65-F5344CB8AC3E}">
        <p14:creationId xmlns:p14="http://schemas.microsoft.com/office/powerpoint/2010/main" val="3865013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2132</TotalTime>
  <Words>1023</Words>
  <Application>Microsoft Macintosh PowerPoint</Application>
  <PresentationFormat>Widescreen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Andale Mono</vt:lpstr>
      <vt:lpstr>Arial</vt:lpstr>
      <vt:lpstr>Calibri</vt:lpstr>
      <vt:lpstr>Calibri Light</vt:lpstr>
      <vt:lpstr>Office Theme</vt:lpstr>
      <vt:lpstr>PowerPoint Presentation</vt:lpstr>
      <vt:lpstr>The Rich - David Thompson</vt:lpstr>
      <vt:lpstr>The Poor</vt:lpstr>
      <vt:lpstr>Who Are The Poor</vt:lpstr>
      <vt:lpstr>Link Party</vt:lpstr>
      <vt:lpstr>Basic Statistics about Poverty In Canada</vt:lpstr>
      <vt:lpstr>Marginalized Communities</vt:lpstr>
      <vt:lpstr>Poverty is Sexist</vt:lpstr>
      <vt:lpstr>Expanded Knowledge</vt:lpstr>
      <vt:lpstr>Covid – 19 (UBC Report on Poverty 2021)</vt:lpstr>
      <vt:lpstr>Housing</vt:lpstr>
      <vt:lpstr>The Working Poor</vt:lpstr>
      <vt:lpstr>Being Poor &amp; Apolitical</vt:lpstr>
      <vt:lpstr>Government Social Programs</vt:lpstr>
      <vt:lpstr>Look at Jesse’s Centre On Our Website.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 Gord</dc:creator>
  <cp:lastModifiedBy>Gord Gord</cp:lastModifiedBy>
  <cp:revision>4</cp:revision>
  <dcterms:created xsi:type="dcterms:W3CDTF">2021-10-13T12:08:07Z</dcterms:created>
  <dcterms:modified xsi:type="dcterms:W3CDTF">2021-10-18T14:06:45Z</dcterms:modified>
</cp:coreProperties>
</file>