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62" r:id="rId5"/>
    <p:sldId id="263" r:id="rId6"/>
    <p:sldId id="264" r:id="rId7"/>
    <p:sldId id="265" r:id="rId8"/>
    <p:sldId id="259" r:id="rId9"/>
    <p:sldId id="261"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720"/>
  </p:normalViewPr>
  <p:slideViewPr>
    <p:cSldViewPr snapToGrid="0" snapToObjects="1">
      <p:cViewPr varScale="1">
        <p:scale>
          <a:sx n="102" d="100"/>
          <a:sy n="102"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811EF3-5117-4947-AED0-79F16946F78B}" type="datetimeFigureOut">
              <a:rPr lang="en-US" smtClean="0"/>
              <a:t>11/4/21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D1A2B2-8614-7A41-8574-399B9A86821B}" type="slidenum">
              <a:rPr lang="en-US" smtClean="0"/>
              <a:t>‹#›</a:t>
            </a:fld>
            <a:endParaRPr lang="en-US"/>
          </a:p>
        </p:txBody>
      </p:sp>
    </p:spTree>
    <p:extLst>
      <p:ext uri="{BB962C8B-B14F-4D97-AF65-F5344CB8AC3E}">
        <p14:creationId xmlns:p14="http://schemas.microsoft.com/office/powerpoint/2010/main" val="2278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D1A2B2-8614-7A41-8574-399B9A86821B}" type="slidenum">
              <a:rPr lang="en-US" smtClean="0"/>
              <a:t>6</a:t>
            </a:fld>
            <a:endParaRPr lang="en-US"/>
          </a:p>
        </p:txBody>
      </p:sp>
    </p:spTree>
    <p:extLst>
      <p:ext uri="{BB962C8B-B14F-4D97-AF65-F5344CB8AC3E}">
        <p14:creationId xmlns:p14="http://schemas.microsoft.com/office/powerpoint/2010/main" val="407166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9602-D43E-9447-8B26-DA058D6B1D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1BDCA2-5543-A940-9DB8-BD8627DA84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C36FB-92E5-E24A-AF0D-787715BF98B2}"/>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5" name="Footer Placeholder 4">
            <a:extLst>
              <a:ext uri="{FF2B5EF4-FFF2-40B4-BE49-F238E27FC236}">
                <a16:creationId xmlns:a16="http://schemas.microsoft.com/office/drawing/2014/main" id="{75BFB3A7-0741-344F-842C-B65265526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BD6819-64AF-D94A-AA96-4D2429045365}"/>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9843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1DE4F-0899-A941-9D2E-348E89F839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6983E9-E91A-204C-AAC5-CFC27844BC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D3B58-0DA2-7745-A84F-3BA930A4F7A3}"/>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5" name="Footer Placeholder 4">
            <a:extLst>
              <a:ext uri="{FF2B5EF4-FFF2-40B4-BE49-F238E27FC236}">
                <a16:creationId xmlns:a16="http://schemas.microsoft.com/office/drawing/2014/main" id="{73B27B17-52ED-C24D-99C1-F3C0B8D193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6E4BF-4A00-E842-970A-AEE0F5D59E11}"/>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187395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387008-F8C5-4E4C-85A2-06991EEF72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01D465-1A38-3848-93A4-301F22581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6C8C0-E7E1-DB46-8F5D-BF4BB93A5891}"/>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5" name="Footer Placeholder 4">
            <a:extLst>
              <a:ext uri="{FF2B5EF4-FFF2-40B4-BE49-F238E27FC236}">
                <a16:creationId xmlns:a16="http://schemas.microsoft.com/office/drawing/2014/main" id="{99AAC845-283C-0A42-ADD3-54F12EBA9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F5CC9-132E-2D41-88E8-25FB1E1DB1A2}"/>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4189199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E2C92-EDCE-DB4C-AD39-C9C5943650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1BA166-83C4-4543-AFCE-9633583BB8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ADB0CB-4E4C-C34E-BE8A-B26A01AE9B73}"/>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5" name="Footer Placeholder 4">
            <a:extLst>
              <a:ext uri="{FF2B5EF4-FFF2-40B4-BE49-F238E27FC236}">
                <a16:creationId xmlns:a16="http://schemas.microsoft.com/office/drawing/2014/main" id="{B9DE6BE6-55F8-0544-8504-B46B12FF0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C4DDD9-344D-194A-9456-4BB86B2E42C5}"/>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293321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7C6E2-E495-214F-894E-2502F4C836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A92DFB-C1CA-9F40-8F3A-A64BECBAFB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03D147-6BA2-0344-A4C3-E90EADD33383}"/>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5" name="Footer Placeholder 4">
            <a:extLst>
              <a:ext uri="{FF2B5EF4-FFF2-40B4-BE49-F238E27FC236}">
                <a16:creationId xmlns:a16="http://schemas.microsoft.com/office/drawing/2014/main" id="{ECA2D689-0FF1-FD4E-B948-6E390EA49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71898B-E26C-FB44-B2F1-D82B3DDA2698}"/>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280036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E7D3B-E6B1-6042-9007-D6A762C3F9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CB2C9B-D09F-B04D-A3B5-825C8A9537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7A4B73-1107-9245-8E72-E6538B89D1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F9EE48-C40B-DB46-82D3-29FC083F24DF}"/>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6" name="Footer Placeholder 5">
            <a:extLst>
              <a:ext uri="{FF2B5EF4-FFF2-40B4-BE49-F238E27FC236}">
                <a16:creationId xmlns:a16="http://schemas.microsoft.com/office/drawing/2014/main" id="{EF6750EB-E8F0-E846-B7DB-BF9D6FE44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4DDCBD-886C-114B-9CEE-7BC39E5C6807}"/>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2689134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361C1-43EC-5943-AABF-286E3A2BBE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CCA87D-A072-724F-A363-467384F051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480A63-DC6B-C242-8C7B-4DE1FDC601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8F3867-B000-CC4B-84AF-06660BF57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744D85-60E9-8E46-A829-4076509145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C65E39-1FBD-5046-ACB0-27B669AAF72E}"/>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8" name="Footer Placeholder 7">
            <a:extLst>
              <a:ext uri="{FF2B5EF4-FFF2-40B4-BE49-F238E27FC236}">
                <a16:creationId xmlns:a16="http://schemas.microsoft.com/office/drawing/2014/main" id="{5BDF4AC6-DE07-B44B-88BE-B0DB97ADD5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ED1CAD-2850-4F48-B844-794A62F060B2}"/>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247423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C4C4C-6615-354A-8F89-8E7EAF22A9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9A5463-E54E-C843-97D0-8B982DE782A2}"/>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4" name="Footer Placeholder 3">
            <a:extLst>
              <a:ext uri="{FF2B5EF4-FFF2-40B4-BE49-F238E27FC236}">
                <a16:creationId xmlns:a16="http://schemas.microsoft.com/office/drawing/2014/main" id="{EE418608-516F-B341-8804-47938C590A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6389A9-E812-EC42-A3C0-EBB0E28299BE}"/>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129843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37C662-B097-814B-AF5D-61AD49AD925A}"/>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3" name="Footer Placeholder 2">
            <a:extLst>
              <a:ext uri="{FF2B5EF4-FFF2-40B4-BE49-F238E27FC236}">
                <a16:creationId xmlns:a16="http://schemas.microsoft.com/office/drawing/2014/main" id="{87B1C1F4-9C96-204E-A93D-7EF82791DA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EFB3BD-8B61-BE49-BEB4-D5C64A74ACBE}"/>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130852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1116D-563B-0C4E-9B7B-91216E4B4E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50689-3558-CF4F-A8BD-3A8F7C0048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73CCE0-B76A-934C-B21E-AAC3F1162F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176A3C-6B6D-BA42-A927-7ED18059DCB0}"/>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6" name="Footer Placeholder 5">
            <a:extLst>
              <a:ext uri="{FF2B5EF4-FFF2-40B4-BE49-F238E27FC236}">
                <a16:creationId xmlns:a16="http://schemas.microsoft.com/office/drawing/2014/main" id="{8EAEEE48-B66B-A640-A948-717392F77D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EBD69A-7134-354A-A001-A402CAACC313}"/>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409394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9A255-721C-8B48-8E79-EE1EEED594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6603EA-6CBE-2E44-9F7F-A73671E214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793853-F15F-ED49-AE3B-40233BD9F4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DE0AA7-18A0-6E46-B660-1DD71708B0F9}"/>
              </a:ext>
            </a:extLst>
          </p:cNvPr>
          <p:cNvSpPr>
            <a:spLocks noGrp="1"/>
          </p:cNvSpPr>
          <p:nvPr>
            <p:ph type="dt" sz="half" idx="10"/>
          </p:nvPr>
        </p:nvSpPr>
        <p:spPr/>
        <p:txBody>
          <a:bodyPr/>
          <a:lstStyle/>
          <a:p>
            <a:fld id="{F968D39F-45C1-2144-A524-288475CF942A}" type="datetimeFigureOut">
              <a:rPr lang="en-US" smtClean="0"/>
              <a:t>11/4/21</a:t>
            </a:fld>
            <a:endParaRPr lang="en-US"/>
          </a:p>
        </p:txBody>
      </p:sp>
      <p:sp>
        <p:nvSpPr>
          <p:cNvPr id="6" name="Footer Placeholder 5">
            <a:extLst>
              <a:ext uri="{FF2B5EF4-FFF2-40B4-BE49-F238E27FC236}">
                <a16:creationId xmlns:a16="http://schemas.microsoft.com/office/drawing/2014/main" id="{5133B7B9-4605-054C-A0AF-9DE187DBE5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B35C6E-7ADA-8E4A-992F-756EAAFB95B5}"/>
              </a:ext>
            </a:extLst>
          </p:cNvPr>
          <p:cNvSpPr>
            <a:spLocks noGrp="1"/>
          </p:cNvSpPr>
          <p:nvPr>
            <p:ph type="sldNum" sz="quarter" idx="12"/>
          </p:nvPr>
        </p:nvSpPr>
        <p:spPr/>
        <p:txBody>
          <a:bodyPr/>
          <a:lstStyle/>
          <a:p>
            <a:fld id="{47CF11A3-66AC-E34C-88E5-FD350479D75D}" type="slidenum">
              <a:rPr lang="en-US" smtClean="0"/>
              <a:t>‹#›</a:t>
            </a:fld>
            <a:endParaRPr lang="en-US"/>
          </a:p>
        </p:txBody>
      </p:sp>
    </p:spTree>
    <p:extLst>
      <p:ext uri="{BB962C8B-B14F-4D97-AF65-F5344CB8AC3E}">
        <p14:creationId xmlns:p14="http://schemas.microsoft.com/office/powerpoint/2010/main" val="1843818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420BAC-4B5D-6D4A-AD20-CE0F38E84D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34D436-0228-354F-9BFF-112C6906C0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F2BB2B-AFAE-5F46-88BE-D5FB61B01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8D39F-45C1-2144-A524-288475CF942A}" type="datetimeFigureOut">
              <a:rPr lang="en-US" smtClean="0"/>
              <a:t>11/4/21</a:t>
            </a:fld>
            <a:endParaRPr lang="en-US"/>
          </a:p>
        </p:txBody>
      </p:sp>
      <p:sp>
        <p:nvSpPr>
          <p:cNvPr id="5" name="Footer Placeholder 4">
            <a:extLst>
              <a:ext uri="{FF2B5EF4-FFF2-40B4-BE49-F238E27FC236}">
                <a16:creationId xmlns:a16="http://schemas.microsoft.com/office/drawing/2014/main" id="{D62CB7F4-652C-2648-B1A5-310C72BD01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4D8F6C-ADEB-7349-94B6-34513F9C0B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F11A3-66AC-E34C-88E5-FD350479D75D}" type="slidenum">
              <a:rPr lang="en-US" smtClean="0"/>
              <a:t>‹#›</a:t>
            </a:fld>
            <a:endParaRPr lang="en-US"/>
          </a:p>
        </p:txBody>
      </p:sp>
    </p:spTree>
    <p:extLst>
      <p:ext uri="{BB962C8B-B14F-4D97-AF65-F5344CB8AC3E}">
        <p14:creationId xmlns:p14="http://schemas.microsoft.com/office/powerpoint/2010/main" val="3820471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queen, vector graphics&#10;&#10;Description automatically generated">
            <a:extLst>
              <a:ext uri="{FF2B5EF4-FFF2-40B4-BE49-F238E27FC236}">
                <a16:creationId xmlns:a16="http://schemas.microsoft.com/office/drawing/2014/main" id="{675FC575-6006-4E46-A0A1-43C113B80791}"/>
              </a:ext>
            </a:extLst>
          </p:cNvPr>
          <p:cNvPicPr>
            <a:picLocks noChangeAspect="1"/>
          </p:cNvPicPr>
          <p:nvPr/>
        </p:nvPicPr>
        <p:blipFill rotWithShape="1">
          <a:blip r:embed="rId2"/>
          <a:srcRect t="14498" r="9089" b="13579"/>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926551-7705-9F4A-B641-81668CA21CF6}"/>
              </a:ext>
            </a:extLst>
          </p:cNvPr>
          <p:cNvSpPr>
            <a:spLocks noGrp="1"/>
          </p:cNvSpPr>
          <p:nvPr>
            <p:ph type="ctrTitle"/>
          </p:nvPr>
        </p:nvSpPr>
        <p:spPr>
          <a:xfrm>
            <a:off x="477981" y="1122363"/>
            <a:ext cx="4023360" cy="3204134"/>
          </a:xfrm>
        </p:spPr>
        <p:txBody>
          <a:bodyPr anchor="b">
            <a:normAutofit/>
          </a:bodyPr>
          <a:lstStyle/>
          <a:p>
            <a:pPr algn="l"/>
            <a:r>
              <a:rPr lang="en-US" sz="4800"/>
              <a:t>Media in Canada</a:t>
            </a:r>
          </a:p>
        </p:txBody>
      </p:sp>
      <p:sp>
        <p:nvSpPr>
          <p:cNvPr id="3" name="Subtitle 2">
            <a:extLst>
              <a:ext uri="{FF2B5EF4-FFF2-40B4-BE49-F238E27FC236}">
                <a16:creationId xmlns:a16="http://schemas.microsoft.com/office/drawing/2014/main" id="{2574187A-6E93-D944-BF82-5B52E561AB27}"/>
              </a:ext>
            </a:extLst>
          </p:cNvPr>
          <p:cNvSpPr>
            <a:spLocks noGrp="1"/>
          </p:cNvSpPr>
          <p:nvPr>
            <p:ph type="subTitle" idx="1"/>
          </p:nvPr>
        </p:nvSpPr>
        <p:spPr>
          <a:xfrm>
            <a:off x="477980" y="4872922"/>
            <a:ext cx="4023359" cy="1208141"/>
          </a:xfrm>
        </p:spPr>
        <p:txBody>
          <a:bodyPr>
            <a:normAutofit/>
          </a:bodyPr>
          <a:lstStyle/>
          <a:p>
            <a:pPr algn="l"/>
            <a:endParaRPr lang="en-US" sz="200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54498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3112D-0D44-B54F-A121-CA589D6274D0}"/>
              </a:ext>
            </a:extLst>
          </p:cNvPr>
          <p:cNvSpPr>
            <a:spLocks noGrp="1"/>
          </p:cNvSpPr>
          <p:nvPr>
            <p:ph type="title"/>
          </p:nvPr>
        </p:nvSpPr>
        <p:spPr/>
        <p:txBody>
          <a:bodyPr/>
          <a:lstStyle/>
          <a:p>
            <a:pPr algn="ctr"/>
            <a:r>
              <a:rPr lang="en-US" dirty="0"/>
              <a:t>Newsprint Media Ownership</a:t>
            </a:r>
          </a:p>
        </p:txBody>
      </p:sp>
      <p:graphicFrame>
        <p:nvGraphicFramePr>
          <p:cNvPr id="7" name="Table 7">
            <a:extLst>
              <a:ext uri="{FF2B5EF4-FFF2-40B4-BE49-F238E27FC236}">
                <a16:creationId xmlns:a16="http://schemas.microsoft.com/office/drawing/2014/main" id="{2E44A41A-B3B6-EC42-9742-A5FEB638DA41}"/>
              </a:ext>
            </a:extLst>
          </p:cNvPr>
          <p:cNvGraphicFramePr>
            <a:graphicFrameLocks noGrp="1"/>
          </p:cNvGraphicFramePr>
          <p:nvPr>
            <p:ph idx="1"/>
            <p:extLst>
              <p:ext uri="{D42A27DB-BD31-4B8C-83A1-F6EECF244321}">
                <p14:modId xmlns:p14="http://schemas.microsoft.com/office/powerpoint/2010/main" val="3802347098"/>
              </p:ext>
            </p:extLst>
          </p:nvPr>
        </p:nvGraphicFramePr>
        <p:xfrm>
          <a:off x="233819" y="1690688"/>
          <a:ext cx="11724362" cy="4719320"/>
        </p:xfrm>
        <a:graphic>
          <a:graphicData uri="http://schemas.openxmlformats.org/drawingml/2006/table">
            <a:tbl>
              <a:tblPr firstRow="1" bandRow="1">
                <a:tableStyleId>{5C22544A-7EE6-4342-B048-85BDC9FD1C3A}</a:tableStyleId>
              </a:tblPr>
              <a:tblGrid>
                <a:gridCol w="4330590">
                  <a:extLst>
                    <a:ext uri="{9D8B030D-6E8A-4147-A177-3AD203B41FA5}">
                      <a16:colId xmlns:a16="http://schemas.microsoft.com/office/drawing/2014/main" val="2047655619"/>
                    </a:ext>
                  </a:extLst>
                </a:gridCol>
                <a:gridCol w="1075373">
                  <a:extLst>
                    <a:ext uri="{9D8B030D-6E8A-4147-A177-3AD203B41FA5}">
                      <a16:colId xmlns:a16="http://schemas.microsoft.com/office/drawing/2014/main" val="357538508"/>
                    </a:ext>
                  </a:extLst>
                </a:gridCol>
                <a:gridCol w="6318399">
                  <a:extLst>
                    <a:ext uri="{9D8B030D-6E8A-4147-A177-3AD203B41FA5}">
                      <a16:colId xmlns:a16="http://schemas.microsoft.com/office/drawing/2014/main" val="502601395"/>
                    </a:ext>
                  </a:extLst>
                </a:gridCol>
              </a:tblGrid>
              <a:tr h="370840">
                <a:tc>
                  <a:txBody>
                    <a:bodyPr/>
                    <a:lstStyle/>
                    <a:p>
                      <a:r>
                        <a:rPr lang="en-US" dirty="0"/>
                        <a:t>Owner</a:t>
                      </a:r>
                    </a:p>
                  </a:txBody>
                  <a:tcPr/>
                </a:tc>
                <a:tc>
                  <a:txBody>
                    <a:bodyPr/>
                    <a:lstStyle/>
                    <a:p>
                      <a:r>
                        <a:rPr lang="en-US" dirty="0"/>
                        <a:t>Number</a:t>
                      </a:r>
                    </a:p>
                  </a:txBody>
                  <a:tcPr/>
                </a:tc>
                <a:tc>
                  <a:txBody>
                    <a:bodyPr/>
                    <a:lstStyle/>
                    <a:p>
                      <a:r>
                        <a:rPr lang="en-US" dirty="0"/>
                        <a:t>Examples</a:t>
                      </a:r>
                    </a:p>
                  </a:txBody>
                  <a:tcPr/>
                </a:tc>
                <a:extLst>
                  <a:ext uri="{0D108BD9-81ED-4DB2-BD59-A6C34878D82A}">
                    <a16:rowId xmlns:a16="http://schemas.microsoft.com/office/drawing/2014/main" val="557833579"/>
                  </a:ext>
                </a:extLst>
              </a:tr>
              <a:tr h="370840">
                <a:tc>
                  <a:txBody>
                    <a:bodyPr/>
                    <a:lstStyle/>
                    <a:p>
                      <a:r>
                        <a:rPr lang="en-US" dirty="0"/>
                        <a:t>Postmedia Network Inc./Sun Media</a:t>
                      </a:r>
                    </a:p>
                  </a:txBody>
                  <a:tcPr/>
                </a:tc>
                <a:tc>
                  <a:txBody>
                    <a:bodyPr/>
                    <a:lstStyle/>
                    <a:p>
                      <a:r>
                        <a:rPr lang="en-US" dirty="0"/>
                        <a:t>35</a:t>
                      </a:r>
                    </a:p>
                  </a:txBody>
                  <a:tcPr/>
                </a:tc>
                <a:tc>
                  <a:txBody>
                    <a:bodyPr/>
                    <a:lstStyle/>
                    <a:p>
                      <a:r>
                        <a:rPr lang="en-US" dirty="0"/>
                        <a:t>National Post, Ottawa Citizen, Calgary Herald, Toronto Sun</a:t>
                      </a:r>
                    </a:p>
                  </a:txBody>
                  <a:tcPr/>
                </a:tc>
                <a:extLst>
                  <a:ext uri="{0D108BD9-81ED-4DB2-BD59-A6C34878D82A}">
                    <a16:rowId xmlns:a16="http://schemas.microsoft.com/office/drawing/2014/main" val="61006518"/>
                  </a:ext>
                </a:extLst>
              </a:tr>
              <a:tr h="370840">
                <a:tc>
                  <a:txBody>
                    <a:bodyPr/>
                    <a:lstStyle/>
                    <a:p>
                      <a:r>
                        <a:rPr lang="en-US" dirty="0"/>
                        <a:t>Torstar</a:t>
                      </a:r>
                    </a:p>
                  </a:txBody>
                  <a:tcPr/>
                </a:tc>
                <a:tc>
                  <a:txBody>
                    <a:bodyPr/>
                    <a:lstStyle/>
                    <a:p>
                      <a:r>
                        <a:rPr lang="en-US" dirty="0"/>
                        <a:t>7</a:t>
                      </a:r>
                    </a:p>
                  </a:txBody>
                  <a:tcPr/>
                </a:tc>
                <a:tc>
                  <a:txBody>
                    <a:bodyPr/>
                    <a:lstStyle/>
                    <a:p>
                      <a:r>
                        <a:rPr lang="en-US" dirty="0"/>
                        <a:t>Toronto Star, Hamilton Spectator, Metro</a:t>
                      </a:r>
                    </a:p>
                  </a:txBody>
                  <a:tcPr/>
                </a:tc>
                <a:extLst>
                  <a:ext uri="{0D108BD9-81ED-4DB2-BD59-A6C34878D82A}">
                    <a16:rowId xmlns:a16="http://schemas.microsoft.com/office/drawing/2014/main" val="1577533503"/>
                  </a:ext>
                </a:extLst>
              </a:tr>
              <a:tr h="370840">
                <a:tc>
                  <a:txBody>
                    <a:bodyPr/>
                    <a:lstStyle/>
                    <a:p>
                      <a:r>
                        <a:rPr lang="en-US" dirty="0" err="1"/>
                        <a:t>Saltwire</a:t>
                      </a:r>
                      <a:r>
                        <a:rPr lang="en-US" dirty="0"/>
                        <a:t> Network</a:t>
                      </a:r>
                    </a:p>
                  </a:txBody>
                  <a:tcPr/>
                </a:tc>
                <a:tc>
                  <a:txBody>
                    <a:bodyPr/>
                    <a:lstStyle/>
                    <a:p>
                      <a:r>
                        <a:rPr lang="en-US" dirty="0"/>
                        <a:t>7</a:t>
                      </a:r>
                    </a:p>
                  </a:txBody>
                  <a:tcPr/>
                </a:tc>
                <a:tc>
                  <a:txBody>
                    <a:bodyPr/>
                    <a:lstStyle/>
                    <a:p>
                      <a:r>
                        <a:rPr lang="en-US" dirty="0"/>
                        <a:t>St. John’s Telegram, Cape Breton Post, Halifax Chronicle-Herald</a:t>
                      </a:r>
                    </a:p>
                  </a:txBody>
                  <a:tcPr/>
                </a:tc>
                <a:extLst>
                  <a:ext uri="{0D108BD9-81ED-4DB2-BD59-A6C34878D82A}">
                    <a16:rowId xmlns:a16="http://schemas.microsoft.com/office/drawing/2014/main" val="1854721201"/>
                  </a:ext>
                </a:extLst>
              </a:tr>
              <a:tr h="370840">
                <a:tc>
                  <a:txBody>
                    <a:bodyPr/>
                    <a:lstStyle/>
                    <a:p>
                      <a:r>
                        <a:rPr lang="en-US" dirty="0"/>
                        <a:t>Groupe </a:t>
                      </a:r>
                      <a:r>
                        <a:rPr lang="en-US" dirty="0" err="1"/>
                        <a:t>Capitales</a:t>
                      </a:r>
                      <a:r>
                        <a:rPr lang="en-US" dirty="0"/>
                        <a:t> Medias</a:t>
                      </a:r>
                    </a:p>
                  </a:txBody>
                  <a:tcPr/>
                </a:tc>
                <a:tc>
                  <a:txBody>
                    <a:bodyPr/>
                    <a:lstStyle/>
                    <a:p>
                      <a:r>
                        <a:rPr lang="en-US" dirty="0"/>
                        <a:t>6</a:t>
                      </a:r>
                    </a:p>
                  </a:txBody>
                  <a:tcPr/>
                </a:tc>
                <a:tc>
                  <a:txBody>
                    <a:bodyPr/>
                    <a:lstStyle/>
                    <a:p>
                      <a:r>
                        <a:rPr lang="en-US" dirty="0"/>
                        <a:t>La Tribune (Sherbrooke), Le Soleil (Quebec)</a:t>
                      </a:r>
                    </a:p>
                  </a:txBody>
                  <a:tcPr/>
                </a:tc>
                <a:extLst>
                  <a:ext uri="{0D108BD9-81ED-4DB2-BD59-A6C34878D82A}">
                    <a16:rowId xmlns:a16="http://schemas.microsoft.com/office/drawing/2014/main" val="1752290395"/>
                  </a:ext>
                </a:extLst>
              </a:tr>
              <a:tr h="370840">
                <a:tc>
                  <a:txBody>
                    <a:bodyPr/>
                    <a:lstStyle/>
                    <a:p>
                      <a:r>
                        <a:rPr lang="en-US" dirty="0"/>
                        <a:t>Black Press</a:t>
                      </a:r>
                    </a:p>
                  </a:txBody>
                  <a:tcPr/>
                </a:tc>
                <a:tc>
                  <a:txBody>
                    <a:bodyPr/>
                    <a:lstStyle/>
                    <a:p>
                      <a:r>
                        <a:rPr lang="en-US" dirty="0"/>
                        <a:t>3</a:t>
                      </a:r>
                    </a:p>
                  </a:txBody>
                  <a:tcPr/>
                </a:tc>
                <a:tc>
                  <a:txBody>
                    <a:bodyPr/>
                    <a:lstStyle/>
                    <a:p>
                      <a:r>
                        <a:rPr lang="en-US" dirty="0"/>
                        <a:t>Red Deer Advocate, Trail Times</a:t>
                      </a:r>
                    </a:p>
                  </a:txBody>
                  <a:tcPr/>
                </a:tc>
                <a:extLst>
                  <a:ext uri="{0D108BD9-81ED-4DB2-BD59-A6C34878D82A}">
                    <a16:rowId xmlns:a16="http://schemas.microsoft.com/office/drawing/2014/main" val="146575587"/>
                  </a:ext>
                </a:extLst>
              </a:tr>
              <a:tr h="370840">
                <a:tc>
                  <a:txBody>
                    <a:bodyPr/>
                    <a:lstStyle/>
                    <a:p>
                      <a:r>
                        <a:rPr lang="en-US" dirty="0"/>
                        <a:t>Quebecor</a:t>
                      </a:r>
                    </a:p>
                  </a:txBody>
                  <a:tcPr/>
                </a:tc>
                <a:tc>
                  <a:txBody>
                    <a:bodyPr/>
                    <a:lstStyle/>
                    <a:p>
                      <a:r>
                        <a:rPr lang="en-US" dirty="0"/>
                        <a:t>3</a:t>
                      </a:r>
                    </a:p>
                  </a:txBody>
                  <a:tcPr/>
                </a:tc>
                <a:tc>
                  <a:txBody>
                    <a:bodyPr/>
                    <a:lstStyle/>
                    <a:p>
                      <a:r>
                        <a:rPr lang="en-US" dirty="0"/>
                        <a:t>Le Journal De Montreal, Le Journal De Quebec</a:t>
                      </a:r>
                    </a:p>
                  </a:txBody>
                  <a:tcPr/>
                </a:tc>
                <a:extLst>
                  <a:ext uri="{0D108BD9-81ED-4DB2-BD59-A6C34878D82A}">
                    <a16:rowId xmlns:a16="http://schemas.microsoft.com/office/drawing/2014/main" val="4215864249"/>
                  </a:ext>
                </a:extLst>
              </a:tr>
              <a:tr h="370840">
                <a:tc>
                  <a:txBody>
                    <a:bodyPr/>
                    <a:lstStyle/>
                    <a:p>
                      <a:r>
                        <a:rPr lang="en-US" dirty="0"/>
                        <a:t>Alta Newspaper Group/Glacier</a:t>
                      </a:r>
                    </a:p>
                  </a:txBody>
                  <a:tcPr/>
                </a:tc>
                <a:tc>
                  <a:txBody>
                    <a:bodyPr/>
                    <a:lstStyle/>
                    <a:p>
                      <a:r>
                        <a:rPr lang="en-US" dirty="0"/>
                        <a:t>5</a:t>
                      </a:r>
                    </a:p>
                  </a:txBody>
                  <a:tcPr/>
                </a:tc>
                <a:tc>
                  <a:txBody>
                    <a:bodyPr/>
                    <a:lstStyle/>
                    <a:p>
                      <a:r>
                        <a:rPr lang="en-US" dirty="0"/>
                        <a:t>Lethbridge Herald, Medicine Hat News</a:t>
                      </a:r>
                    </a:p>
                  </a:txBody>
                  <a:tcPr/>
                </a:tc>
                <a:extLst>
                  <a:ext uri="{0D108BD9-81ED-4DB2-BD59-A6C34878D82A}">
                    <a16:rowId xmlns:a16="http://schemas.microsoft.com/office/drawing/2014/main" val="1464323153"/>
                  </a:ext>
                </a:extLst>
              </a:tr>
              <a:tr h="370840">
                <a:tc>
                  <a:txBody>
                    <a:bodyPr/>
                    <a:lstStyle/>
                    <a:p>
                      <a:r>
                        <a:rPr lang="en-US" dirty="0"/>
                        <a:t>Brunswick News</a:t>
                      </a:r>
                    </a:p>
                  </a:txBody>
                  <a:tcPr/>
                </a:tc>
                <a:tc>
                  <a:txBody>
                    <a:bodyPr/>
                    <a:lstStyle/>
                    <a:p>
                      <a:r>
                        <a:rPr lang="en-US" dirty="0"/>
                        <a:t>3</a:t>
                      </a:r>
                    </a:p>
                  </a:txBody>
                  <a:tcPr/>
                </a:tc>
                <a:tc>
                  <a:txBody>
                    <a:bodyPr/>
                    <a:lstStyle/>
                    <a:p>
                      <a:r>
                        <a:rPr lang="en-US" dirty="0"/>
                        <a:t>Saint John </a:t>
                      </a:r>
                      <a:r>
                        <a:rPr lang="en-US" dirty="0" err="1"/>
                        <a:t>Telegrpah</a:t>
                      </a:r>
                      <a:r>
                        <a:rPr lang="en-US" dirty="0"/>
                        <a:t>-Journal, Moncton Times &amp; Transcript</a:t>
                      </a:r>
                    </a:p>
                  </a:txBody>
                  <a:tcPr/>
                </a:tc>
                <a:extLst>
                  <a:ext uri="{0D108BD9-81ED-4DB2-BD59-A6C34878D82A}">
                    <a16:rowId xmlns:a16="http://schemas.microsoft.com/office/drawing/2014/main" val="2905264644"/>
                  </a:ext>
                </a:extLst>
              </a:tr>
              <a:tr h="370840">
                <a:tc>
                  <a:txBody>
                    <a:bodyPr/>
                    <a:lstStyle/>
                    <a:p>
                      <a:r>
                        <a:rPr lang="en-US" dirty="0"/>
                        <a:t>Continental Newspapers</a:t>
                      </a:r>
                    </a:p>
                  </a:txBody>
                  <a:tcPr/>
                </a:tc>
                <a:tc>
                  <a:txBody>
                    <a:bodyPr/>
                    <a:lstStyle/>
                    <a:p>
                      <a:r>
                        <a:rPr lang="en-US" dirty="0"/>
                        <a:t>3</a:t>
                      </a:r>
                    </a:p>
                  </a:txBody>
                  <a:tcPr/>
                </a:tc>
                <a:tc>
                  <a:txBody>
                    <a:bodyPr/>
                    <a:lstStyle/>
                    <a:p>
                      <a:r>
                        <a:rPr lang="en-US" dirty="0"/>
                        <a:t>Kelowna Daily Courier, Thunder Bay Chronicle Journal</a:t>
                      </a:r>
                    </a:p>
                  </a:txBody>
                  <a:tcPr/>
                </a:tc>
                <a:extLst>
                  <a:ext uri="{0D108BD9-81ED-4DB2-BD59-A6C34878D82A}">
                    <a16:rowId xmlns:a16="http://schemas.microsoft.com/office/drawing/2014/main" val="2985882729"/>
                  </a:ext>
                </a:extLst>
              </a:tr>
              <a:tr h="370840">
                <a:tc>
                  <a:txBody>
                    <a:bodyPr/>
                    <a:lstStyle/>
                    <a:p>
                      <a:r>
                        <a:rPr lang="en-US" dirty="0"/>
                        <a:t>FP Canadian Newspapers</a:t>
                      </a:r>
                    </a:p>
                  </a:txBody>
                  <a:tcPr/>
                </a:tc>
                <a:tc>
                  <a:txBody>
                    <a:bodyPr/>
                    <a:lstStyle/>
                    <a:p>
                      <a:r>
                        <a:rPr lang="en-US" dirty="0"/>
                        <a:t>2</a:t>
                      </a:r>
                    </a:p>
                  </a:txBody>
                  <a:tcPr/>
                </a:tc>
                <a:tc>
                  <a:txBody>
                    <a:bodyPr/>
                    <a:lstStyle/>
                    <a:p>
                      <a:r>
                        <a:rPr lang="en-US" dirty="0"/>
                        <a:t>Winnipeg Free Press, Brandon Sun</a:t>
                      </a:r>
                    </a:p>
                  </a:txBody>
                  <a:tcPr/>
                </a:tc>
                <a:extLst>
                  <a:ext uri="{0D108BD9-81ED-4DB2-BD59-A6C34878D82A}">
                    <a16:rowId xmlns:a16="http://schemas.microsoft.com/office/drawing/2014/main" val="3329300225"/>
                  </a:ext>
                </a:extLst>
              </a:tr>
              <a:tr h="370840">
                <a:tc>
                  <a:txBody>
                    <a:bodyPr/>
                    <a:lstStyle/>
                    <a:p>
                      <a:r>
                        <a:rPr lang="en-US" dirty="0"/>
                        <a:t>Smaller Chains &amp; Independents</a:t>
                      </a:r>
                    </a:p>
                  </a:txBody>
                  <a:tcPr/>
                </a:tc>
                <a:tc>
                  <a:txBody>
                    <a:bodyPr/>
                    <a:lstStyle/>
                    <a:p>
                      <a:r>
                        <a:rPr lang="en-US" dirty="0"/>
                        <a:t>10</a:t>
                      </a:r>
                    </a:p>
                  </a:txBody>
                  <a:tcPr/>
                </a:tc>
                <a:tc>
                  <a:txBody>
                    <a:bodyPr/>
                    <a:lstStyle/>
                    <a:p>
                      <a:r>
                        <a:rPr lang="en-US" dirty="0"/>
                        <a:t>The Globe and Mail, Le Devoir (Montreal), Epoch Times (Vancouver/Toronto)</a:t>
                      </a:r>
                    </a:p>
                  </a:txBody>
                  <a:tcPr/>
                </a:tc>
                <a:extLst>
                  <a:ext uri="{0D108BD9-81ED-4DB2-BD59-A6C34878D82A}">
                    <a16:rowId xmlns:a16="http://schemas.microsoft.com/office/drawing/2014/main" val="4233772750"/>
                  </a:ext>
                </a:extLst>
              </a:tr>
            </a:tbl>
          </a:graphicData>
        </a:graphic>
      </p:graphicFrame>
    </p:spTree>
    <p:extLst>
      <p:ext uri="{BB962C8B-B14F-4D97-AF65-F5344CB8AC3E}">
        <p14:creationId xmlns:p14="http://schemas.microsoft.com/office/powerpoint/2010/main" val="362596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34D2FE0-2BB7-C145-BA8F-8F976CD0AAA1}"/>
              </a:ext>
            </a:extLst>
          </p:cNvPr>
          <p:cNvSpPr>
            <a:spLocks noGrp="1"/>
          </p:cNvSpPr>
          <p:nvPr>
            <p:ph type="title"/>
          </p:nvPr>
        </p:nvSpPr>
        <p:spPr>
          <a:xfrm>
            <a:off x="1471597" y="597465"/>
            <a:ext cx="4027097" cy="1325563"/>
          </a:xfrm>
        </p:spPr>
        <p:txBody>
          <a:bodyPr>
            <a:normAutofit/>
          </a:bodyPr>
          <a:lstStyle/>
          <a:p>
            <a:r>
              <a:rPr lang="en-US" dirty="0"/>
              <a:t>Broadcasting</a:t>
            </a:r>
          </a:p>
        </p:txBody>
      </p:sp>
      <p:sp>
        <p:nvSpPr>
          <p:cNvPr id="3" name="Content Placeholder 2">
            <a:extLst>
              <a:ext uri="{FF2B5EF4-FFF2-40B4-BE49-F238E27FC236}">
                <a16:creationId xmlns:a16="http://schemas.microsoft.com/office/drawing/2014/main" id="{5712D7FD-16EC-D541-9BDA-4BCB00D50419}"/>
              </a:ext>
            </a:extLst>
          </p:cNvPr>
          <p:cNvSpPr>
            <a:spLocks noGrp="1"/>
          </p:cNvSpPr>
          <p:nvPr>
            <p:ph idx="1"/>
          </p:nvPr>
        </p:nvSpPr>
        <p:spPr>
          <a:xfrm>
            <a:off x="859956" y="1691707"/>
            <a:ext cx="4936067" cy="4568828"/>
          </a:xfrm>
        </p:spPr>
        <p:txBody>
          <a:bodyPr>
            <a:normAutofit/>
          </a:bodyPr>
          <a:lstStyle/>
          <a:p>
            <a:r>
              <a:rPr lang="en-US" sz="2000" dirty="0"/>
              <a:t>Canadians listen to 2 hours less radio per week (2017), but stream 7 hours more (2017) – Podcasts? </a:t>
            </a:r>
          </a:p>
          <a:p>
            <a:r>
              <a:rPr lang="en-US" sz="2000" dirty="0"/>
              <a:t>In 2017 Canada had 322 public or community radio stations and 725 private radio stations. Most are owned in the same manner as newsprint. Example: </a:t>
            </a:r>
            <a:r>
              <a:rPr lang="en-US" sz="2000" b="1" dirty="0">
                <a:solidFill>
                  <a:schemeClr val="accent1"/>
                </a:solidFill>
              </a:rPr>
              <a:t>BCE (Bell) </a:t>
            </a:r>
            <a:r>
              <a:rPr lang="en-US" sz="2000" dirty="0"/>
              <a:t>bought CHUM in 2007 and Astral in 2012.</a:t>
            </a:r>
          </a:p>
          <a:p>
            <a:r>
              <a:rPr lang="en-US" sz="2000" dirty="0"/>
              <a:t>The average Canadian also watches about 15 hours of TV per week.</a:t>
            </a:r>
          </a:p>
          <a:p>
            <a:r>
              <a:rPr lang="en-US" sz="2000" dirty="0"/>
              <a:t>CBC is public programming on both radio and TV (CBC News Channel). Both broadcast a great deal of political content. </a:t>
            </a:r>
          </a:p>
          <a:p>
            <a:endParaRPr lang="en-US" sz="2000" dirty="0"/>
          </a:p>
        </p:txBody>
      </p:sp>
      <p:pic>
        <p:nvPicPr>
          <p:cNvPr id="5" name="Picture 4" descr="Graphical user interface&#10;&#10;Description automatically generated with low confidence">
            <a:extLst>
              <a:ext uri="{FF2B5EF4-FFF2-40B4-BE49-F238E27FC236}">
                <a16:creationId xmlns:a16="http://schemas.microsoft.com/office/drawing/2014/main" id="{C0E6140E-9FC7-3B45-B402-82A1A47CE879}"/>
              </a:ext>
            </a:extLst>
          </p:cNvPr>
          <p:cNvPicPr>
            <a:picLocks noChangeAspect="1"/>
          </p:cNvPicPr>
          <p:nvPr/>
        </p:nvPicPr>
        <p:blipFill>
          <a:blip r:embed="rId2"/>
          <a:stretch>
            <a:fillRect/>
          </a:stretch>
        </p:blipFill>
        <p:spPr>
          <a:xfrm>
            <a:off x="6093353" y="414183"/>
            <a:ext cx="5781595" cy="2541173"/>
          </a:xfrm>
          <a:prstGeom prst="rect">
            <a:avLst/>
          </a:prstGeom>
        </p:spPr>
      </p:pic>
      <p:sp>
        <p:nvSpPr>
          <p:cNvPr id="6" name="TextBox 5">
            <a:extLst>
              <a:ext uri="{FF2B5EF4-FFF2-40B4-BE49-F238E27FC236}">
                <a16:creationId xmlns:a16="http://schemas.microsoft.com/office/drawing/2014/main" id="{E43C304C-7215-9E4F-A48E-2395554E3259}"/>
              </a:ext>
            </a:extLst>
          </p:cNvPr>
          <p:cNvSpPr txBox="1"/>
          <p:nvPr/>
        </p:nvSpPr>
        <p:spPr>
          <a:xfrm>
            <a:off x="7239170" y="3176454"/>
            <a:ext cx="3489960" cy="1015663"/>
          </a:xfrm>
          <a:prstGeom prst="rect">
            <a:avLst/>
          </a:prstGeom>
          <a:noFill/>
        </p:spPr>
        <p:txBody>
          <a:bodyPr wrap="square" rtlCol="0">
            <a:spAutoFit/>
          </a:bodyPr>
          <a:lstStyle/>
          <a:p>
            <a:r>
              <a:rPr lang="en-US" sz="2000" dirty="0"/>
              <a:t>Example: CityNews (TV) recently merged with 680 News (Radio) both owned by </a:t>
            </a:r>
            <a:r>
              <a:rPr lang="en-US" sz="2000" b="1" dirty="0">
                <a:solidFill>
                  <a:srgbClr val="FF0000"/>
                </a:solidFill>
              </a:rPr>
              <a:t>Rogers</a:t>
            </a:r>
            <a:r>
              <a:rPr lang="en-US" sz="2000" dirty="0"/>
              <a:t>. </a:t>
            </a:r>
          </a:p>
        </p:txBody>
      </p:sp>
    </p:spTree>
    <p:extLst>
      <p:ext uri="{BB962C8B-B14F-4D97-AF65-F5344CB8AC3E}">
        <p14:creationId xmlns:p14="http://schemas.microsoft.com/office/powerpoint/2010/main" val="173891726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EA9C5DC-2649-4D46-B0C7-D878A1E55688}"/>
              </a:ext>
            </a:extLst>
          </p:cNvPr>
          <p:cNvSpPr>
            <a:spLocks noGrp="1"/>
          </p:cNvSpPr>
          <p:nvPr>
            <p:ph type="title"/>
          </p:nvPr>
        </p:nvSpPr>
        <p:spPr>
          <a:xfrm>
            <a:off x="833002" y="448253"/>
            <a:ext cx="10520702" cy="1325563"/>
          </a:xfrm>
        </p:spPr>
        <p:txBody>
          <a:bodyPr>
            <a:normAutofit/>
          </a:bodyPr>
          <a:lstStyle/>
          <a:p>
            <a:r>
              <a:rPr lang="en-US" dirty="0"/>
              <a:t>Privately Owned Television</a:t>
            </a:r>
          </a:p>
        </p:txBody>
      </p:sp>
      <p:sp>
        <p:nvSpPr>
          <p:cNvPr id="3" name="Content Placeholder 2">
            <a:extLst>
              <a:ext uri="{FF2B5EF4-FFF2-40B4-BE49-F238E27FC236}">
                <a16:creationId xmlns:a16="http://schemas.microsoft.com/office/drawing/2014/main" id="{E55F748D-4855-E24A-9512-C5F682FC95DE}"/>
              </a:ext>
            </a:extLst>
          </p:cNvPr>
          <p:cNvSpPr>
            <a:spLocks noGrp="1"/>
          </p:cNvSpPr>
          <p:nvPr>
            <p:ph idx="1"/>
          </p:nvPr>
        </p:nvSpPr>
        <p:spPr>
          <a:xfrm>
            <a:off x="838200" y="1661161"/>
            <a:ext cx="6522720" cy="4515802"/>
          </a:xfrm>
        </p:spPr>
        <p:txBody>
          <a:bodyPr>
            <a:normAutofit lnSpcReduction="10000"/>
          </a:bodyPr>
          <a:lstStyle/>
          <a:p>
            <a:r>
              <a:rPr lang="en-US" sz="2400" dirty="0"/>
              <a:t>CTV was acquired by BCE (BELL) in 2011 consists of more than 24 stations including a 24hr News Channel. </a:t>
            </a:r>
          </a:p>
          <a:p>
            <a:r>
              <a:rPr lang="en-US" sz="2400" dirty="0"/>
              <a:t>Global, Toronto based was purchased by Shaw Communications out of Calgary and is the 3</a:t>
            </a:r>
            <a:r>
              <a:rPr lang="en-US" sz="2400" baseline="30000" dirty="0"/>
              <a:t>rd</a:t>
            </a:r>
            <a:r>
              <a:rPr lang="en-US" sz="2400" dirty="0"/>
              <a:t> largest English Network.</a:t>
            </a:r>
          </a:p>
          <a:p>
            <a:r>
              <a:rPr lang="en-US" sz="2400" dirty="0"/>
              <a:t>Rogers owns </a:t>
            </a:r>
            <a:r>
              <a:rPr lang="en-US" sz="2400" dirty="0" err="1"/>
              <a:t>CityTv</a:t>
            </a:r>
            <a:r>
              <a:rPr lang="en-US" sz="2400" dirty="0"/>
              <a:t>, Sportsnet, OMNI and others.</a:t>
            </a:r>
          </a:p>
          <a:p>
            <a:r>
              <a:rPr lang="en-US" sz="2400" dirty="0"/>
              <a:t>Pierre </a:t>
            </a:r>
            <a:r>
              <a:rPr lang="en-US" sz="2400" dirty="0" err="1"/>
              <a:t>Peladeau</a:t>
            </a:r>
            <a:r>
              <a:rPr lang="en-US" sz="2400" dirty="0"/>
              <a:t> established a right – win television version of his Sun Newspapers in 2011, but it failed as of 2015.</a:t>
            </a:r>
          </a:p>
          <a:p>
            <a:pPr marL="0" indent="0">
              <a:buNone/>
            </a:pPr>
            <a:r>
              <a:rPr lang="en-US" sz="2400" dirty="0"/>
              <a:t>Read the link of what is going on in Rogers right now and be prepared </a:t>
            </a:r>
            <a:r>
              <a:rPr lang="en-US" sz="2400" b="1" dirty="0"/>
              <a:t>to discuss the </a:t>
            </a:r>
            <a:r>
              <a:rPr lang="en-US" sz="2400" b="1" dirty="0">
                <a:solidFill>
                  <a:srgbClr val="FF0000"/>
                </a:solidFill>
              </a:rPr>
              <a:t>effects of communications corporations merging.</a:t>
            </a:r>
          </a:p>
        </p:txBody>
      </p:sp>
      <p:pic>
        <p:nvPicPr>
          <p:cNvPr id="5" name="Picture 4" descr="Logo&#10;&#10;Description automatically generated">
            <a:extLst>
              <a:ext uri="{FF2B5EF4-FFF2-40B4-BE49-F238E27FC236}">
                <a16:creationId xmlns:a16="http://schemas.microsoft.com/office/drawing/2014/main" id="{757128EE-F00D-444D-ACE1-1A58F693DE49}"/>
              </a:ext>
            </a:extLst>
          </p:cNvPr>
          <p:cNvPicPr>
            <a:picLocks noChangeAspect="1"/>
          </p:cNvPicPr>
          <p:nvPr/>
        </p:nvPicPr>
        <p:blipFill>
          <a:blip r:embed="rId2"/>
          <a:stretch>
            <a:fillRect/>
          </a:stretch>
        </p:blipFill>
        <p:spPr>
          <a:xfrm>
            <a:off x="7067309" y="738685"/>
            <a:ext cx="4935970" cy="3294759"/>
          </a:xfrm>
          <a:prstGeom prst="rect">
            <a:avLst/>
          </a:prstGeom>
        </p:spPr>
      </p:pic>
    </p:spTree>
    <p:extLst>
      <p:ext uri="{BB962C8B-B14F-4D97-AF65-F5344CB8AC3E}">
        <p14:creationId xmlns:p14="http://schemas.microsoft.com/office/powerpoint/2010/main" val="124956577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7E5A1FC-0DF7-E24B-B077-1AEB1F67C958}"/>
              </a:ext>
            </a:extLst>
          </p:cNvPr>
          <p:cNvSpPr>
            <a:spLocks noGrp="1"/>
          </p:cNvSpPr>
          <p:nvPr>
            <p:ph type="title"/>
          </p:nvPr>
        </p:nvSpPr>
        <p:spPr>
          <a:xfrm>
            <a:off x="838200" y="864582"/>
            <a:ext cx="10520702" cy="1325563"/>
          </a:xfrm>
        </p:spPr>
        <p:txBody>
          <a:bodyPr>
            <a:normAutofit/>
          </a:bodyPr>
          <a:lstStyle/>
          <a:p>
            <a:r>
              <a:rPr lang="en-US" dirty="0"/>
              <a:t>Media Conglomerates</a:t>
            </a:r>
          </a:p>
        </p:txBody>
      </p:sp>
      <p:sp>
        <p:nvSpPr>
          <p:cNvPr id="3" name="Content Placeholder 2">
            <a:extLst>
              <a:ext uri="{FF2B5EF4-FFF2-40B4-BE49-F238E27FC236}">
                <a16:creationId xmlns:a16="http://schemas.microsoft.com/office/drawing/2014/main" id="{0F30A2F5-AD8E-544B-9682-AA2B498D903C}"/>
              </a:ext>
            </a:extLst>
          </p:cNvPr>
          <p:cNvSpPr>
            <a:spLocks noGrp="1"/>
          </p:cNvSpPr>
          <p:nvPr>
            <p:ph idx="1"/>
          </p:nvPr>
        </p:nvSpPr>
        <p:spPr>
          <a:xfrm>
            <a:off x="838200" y="2191807"/>
            <a:ext cx="5712546" cy="3985155"/>
          </a:xfrm>
        </p:spPr>
        <p:txBody>
          <a:bodyPr>
            <a:normAutofit fontScale="92500"/>
          </a:bodyPr>
          <a:lstStyle/>
          <a:p>
            <a:r>
              <a:rPr lang="en-US" sz="2400" dirty="0"/>
              <a:t>As you have seen already most media is owned by a few corporations. And you have seen these corporations are seeking to get larger and obtain more control over content.</a:t>
            </a:r>
          </a:p>
          <a:p>
            <a:r>
              <a:rPr lang="en-US" sz="2400" dirty="0"/>
              <a:t>Media is also changing. Media convergence is the ‘bundling’ or ‘folding’ of services together. Media giants seek to have TV, Internet, Radio and newsprint holdings together. </a:t>
            </a:r>
          </a:p>
          <a:p>
            <a:pPr marL="0" indent="0">
              <a:buNone/>
            </a:pPr>
            <a:r>
              <a:rPr lang="en-US" sz="2400" b="1" i="1" dirty="0"/>
              <a:t>Question: Why might they do this? Is this positive or negative for the average Canadian?</a:t>
            </a:r>
          </a:p>
        </p:txBody>
      </p:sp>
      <p:pic>
        <p:nvPicPr>
          <p:cNvPr id="5" name="Picture 4" descr="A picture containing text, building, plate, tableware&#10;&#10;Description automatically generated">
            <a:extLst>
              <a:ext uri="{FF2B5EF4-FFF2-40B4-BE49-F238E27FC236}">
                <a16:creationId xmlns:a16="http://schemas.microsoft.com/office/drawing/2014/main" id="{B5C2E271-A08D-E148-AF66-B0F00BC6EFF1}"/>
              </a:ext>
            </a:extLst>
          </p:cNvPr>
          <p:cNvPicPr>
            <a:picLocks noChangeAspect="1"/>
          </p:cNvPicPr>
          <p:nvPr/>
        </p:nvPicPr>
        <p:blipFill>
          <a:blip r:embed="rId2"/>
          <a:stretch>
            <a:fillRect/>
          </a:stretch>
        </p:blipFill>
        <p:spPr>
          <a:xfrm>
            <a:off x="6955992" y="803565"/>
            <a:ext cx="4935970" cy="2776483"/>
          </a:xfrm>
          <a:prstGeom prst="rect">
            <a:avLst/>
          </a:prstGeom>
        </p:spPr>
      </p:pic>
    </p:spTree>
    <p:extLst>
      <p:ext uri="{BB962C8B-B14F-4D97-AF65-F5344CB8AC3E}">
        <p14:creationId xmlns:p14="http://schemas.microsoft.com/office/powerpoint/2010/main" val="417178138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33411961-8BBF-9546-A816-0E0001921B35}"/>
              </a:ext>
            </a:extLst>
          </p:cNvPr>
          <p:cNvSpPr>
            <a:spLocks noGrp="1"/>
          </p:cNvSpPr>
          <p:nvPr>
            <p:ph type="title"/>
          </p:nvPr>
        </p:nvSpPr>
        <p:spPr>
          <a:xfrm>
            <a:off x="827088" y="1641752"/>
            <a:ext cx="2655887" cy="3213277"/>
          </a:xfrm>
        </p:spPr>
        <p:txBody>
          <a:bodyPr anchor="t">
            <a:normAutofit/>
          </a:bodyPr>
          <a:lstStyle/>
          <a:p>
            <a:r>
              <a:rPr lang="en-US" sz="4000"/>
              <a:t>Changing of the Narrative</a:t>
            </a:r>
          </a:p>
        </p:txBody>
      </p:sp>
      <p:sp>
        <p:nvSpPr>
          <p:cNvPr id="3" name="Content Placeholder 2">
            <a:extLst>
              <a:ext uri="{FF2B5EF4-FFF2-40B4-BE49-F238E27FC236}">
                <a16:creationId xmlns:a16="http://schemas.microsoft.com/office/drawing/2014/main" id="{AF9C0389-A587-7742-B824-CB22F9D89861}"/>
              </a:ext>
            </a:extLst>
          </p:cNvPr>
          <p:cNvSpPr>
            <a:spLocks noGrp="1"/>
          </p:cNvSpPr>
          <p:nvPr>
            <p:ph idx="1"/>
          </p:nvPr>
        </p:nvSpPr>
        <p:spPr>
          <a:xfrm>
            <a:off x="4786308" y="1567438"/>
            <a:ext cx="6755007" cy="3952648"/>
          </a:xfrm>
        </p:spPr>
        <p:txBody>
          <a:bodyPr>
            <a:normAutofit fontScale="92500" lnSpcReduction="10000"/>
          </a:bodyPr>
          <a:lstStyle/>
          <a:p>
            <a:r>
              <a:rPr lang="en-US" i="1" dirty="0">
                <a:solidFill>
                  <a:schemeClr val="tx1">
                    <a:lumMod val="95000"/>
                    <a:alpha val="80000"/>
                  </a:schemeClr>
                </a:solidFill>
              </a:rPr>
              <a:t>“Since reliance on television in English Canada usually means exposure to American television, this tendency detracts from public knowledge in a second way. The increased concentration of ownership of newspapers, radio and television is not a health development in any democracy that values the maximum diversity of opinions. Such ownership only enhances the predominance of the right – wing opinion already amply supplied by radio talk-show hosts, think tanks, columnists, and pendants.” (Cochrane et. al. 2021)</a:t>
            </a:r>
          </a:p>
        </p:txBody>
      </p:sp>
    </p:spTree>
    <p:extLst>
      <p:ext uri="{BB962C8B-B14F-4D97-AF65-F5344CB8AC3E}">
        <p14:creationId xmlns:p14="http://schemas.microsoft.com/office/powerpoint/2010/main" val="298050918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person, holding, female&#10;&#10;Description automatically generated">
            <a:extLst>
              <a:ext uri="{FF2B5EF4-FFF2-40B4-BE49-F238E27FC236}">
                <a16:creationId xmlns:a16="http://schemas.microsoft.com/office/drawing/2014/main" id="{A1E2254F-C363-2647-BC34-A7C0A836ABEB}"/>
              </a:ext>
            </a:extLst>
          </p:cNvPr>
          <p:cNvPicPr>
            <a:picLocks noChangeAspect="1"/>
          </p:cNvPicPr>
          <p:nvPr/>
        </p:nvPicPr>
        <p:blipFill rotWithShape="1">
          <a:blip r:embed="rId2"/>
          <a:srcRect l="254" r="35102" b="9091"/>
          <a:stretch/>
        </p:blipFill>
        <p:spPr>
          <a:xfrm>
            <a:off x="3522468" y="10"/>
            <a:ext cx="8669532" cy="6857990"/>
          </a:xfrm>
          <a:prstGeom prst="rect">
            <a:avLst/>
          </a:prstGeom>
        </p:spPr>
      </p:pic>
      <p:sp>
        <p:nvSpPr>
          <p:cNvPr id="12" name="Rectangle 11">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838001-A202-6F45-A7F1-AD6AC2DED5D3}"/>
              </a:ext>
            </a:extLst>
          </p:cNvPr>
          <p:cNvSpPr>
            <a:spLocks noGrp="1"/>
          </p:cNvSpPr>
          <p:nvPr>
            <p:ph type="title"/>
          </p:nvPr>
        </p:nvSpPr>
        <p:spPr>
          <a:xfrm>
            <a:off x="371094" y="1161288"/>
            <a:ext cx="3438144" cy="1124712"/>
          </a:xfrm>
        </p:spPr>
        <p:txBody>
          <a:bodyPr anchor="b">
            <a:normAutofit/>
          </a:bodyPr>
          <a:lstStyle/>
          <a:p>
            <a:r>
              <a:rPr lang="en-US" dirty="0"/>
              <a:t>The Internet</a:t>
            </a: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7B4C146-D042-8A4B-90A6-BA14B3918785}"/>
              </a:ext>
            </a:extLst>
          </p:cNvPr>
          <p:cNvSpPr>
            <a:spLocks noGrp="1"/>
          </p:cNvSpPr>
          <p:nvPr>
            <p:ph idx="1"/>
          </p:nvPr>
        </p:nvSpPr>
        <p:spPr>
          <a:xfrm>
            <a:off x="371094" y="2718054"/>
            <a:ext cx="5526786" cy="3207258"/>
          </a:xfrm>
        </p:spPr>
        <p:txBody>
          <a:bodyPr anchor="t">
            <a:normAutofit lnSpcReduction="10000"/>
          </a:bodyPr>
          <a:lstStyle/>
          <a:p>
            <a:r>
              <a:rPr lang="en-US" sz="2400" dirty="0"/>
              <a:t>Television subscriptions in Canada sunk to 75% in 2016 while 87% of households had the internet. These numbers are likely more divergent today.</a:t>
            </a:r>
          </a:p>
          <a:p>
            <a:r>
              <a:rPr lang="en-US" sz="2400" dirty="0"/>
              <a:t>The Internet provides access to newsprint media, Television, and radio.</a:t>
            </a:r>
          </a:p>
          <a:p>
            <a:r>
              <a:rPr lang="en-US" sz="2400" dirty="0"/>
              <a:t>The Internet also provides access to political parties, their campaigns and platforms.</a:t>
            </a:r>
          </a:p>
          <a:p>
            <a:endParaRPr lang="en-US" sz="1700" dirty="0"/>
          </a:p>
          <a:p>
            <a:endParaRPr lang="en-US" sz="1700" dirty="0"/>
          </a:p>
        </p:txBody>
      </p:sp>
      <p:cxnSp>
        <p:nvCxnSpPr>
          <p:cNvPr id="7" name="Straight Arrow Connector 6">
            <a:extLst>
              <a:ext uri="{FF2B5EF4-FFF2-40B4-BE49-F238E27FC236}">
                <a16:creationId xmlns:a16="http://schemas.microsoft.com/office/drawing/2014/main" id="{C883141F-0E6B-9F46-882C-78E4691F3F23}"/>
              </a:ext>
            </a:extLst>
          </p:cNvPr>
          <p:cNvCxnSpPr>
            <a:cxnSpLocks/>
          </p:cNvCxnSpPr>
          <p:nvPr/>
        </p:nvCxnSpPr>
        <p:spPr>
          <a:xfrm flipV="1">
            <a:off x="5334000" y="2736342"/>
            <a:ext cx="2941320" cy="2399538"/>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2922638"/>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6A883A1D-CF49-B84C-A136-ACB9CF03F807}"/>
              </a:ext>
            </a:extLst>
          </p:cNvPr>
          <p:cNvSpPr>
            <a:spLocks noGrp="1"/>
          </p:cNvSpPr>
          <p:nvPr>
            <p:ph type="title"/>
          </p:nvPr>
        </p:nvSpPr>
        <p:spPr>
          <a:xfrm>
            <a:off x="838200" y="669925"/>
            <a:ext cx="4508946" cy="1325563"/>
          </a:xfrm>
        </p:spPr>
        <p:txBody>
          <a:bodyPr anchor="b">
            <a:normAutofit/>
          </a:bodyPr>
          <a:lstStyle/>
          <a:p>
            <a:pPr algn="r"/>
            <a:r>
              <a:rPr lang="en-US">
                <a:solidFill>
                  <a:schemeClr val="bg1"/>
                </a:solidFill>
              </a:rPr>
              <a:t>Social Media</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2302293-3FDC-CA42-AACA-CBF8FED849D8}"/>
              </a:ext>
            </a:extLst>
          </p:cNvPr>
          <p:cNvSpPr>
            <a:spLocks noGrp="1"/>
          </p:cNvSpPr>
          <p:nvPr>
            <p:ph idx="1"/>
          </p:nvPr>
        </p:nvSpPr>
        <p:spPr>
          <a:xfrm>
            <a:off x="1392667" y="2398957"/>
            <a:ext cx="9406666" cy="3526144"/>
          </a:xfrm>
        </p:spPr>
        <p:txBody>
          <a:bodyPr>
            <a:normAutofit lnSpcReduction="10000"/>
          </a:bodyPr>
          <a:lstStyle/>
          <a:p>
            <a:r>
              <a:rPr lang="en-US" sz="2400" dirty="0">
                <a:solidFill>
                  <a:schemeClr val="bg1"/>
                </a:solidFill>
              </a:rPr>
              <a:t>Twitter, </a:t>
            </a:r>
            <a:r>
              <a:rPr lang="en-US" sz="2400" dirty="0" err="1">
                <a:solidFill>
                  <a:schemeClr val="bg1"/>
                </a:solidFill>
              </a:rPr>
              <a:t>TikTok</a:t>
            </a:r>
            <a:r>
              <a:rPr lang="en-US" sz="2400" dirty="0">
                <a:solidFill>
                  <a:schemeClr val="bg1"/>
                </a:solidFill>
              </a:rPr>
              <a:t>, Facebook, Instagram and YouTube have become increasingly important in politics and political campaigns.</a:t>
            </a:r>
          </a:p>
          <a:p>
            <a:r>
              <a:rPr lang="en-US" sz="2400" dirty="0">
                <a:solidFill>
                  <a:schemeClr val="bg1"/>
                </a:solidFill>
              </a:rPr>
              <a:t>Politicians use social media reach a wider and often younger demographic.</a:t>
            </a:r>
          </a:p>
          <a:p>
            <a:r>
              <a:rPr lang="en-US" sz="2400" dirty="0">
                <a:solidFill>
                  <a:schemeClr val="bg1"/>
                </a:solidFill>
              </a:rPr>
              <a:t>Also, these media cites have been known to “push a given viewpoint rather than accurately provide information.” This has “increased substantially due to the internet an social media.”</a:t>
            </a:r>
          </a:p>
          <a:p>
            <a:pPr marL="0" indent="0">
              <a:buNone/>
            </a:pPr>
            <a:r>
              <a:rPr lang="en-US" sz="2400" dirty="0">
                <a:solidFill>
                  <a:schemeClr val="bg1"/>
                </a:solidFill>
              </a:rPr>
              <a:t>How has this happened? How does social media and the Internet influence politics and elections? Watch the PPS Doc. </a:t>
            </a:r>
            <a:r>
              <a:rPr lang="en-US" sz="2400" dirty="0">
                <a:solidFill>
                  <a:srgbClr val="FF0000"/>
                </a:solidFill>
              </a:rPr>
              <a:t>The Art of </a:t>
            </a:r>
            <a:r>
              <a:rPr lang="en-US" sz="2400">
                <a:solidFill>
                  <a:srgbClr val="FF0000"/>
                </a:solidFill>
              </a:rPr>
              <a:t>Selling Lies </a:t>
            </a:r>
            <a:r>
              <a:rPr lang="en-US" sz="2400">
                <a:solidFill>
                  <a:schemeClr val="bg1"/>
                </a:solidFill>
              </a:rPr>
              <a:t>to </a:t>
            </a:r>
            <a:r>
              <a:rPr lang="en-US" sz="2400" dirty="0">
                <a:solidFill>
                  <a:schemeClr val="bg1"/>
                </a:solidFill>
              </a:rPr>
              <a:t>find out.</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33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E469943-7ED0-E74F-B928-7A8C9E6F5B92}"/>
              </a:ext>
            </a:extLst>
          </p:cNvPr>
          <p:cNvSpPr>
            <a:spLocks noGrp="1"/>
          </p:cNvSpPr>
          <p:nvPr>
            <p:ph type="title"/>
          </p:nvPr>
        </p:nvSpPr>
        <p:spPr>
          <a:xfrm>
            <a:off x="833002" y="365125"/>
            <a:ext cx="3973667" cy="5811837"/>
          </a:xfrm>
        </p:spPr>
        <p:txBody>
          <a:bodyPr>
            <a:normAutofit/>
          </a:bodyPr>
          <a:lstStyle/>
          <a:p>
            <a:r>
              <a:rPr lang="en-US" dirty="0">
                <a:solidFill>
                  <a:srgbClr val="FFFFFF"/>
                </a:solidFill>
              </a:rPr>
              <a:t>What We Know &amp; Why We Don’t Know It</a:t>
            </a:r>
          </a:p>
        </p:txBody>
      </p:sp>
      <p:sp>
        <p:nvSpPr>
          <p:cNvPr id="3" name="Content Placeholder 2">
            <a:extLst>
              <a:ext uri="{FF2B5EF4-FFF2-40B4-BE49-F238E27FC236}">
                <a16:creationId xmlns:a16="http://schemas.microsoft.com/office/drawing/2014/main" id="{3570ADBE-09AE-6042-A529-BAB1B9DB994B}"/>
              </a:ext>
            </a:extLst>
          </p:cNvPr>
          <p:cNvSpPr>
            <a:spLocks noGrp="1"/>
          </p:cNvSpPr>
          <p:nvPr>
            <p:ph idx="1"/>
          </p:nvPr>
        </p:nvSpPr>
        <p:spPr>
          <a:xfrm>
            <a:off x="5356927" y="365125"/>
            <a:ext cx="5996871" cy="5811837"/>
          </a:xfrm>
        </p:spPr>
        <p:txBody>
          <a:bodyPr anchor="ctr">
            <a:normAutofit/>
          </a:bodyPr>
          <a:lstStyle/>
          <a:p>
            <a:r>
              <a:rPr lang="en-US" dirty="0">
                <a:solidFill>
                  <a:srgbClr val="FFFFFF"/>
                </a:solidFill>
              </a:rPr>
              <a:t>What do we know about politics? People are not really politically active. Why? Because they have: jobs, school, family, and friends. </a:t>
            </a:r>
          </a:p>
          <a:p>
            <a:r>
              <a:rPr lang="en-US" dirty="0">
                <a:solidFill>
                  <a:srgbClr val="FFFFFF"/>
                </a:solidFill>
              </a:rPr>
              <a:t>Do we often talk politics with any of these groups? No.</a:t>
            </a:r>
          </a:p>
          <a:p>
            <a:pPr marL="0" indent="0">
              <a:buNone/>
            </a:pPr>
            <a:r>
              <a:rPr lang="en-US" dirty="0">
                <a:solidFill>
                  <a:srgbClr val="FFFFFF"/>
                </a:solidFill>
              </a:rPr>
              <a:t>So what do people actually know about the parties they are being asked to vote for?</a:t>
            </a:r>
          </a:p>
        </p:txBody>
      </p:sp>
    </p:spTree>
    <p:extLst>
      <p:ext uri="{BB962C8B-B14F-4D97-AF65-F5344CB8AC3E}">
        <p14:creationId xmlns:p14="http://schemas.microsoft.com/office/powerpoint/2010/main" val="31514091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6">
            <a:extLst>
              <a:ext uri="{FF2B5EF4-FFF2-40B4-BE49-F238E27FC236}">
                <a16:creationId xmlns:a16="http://schemas.microsoft.com/office/drawing/2014/main" id="{8108D317-7CBD-4897-BD1F-959436D2A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F25C3C-B588-024E-8FE7-5F4F10DE929E}"/>
              </a:ext>
            </a:extLst>
          </p:cNvPr>
          <p:cNvSpPr>
            <a:spLocks noGrp="1"/>
          </p:cNvSpPr>
          <p:nvPr>
            <p:ph type="title"/>
          </p:nvPr>
        </p:nvSpPr>
        <p:spPr>
          <a:xfrm>
            <a:off x="6717456" y="834888"/>
            <a:ext cx="5230704" cy="1268958"/>
          </a:xfrm>
        </p:spPr>
        <p:txBody>
          <a:bodyPr anchor="b">
            <a:normAutofit/>
          </a:bodyPr>
          <a:lstStyle/>
          <a:p>
            <a:pPr algn="ctr"/>
            <a:r>
              <a:rPr lang="en-US" sz="4000" dirty="0"/>
              <a:t>Quiz! Ontario Provincial Election in June 2022</a:t>
            </a:r>
          </a:p>
        </p:txBody>
      </p:sp>
      <p:pic>
        <p:nvPicPr>
          <p:cNvPr id="7" name="Picture 6" descr="Logo&#10;&#10;Description automatically generated with low confidence">
            <a:extLst>
              <a:ext uri="{FF2B5EF4-FFF2-40B4-BE49-F238E27FC236}">
                <a16:creationId xmlns:a16="http://schemas.microsoft.com/office/drawing/2014/main" id="{CF60B3F7-B84F-274C-A96E-145D554D4A97}"/>
              </a:ext>
            </a:extLst>
          </p:cNvPr>
          <p:cNvPicPr>
            <a:picLocks noChangeAspect="1"/>
          </p:cNvPicPr>
          <p:nvPr/>
        </p:nvPicPr>
        <p:blipFill rotWithShape="1">
          <a:blip r:embed="rId2"/>
          <a:srcRect r="2050"/>
          <a:stretch/>
        </p:blipFill>
        <p:spPr>
          <a:xfrm>
            <a:off x="20" y="10"/>
            <a:ext cx="6717436" cy="6857990"/>
          </a:xfrm>
          <a:custGeom>
            <a:avLst/>
            <a:gdLst/>
            <a:ahLst/>
            <a:cxnLst/>
            <a:rect l="l" t="t" r="r" b="b"/>
            <a:pathLst>
              <a:path w="6717456" h="6858000">
                <a:moveTo>
                  <a:pt x="0" y="0"/>
                </a:moveTo>
                <a:lnTo>
                  <a:pt x="6149468" y="0"/>
                </a:lnTo>
                <a:lnTo>
                  <a:pt x="6202448" y="162605"/>
                </a:lnTo>
                <a:cubicBezTo>
                  <a:pt x="6535625" y="1263763"/>
                  <a:pt x="6717456" y="2453207"/>
                  <a:pt x="6717456" y="3694043"/>
                </a:cubicBezTo>
                <a:cubicBezTo>
                  <a:pt x="6717456" y="4757617"/>
                  <a:pt x="6583866" y="5783433"/>
                  <a:pt x="6335883" y="6748259"/>
                </a:cubicBezTo>
                <a:lnTo>
                  <a:pt x="6305198" y="6858000"/>
                </a:lnTo>
                <a:lnTo>
                  <a:pt x="0" y="6858000"/>
                </a:lnTo>
                <a:close/>
              </a:path>
            </a:pathLst>
          </a:custGeom>
          <a:effectLst>
            <a:outerShdw blurRad="50800" dist="38100" algn="l" rotWithShape="0">
              <a:schemeClr val="bg1">
                <a:lumMod val="85000"/>
                <a:alpha val="30000"/>
              </a:schemeClr>
            </a:outerShdw>
          </a:effectLst>
        </p:spPr>
      </p:pic>
      <p:sp>
        <p:nvSpPr>
          <p:cNvPr id="19" name="Rectangle 18">
            <a:extLst>
              <a:ext uri="{FF2B5EF4-FFF2-40B4-BE49-F238E27FC236}">
                <a16:creationId xmlns:a16="http://schemas.microsoft.com/office/drawing/2014/main" id="{D6297641-8B9F-4767-9606-8A1131322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89864"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D8F3CA65-EA00-46B4-9616-39E6853F7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6172" y="2240371"/>
            <a:ext cx="42062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AA67CABB-22E4-2340-AFFC-E148C59FFB44}"/>
              </a:ext>
            </a:extLst>
          </p:cNvPr>
          <p:cNvSpPr>
            <a:spLocks noGrp="1"/>
          </p:cNvSpPr>
          <p:nvPr>
            <p:ph idx="1"/>
          </p:nvPr>
        </p:nvSpPr>
        <p:spPr>
          <a:xfrm>
            <a:off x="7255563" y="2557587"/>
            <a:ext cx="4314645" cy="3717317"/>
          </a:xfrm>
        </p:spPr>
        <p:txBody>
          <a:bodyPr anchor="t">
            <a:normAutofit/>
          </a:bodyPr>
          <a:lstStyle/>
          <a:p>
            <a:r>
              <a:rPr lang="en-US" sz="3200" dirty="0"/>
              <a:t>Kahoot! Time. Together let’s see what we know today about Ontario’s upcoming election.</a:t>
            </a:r>
          </a:p>
          <a:p>
            <a:pPr marL="0" indent="0">
              <a:buNone/>
            </a:pPr>
            <a:r>
              <a:rPr lang="en-US" sz="3200" i="1" dirty="0">
                <a:solidFill>
                  <a:schemeClr val="accent1"/>
                </a:solidFill>
              </a:rPr>
              <a:t>How will you find out about the upcoming election issues?</a:t>
            </a:r>
          </a:p>
        </p:txBody>
      </p:sp>
    </p:spTree>
    <p:extLst>
      <p:ext uri="{BB962C8B-B14F-4D97-AF65-F5344CB8AC3E}">
        <p14:creationId xmlns:p14="http://schemas.microsoft.com/office/powerpoint/2010/main" val="3834876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37981-C91A-8744-B9B7-28BF8C12C2E0}"/>
              </a:ext>
            </a:extLst>
          </p:cNvPr>
          <p:cNvSpPr>
            <a:spLocks noGrp="1"/>
          </p:cNvSpPr>
          <p:nvPr>
            <p:ph type="title"/>
          </p:nvPr>
        </p:nvSpPr>
        <p:spPr>
          <a:xfrm>
            <a:off x="1556396" y="1128167"/>
            <a:ext cx="2580928" cy="1325563"/>
          </a:xfrm>
        </p:spPr>
        <p:txBody>
          <a:bodyPr>
            <a:normAutofit/>
          </a:bodyPr>
          <a:lstStyle/>
          <a:p>
            <a:pPr algn="ctr"/>
            <a:r>
              <a:rPr lang="en-US" dirty="0"/>
              <a:t>Media Influence</a:t>
            </a:r>
          </a:p>
        </p:txBody>
      </p:sp>
      <p:sp>
        <p:nvSpPr>
          <p:cNvPr id="3" name="Content Placeholder 2">
            <a:extLst>
              <a:ext uri="{FF2B5EF4-FFF2-40B4-BE49-F238E27FC236}">
                <a16:creationId xmlns:a16="http://schemas.microsoft.com/office/drawing/2014/main" id="{BAC57C42-D4D1-D441-94F1-4ADB14CF536D}"/>
              </a:ext>
            </a:extLst>
          </p:cNvPr>
          <p:cNvSpPr>
            <a:spLocks noGrp="1"/>
          </p:cNvSpPr>
          <p:nvPr>
            <p:ph idx="1"/>
          </p:nvPr>
        </p:nvSpPr>
        <p:spPr>
          <a:xfrm>
            <a:off x="359262" y="2451556"/>
            <a:ext cx="4975196" cy="1950539"/>
          </a:xfrm>
        </p:spPr>
        <p:txBody>
          <a:bodyPr anchor="t">
            <a:normAutofit fontScale="92500" lnSpcReduction="20000"/>
          </a:bodyPr>
          <a:lstStyle/>
          <a:p>
            <a:pPr marL="0" indent="0" algn="ctr">
              <a:buNone/>
            </a:pPr>
            <a:r>
              <a:rPr lang="en-US" sz="2400" dirty="0"/>
              <a:t>Mass media has, </a:t>
            </a:r>
            <a:r>
              <a:rPr lang="en-US" sz="2400" b="1" i="1" dirty="0">
                <a:solidFill>
                  <a:schemeClr val="accent1"/>
                </a:solidFill>
              </a:rPr>
              <a:t>“considerable influence on the beliefs and perspectives presented to Canadians. These choices help to determine available role models, images of reality, definitions of what is political, concepts of community and other elements of our political culture.” </a:t>
            </a:r>
          </a:p>
        </p:txBody>
      </p:sp>
      <p:sp>
        <p:nvSpPr>
          <p:cNvPr id="12" name="Freeform: Shape 11">
            <a:extLst>
              <a:ext uri="{FF2B5EF4-FFF2-40B4-BE49-F238E27FC236}">
                <a16:creationId xmlns:a16="http://schemas.microsoft.com/office/drawing/2014/main" id="{A86541C6-61B1-4DAA-B57A-EAF3F24F0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3310"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text, newspaper, accessory&#10;&#10;Description automatically generated">
            <a:extLst>
              <a:ext uri="{FF2B5EF4-FFF2-40B4-BE49-F238E27FC236}">
                <a16:creationId xmlns:a16="http://schemas.microsoft.com/office/drawing/2014/main" id="{E4394A80-5D6A-5145-AF75-75455E150EBD}"/>
              </a:ext>
            </a:extLst>
          </p:cNvPr>
          <p:cNvPicPr>
            <a:picLocks noChangeAspect="1"/>
          </p:cNvPicPr>
          <p:nvPr/>
        </p:nvPicPr>
        <p:blipFill rotWithShape="1">
          <a:blip r:embed="rId2"/>
          <a:srcRect t="4651" r="-3" b="1766"/>
          <a:stretch/>
        </p:blipFill>
        <p:spPr>
          <a:xfrm>
            <a:off x="5142944" y="3"/>
            <a:ext cx="6069184" cy="2839783"/>
          </a:xfrm>
          <a:custGeom>
            <a:avLst/>
            <a:gdLst/>
            <a:ahLst/>
            <a:cxnLst/>
            <a:rect l="l" t="t" r="r" b="b"/>
            <a:pathLst>
              <a:path w="6069184" h="2839783">
                <a:moveTo>
                  <a:pt x="0" y="0"/>
                </a:moveTo>
                <a:lnTo>
                  <a:pt x="6069184" y="0"/>
                </a:lnTo>
                <a:lnTo>
                  <a:pt x="6063823" y="106160"/>
                </a:lnTo>
                <a:cubicBezTo>
                  <a:pt x="5907891" y="1641596"/>
                  <a:pt x="4611168" y="2839783"/>
                  <a:pt x="3034592" y="2839783"/>
                </a:cubicBezTo>
                <a:cubicBezTo>
                  <a:pt x="1458016" y="2839783"/>
                  <a:pt x="161292" y="1641596"/>
                  <a:pt x="5360" y="106160"/>
                </a:cubicBezTo>
                <a:close/>
              </a:path>
            </a:pathLst>
          </a:custGeom>
        </p:spPr>
      </p:pic>
      <p:sp>
        <p:nvSpPr>
          <p:cNvPr id="14" name="Freeform: Shape 13">
            <a:extLst>
              <a:ext uri="{FF2B5EF4-FFF2-40B4-BE49-F238E27FC236}">
                <a16:creationId xmlns:a16="http://schemas.microsoft.com/office/drawing/2014/main" id="{71750011-2006-46BB-AFDE-C6E461752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93989" y="2900758"/>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descr="A close-up of a newspaper&#10;&#10;Description automatically generated with medium confidence">
            <a:extLst>
              <a:ext uri="{FF2B5EF4-FFF2-40B4-BE49-F238E27FC236}">
                <a16:creationId xmlns:a16="http://schemas.microsoft.com/office/drawing/2014/main" id="{F40918D3-C899-BE4E-ABC1-F1E76BE780FF}"/>
              </a:ext>
            </a:extLst>
          </p:cNvPr>
          <p:cNvPicPr>
            <a:picLocks noChangeAspect="1"/>
          </p:cNvPicPr>
          <p:nvPr/>
        </p:nvPicPr>
        <p:blipFill rotWithShape="1">
          <a:blip r:embed="rId3"/>
          <a:srcRect l="18548" r="14466"/>
          <a:stretch/>
        </p:blipFill>
        <p:spPr>
          <a:xfrm>
            <a:off x="7190587" y="3124784"/>
            <a:ext cx="5001415" cy="3733214"/>
          </a:xfrm>
          <a:custGeom>
            <a:avLst/>
            <a:gdLst/>
            <a:ahLst/>
            <a:cxnLst/>
            <a:rect l="l" t="t" r="r" b="b"/>
            <a:pathLst>
              <a:path w="5001415" h="3733214">
                <a:moveTo>
                  <a:pt x="3044952" y="0"/>
                </a:moveTo>
                <a:cubicBezTo>
                  <a:pt x="3780687" y="0"/>
                  <a:pt x="4455477" y="260939"/>
                  <a:pt x="4981824" y="695319"/>
                </a:cubicBezTo>
                <a:lnTo>
                  <a:pt x="5001415" y="713124"/>
                </a:lnTo>
                <a:lnTo>
                  <a:pt x="5001415" y="3733214"/>
                </a:lnTo>
                <a:lnTo>
                  <a:pt x="81043" y="3733214"/>
                </a:lnTo>
                <a:lnTo>
                  <a:pt x="61862" y="3658617"/>
                </a:lnTo>
                <a:cubicBezTo>
                  <a:pt x="21301" y="3460397"/>
                  <a:pt x="0" y="3255162"/>
                  <a:pt x="0" y="3044952"/>
                </a:cubicBezTo>
                <a:cubicBezTo>
                  <a:pt x="0" y="1363271"/>
                  <a:pt x="1363271" y="0"/>
                  <a:pt x="3044952" y="0"/>
                </a:cubicBezTo>
                <a:close/>
              </a:path>
            </a:pathLst>
          </a:custGeom>
        </p:spPr>
      </p:pic>
      <p:sp>
        <p:nvSpPr>
          <p:cNvPr id="8" name="TextBox 7">
            <a:extLst>
              <a:ext uri="{FF2B5EF4-FFF2-40B4-BE49-F238E27FC236}">
                <a16:creationId xmlns:a16="http://schemas.microsoft.com/office/drawing/2014/main" id="{9C12011E-C566-5449-AEF5-B1288CC363BC}"/>
              </a:ext>
            </a:extLst>
          </p:cNvPr>
          <p:cNvSpPr txBox="1"/>
          <p:nvPr/>
        </p:nvSpPr>
        <p:spPr>
          <a:xfrm>
            <a:off x="112847" y="4599021"/>
            <a:ext cx="6488456" cy="1323439"/>
          </a:xfrm>
          <a:prstGeom prst="rect">
            <a:avLst/>
          </a:prstGeom>
          <a:noFill/>
        </p:spPr>
        <p:txBody>
          <a:bodyPr wrap="square" rtlCol="0">
            <a:spAutoFit/>
          </a:bodyPr>
          <a:lstStyle/>
          <a:p>
            <a:pPr marL="342900" indent="-342900">
              <a:buAutoNum type="arabicPeriod"/>
            </a:pPr>
            <a:r>
              <a:rPr lang="en-US" sz="2000" dirty="0"/>
              <a:t>Look at the sample headlines from the newspapers you have been given and try to determine the political bis of each newspaper outlet. </a:t>
            </a:r>
          </a:p>
          <a:p>
            <a:pPr marL="342900" indent="-342900">
              <a:buAutoNum type="arabicPeriod"/>
            </a:pPr>
            <a:r>
              <a:rPr lang="en-US" sz="2000" dirty="0"/>
              <a:t>Then look up which media company owns that outlet.</a:t>
            </a:r>
          </a:p>
        </p:txBody>
      </p:sp>
    </p:spTree>
    <p:extLst>
      <p:ext uri="{BB962C8B-B14F-4D97-AF65-F5344CB8AC3E}">
        <p14:creationId xmlns:p14="http://schemas.microsoft.com/office/powerpoint/2010/main" val="267804132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AA81-ED50-4947-9C80-8839E1F82872}"/>
              </a:ext>
            </a:extLst>
          </p:cNvPr>
          <p:cNvSpPr>
            <a:spLocks noGrp="1"/>
          </p:cNvSpPr>
          <p:nvPr>
            <p:ph type="title"/>
          </p:nvPr>
        </p:nvSpPr>
        <p:spPr>
          <a:xfrm>
            <a:off x="481013" y="3752849"/>
            <a:ext cx="3290887" cy="2452687"/>
          </a:xfrm>
        </p:spPr>
        <p:txBody>
          <a:bodyPr anchor="ctr">
            <a:normAutofit/>
          </a:bodyPr>
          <a:lstStyle/>
          <a:p>
            <a:r>
              <a:rPr lang="en-US" sz="3600" dirty="0"/>
              <a:t>Reflect:</a:t>
            </a:r>
          </a:p>
        </p:txBody>
      </p:sp>
      <p:pic>
        <p:nvPicPr>
          <p:cNvPr id="5" name="Picture 4" descr="Logo&#10;&#10;Description automatically generated">
            <a:extLst>
              <a:ext uri="{FF2B5EF4-FFF2-40B4-BE49-F238E27FC236}">
                <a16:creationId xmlns:a16="http://schemas.microsoft.com/office/drawing/2014/main" id="{91F3F501-7602-1E42-9426-00A6981155CC}"/>
              </a:ext>
            </a:extLst>
          </p:cNvPr>
          <p:cNvPicPr>
            <a:picLocks noChangeAspect="1"/>
          </p:cNvPicPr>
          <p:nvPr/>
        </p:nvPicPr>
        <p:blipFill rotWithShape="1">
          <a:blip r:embed="rId2"/>
          <a:srcRect t="5265" b="18170"/>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6A4238AB-EAD3-A647-9360-1ECA7C5FBD2B}"/>
              </a:ext>
            </a:extLst>
          </p:cNvPr>
          <p:cNvSpPr>
            <a:spLocks noGrp="1"/>
          </p:cNvSpPr>
          <p:nvPr>
            <p:ph idx="1"/>
          </p:nvPr>
        </p:nvSpPr>
        <p:spPr>
          <a:xfrm>
            <a:off x="4223982" y="3752850"/>
            <a:ext cx="7485413" cy="2891790"/>
          </a:xfrm>
        </p:spPr>
        <p:txBody>
          <a:bodyPr anchor="ctr">
            <a:normAutofit/>
          </a:bodyPr>
          <a:lstStyle/>
          <a:p>
            <a:pPr marL="0" indent="0">
              <a:buNone/>
            </a:pPr>
            <a:r>
              <a:rPr lang="en-US" sz="2000" b="1" dirty="0">
                <a:solidFill>
                  <a:schemeClr val="accent1"/>
                </a:solidFill>
              </a:rPr>
              <a:t>Question: </a:t>
            </a:r>
            <a:r>
              <a:rPr lang="en-US" sz="2000" i="1" dirty="0">
                <a:solidFill>
                  <a:schemeClr val="accent1"/>
                </a:solidFill>
              </a:rPr>
              <a:t>Does the media influence or are people already influenced and then choose their form of media. Example: Does a person working on Bay Street choose the National Post or the Wall Street Journal?</a:t>
            </a:r>
          </a:p>
          <a:p>
            <a:pPr marL="0" indent="0">
              <a:buNone/>
            </a:pPr>
            <a:endParaRPr lang="en-US" sz="2000" dirty="0">
              <a:solidFill>
                <a:schemeClr val="accent1"/>
              </a:solidFill>
            </a:endParaRPr>
          </a:p>
          <a:p>
            <a:pPr marL="0" indent="0">
              <a:buNone/>
            </a:pPr>
            <a:r>
              <a:rPr lang="en-US" sz="2000" b="1" dirty="0">
                <a:solidFill>
                  <a:schemeClr val="accent1"/>
                </a:solidFill>
              </a:rPr>
              <a:t>IF this is true, then media is more effective at reinforcing the views of people not generating new views. </a:t>
            </a:r>
            <a:r>
              <a:rPr lang="en-US" sz="2000" i="1" dirty="0">
                <a:solidFill>
                  <a:schemeClr val="accent1"/>
                </a:solidFill>
              </a:rPr>
              <a:t>Conformation Bias? </a:t>
            </a:r>
          </a:p>
        </p:txBody>
      </p:sp>
    </p:spTree>
    <p:extLst>
      <p:ext uri="{BB962C8B-B14F-4D97-AF65-F5344CB8AC3E}">
        <p14:creationId xmlns:p14="http://schemas.microsoft.com/office/powerpoint/2010/main" val="4730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 application, Teams&#10;&#10;Description automatically generated">
            <a:extLst>
              <a:ext uri="{FF2B5EF4-FFF2-40B4-BE49-F238E27FC236}">
                <a16:creationId xmlns:a16="http://schemas.microsoft.com/office/drawing/2014/main" id="{11CC167C-1694-B444-A207-48ADF722A725}"/>
              </a:ext>
            </a:extLst>
          </p:cNvPr>
          <p:cNvPicPr>
            <a:picLocks noChangeAspect="1"/>
          </p:cNvPicPr>
          <p:nvPr/>
        </p:nvPicPr>
        <p:blipFill rotWithShape="1">
          <a:blip r:embed="rId3">
            <a:alphaModFix amt="40000"/>
          </a:blip>
          <a:srcRect/>
          <a:stretch/>
        </p:blipFill>
        <p:spPr>
          <a:xfrm>
            <a:off x="20" y="10"/>
            <a:ext cx="12191979" cy="6857990"/>
          </a:xfrm>
          <a:prstGeom prst="rect">
            <a:avLst/>
          </a:prstGeom>
        </p:spPr>
      </p:pic>
      <p:sp>
        <p:nvSpPr>
          <p:cNvPr id="2" name="Title 1">
            <a:extLst>
              <a:ext uri="{FF2B5EF4-FFF2-40B4-BE49-F238E27FC236}">
                <a16:creationId xmlns:a16="http://schemas.microsoft.com/office/drawing/2014/main" id="{F34E69DE-29D4-464B-BC6C-7CFB3F928FB9}"/>
              </a:ext>
            </a:extLst>
          </p:cNvPr>
          <p:cNvSpPr>
            <a:spLocks noGrp="1"/>
          </p:cNvSpPr>
          <p:nvPr>
            <p:ph type="title"/>
          </p:nvPr>
        </p:nvSpPr>
        <p:spPr>
          <a:xfrm>
            <a:off x="841249" y="941832"/>
            <a:ext cx="10506456" cy="2057400"/>
          </a:xfrm>
        </p:spPr>
        <p:txBody>
          <a:bodyPr anchor="b">
            <a:normAutofit/>
          </a:bodyPr>
          <a:lstStyle/>
          <a:p>
            <a:r>
              <a:rPr lang="en-US" sz="5000" dirty="0"/>
              <a:t>Agenda - Setting</a:t>
            </a:r>
          </a:p>
        </p:txBody>
      </p:sp>
      <p:sp>
        <p:nvSpPr>
          <p:cNvPr id="16" name="Rectangle 1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3452709-88AB-8043-9145-7836DD24B3CD}"/>
              </a:ext>
            </a:extLst>
          </p:cNvPr>
          <p:cNvSpPr>
            <a:spLocks noGrp="1"/>
          </p:cNvSpPr>
          <p:nvPr>
            <p:ph idx="1"/>
          </p:nvPr>
        </p:nvSpPr>
        <p:spPr>
          <a:xfrm>
            <a:off x="841248" y="3502152"/>
            <a:ext cx="10506456" cy="3024910"/>
          </a:xfrm>
        </p:spPr>
        <p:txBody>
          <a:bodyPr>
            <a:normAutofit fontScale="92500" lnSpcReduction="10000"/>
          </a:bodyPr>
          <a:lstStyle/>
          <a:p>
            <a:r>
              <a:rPr lang="en-US" sz="2400" dirty="0"/>
              <a:t>The media tell people what to think about, what the important issues are, and which political personalities are significant. </a:t>
            </a:r>
            <a:r>
              <a:rPr lang="en-US" sz="2400" b="1" i="1" dirty="0"/>
              <a:t>Stories that lead a news broadcast</a:t>
            </a:r>
            <a:r>
              <a:rPr lang="en-US" sz="2400" dirty="0"/>
              <a:t> for example.</a:t>
            </a:r>
          </a:p>
          <a:p>
            <a:endParaRPr lang="en-US" sz="2400" dirty="0"/>
          </a:p>
          <a:p>
            <a:endParaRPr lang="en-US" sz="2400" dirty="0"/>
          </a:p>
          <a:p>
            <a:r>
              <a:rPr lang="en-US" sz="2400" b="1" dirty="0">
                <a:solidFill>
                  <a:schemeClr val="accent1"/>
                </a:solidFill>
              </a:rPr>
              <a:t>Mina </a:t>
            </a:r>
            <a:r>
              <a:rPr lang="en-US" sz="2400" b="1" dirty="0" err="1">
                <a:solidFill>
                  <a:schemeClr val="accent1"/>
                </a:solidFill>
              </a:rPr>
              <a:t>Kimes</a:t>
            </a:r>
            <a:r>
              <a:rPr lang="en-US" sz="2400" dirty="0"/>
              <a:t>, </a:t>
            </a:r>
            <a:r>
              <a:rPr lang="en-US" sz="2400" b="1" dirty="0">
                <a:solidFill>
                  <a:schemeClr val="accent1"/>
                </a:solidFill>
              </a:rPr>
              <a:t>Tim </a:t>
            </a:r>
            <a:r>
              <a:rPr lang="en-US" sz="2400" b="1" dirty="0" err="1">
                <a:solidFill>
                  <a:schemeClr val="accent1"/>
                </a:solidFill>
              </a:rPr>
              <a:t>Cowlishaw</a:t>
            </a:r>
            <a:r>
              <a:rPr lang="en-US" sz="2400" dirty="0"/>
              <a:t>, </a:t>
            </a:r>
            <a:r>
              <a:rPr lang="en-US" sz="2400" b="1" dirty="0">
                <a:solidFill>
                  <a:schemeClr val="accent1"/>
                </a:solidFill>
              </a:rPr>
              <a:t>Sarah Spain </a:t>
            </a:r>
            <a:r>
              <a:rPr lang="en-US" sz="2400" dirty="0"/>
              <a:t>and </a:t>
            </a:r>
            <a:r>
              <a:rPr lang="en-US" sz="2400" b="1" dirty="0">
                <a:solidFill>
                  <a:schemeClr val="accent1"/>
                </a:solidFill>
              </a:rPr>
              <a:t>Pablo Torre </a:t>
            </a:r>
            <a:r>
              <a:rPr lang="en-US" sz="2400" dirty="0"/>
              <a:t>are pictured here on </a:t>
            </a:r>
            <a:r>
              <a:rPr lang="en-US" sz="2400" b="1" u="sng" dirty="0"/>
              <a:t>ESPN’s Around The Horn</a:t>
            </a:r>
            <a:r>
              <a:rPr lang="en-US" sz="2400" dirty="0"/>
              <a:t>. By putting these pundits on TV, ESPN is telling you the viewer that their opinions are ones that matter, ones you should pay attention to and that they, ESPN have them and thus can and should be the network </a:t>
            </a:r>
            <a:r>
              <a:rPr lang="en-US" sz="2400" b="1" dirty="0"/>
              <a:t>YOU</a:t>
            </a:r>
            <a:r>
              <a:rPr lang="en-US" sz="2400" dirty="0"/>
              <a:t> trust for sports news and information.</a:t>
            </a:r>
          </a:p>
        </p:txBody>
      </p:sp>
    </p:spTree>
    <p:extLst>
      <p:ext uri="{BB962C8B-B14F-4D97-AF65-F5344CB8AC3E}">
        <p14:creationId xmlns:p14="http://schemas.microsoft.com/office/powerpoint/2010/main" val="278644896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5" name="Picture 4" descr="Text, letter&#10;&#10;Description automatically generated">
            <a:extLst>
              <a:ext uri="{FF2B5EF4-FFF2-40B4-BE49-F238E27FC236}">
                <a16:creationId xmlns:a16="http://schemas.microsoft.com/office/drawing/2014/main" id="{6B28145B-2EE5-5846-9A3F-0160807B5AA5}"/>
              </a:ext>
            </a:extLst>
          </p:cNvPr>
          <p:cNvPicPr>
            <a:picLocks noChangeAspect="1"/>
          </p:cNvPicPr>
          <p:nvPr/>
        </p:nvPicPr>
        <p:blipFill rotWithShape="1">
          <a:blip r:embed="rId2"/>
          <a:srcRect t="11142" r="-1" b="13839"/>
          <a:stretch/>
        </p:blipFill>
        <p:spPr>
          <a:xfrm>
            <a:off x="0" y="10"/>
            <a:ext cx="12188932" cy="6857990"/>
          </a:xfrm>
          <a:prstGeom prst="rect">
            <a:avLst/>
          </a:prstGeom>
        </p:spPr>
      </p:pic>
      <p:sp>
        <p:nvSpPr>
          <p:cNvPr id="10" name="Freeform: Shape 9">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9626F3B-C12D-F840-A272-482DB6C6DAD9}"/>
              </a:ext>
            </a:extLst>
          </p:cNvPr>
          <p:cNvSpPr>
            <a:spLocks noGrp="1"/>
          </p:cNvSpPr>
          <p:nvPr>
            <p:ph type="title"/>
          </p:nvPr>
        </p:nvSpPr>
        <p:spPr>
          <a:xfrm>
            <a:off x="618062" y="4073015"/>
            <a:ext cx="9265771" cy="622836"/>
          </a:xfrm>
        </p:spPr>
        <p:txBody>
          <a:bodyPr>
            <a:normAutofit/>
          </a:bodyPr>
          <a:lstStyle/>
          <a:p>
            <a:r>
              <a:rPr lang="en-US" sz="3600" dirty="0"/>
              <a:t>Framing</a:t>
            </a:r>
          </a:p>
        </p:txBody>
      </p:sp>
      <p:sp>
        <p:nvSpPr>
          <p:cNvPr id="3" name="Content Placeholder 2">
            <a:extLst>
              <a:ext uri="{FF2B5EF4-FFF2-40B4-BE49-F238E27FC236}">
                <a16:creationId xmlns:a16="http://schemas.microsoft.com/office/drawing/2014/main" id="{2841C124-9B7E-B34E-914A-6C8DDC179419}"/>
              </a:ext>
            </a:extLst>
          </p:cNvPr>
          <p:cNvSpPr>
            <a:spLocks noGrp="1"/>
          </p:cNvSpPr>
          <p:nvPr>
            <p:ph idx="1"/>
          </p:nvPr>
        </p:nvSpPr>
        <p:spPr>
          <a:xfrm>
            <a:off x="100208" y="4584526"/>
            <a:ext cx="10082883" cy="1701658"/>
          </a:xfrm>
        </p:spPr>
        <p:txBody>
          <a:bodyPr>
            <a:normAutofit fontScale="92500" lnSpcReduction="10000"/>
          </a:bodyPr>
          <a:lstStyle/>
          <a:p>
            <a:r>
              <a:rPr lang="en-US" sz="1800" dirty="0"/>
              <a:t>Framing deals with the manner in which information about an issue is presented. It occurs when, in the process of covering an issue, the media draw attention to some considerations rather than others. An election could be framed as  race between 2 leaders, a contest between </a:t>
            </a:r>
            <a:r>
              <a:rPr lang="en-US" sz="1800" dirty="0" err="1"/>
              <a:t>ideolgoies</a:t>
            </a:r>
            <a:r>
              <a:rPr lang="en-US" sz="1800" dirty="0"/>
              <a:t>, or in many other ways.</a:t>
            </a:r>
          </a:p>
          <a:p>
            <a:endParaRPr lang="en-US" sz="1800" dirty="0"/>
          </a:p>
          <a:p>
            <a:r>
              <a:rPr lang="en-US" sz="1800" dirty="0"/>
              <a:t>This can be obvious or not subtle. </a:t>
            </a:r>
            <a:r>
              <a:rPr lang="en-US" sz="1800" b="1" i="1" dirty="0"/>
              <a:t>Look at the newspapers again and find stories about the same topic and determine if they are framed differently.</a:t>
            </a:r>
          </a:p>
        </p:txBody>
      </p:sp>
    </p:spTree>
    <p:extLst>
      <p:ext uri="{BB962C8B-B14F-4D97-AF65-F5344CB8AC3E}">
        <p14:creationId xmlns:p14="http://schemas.microsoft.com/office/powerpoint/2010/main" val="139053311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amera lens">
            <a:extLst>
              <a:ext uri="{FF2B5EF4-FFF2-40B4-BE49-F238E27FC236}">
                <a16:creationId xmlns:a16="http://schemas.microsoft.com/office/drawing/2014/main" id="{25D3A7EA-38B0-4FD4-A9C1-52CAC34C2F4A}"/>
              </a:ext>
            </a:extLst>
          </p:cNvPr>
          <p:cNvPicPr>
            <a:picLocks noChangeAspect="1"/>
          </p:cNvPicPr>
          <p:nvPr/>
        </p:nvPicPr>
        <p:blipFill rotWithShape="1">
          <a:blip r:embed="rId2">
            <a:alphaModFix amt="40000"/>
          </a:blip>
          <a:srcRect t="5659" b="10071"/>
          <a:stretch/>
        </p:blipFill>
        <p:spPr>
          <a:xfrm>
            <a:off x="20" y="10"/>
            <a:ext cx="12191979" cy="6857990"/>
          </a:xfrm>
          <a:prstGeom prst="rect">
            <a:avLst/>
          </a:prstGeom>
        </p:spPr>
      </p:pic>
      <p:sp>
        <p:nvSpPr>
          <p:cNvPr id="2" name="Title 1">
            <a:extLst>
              <a:ext uri="{FF2B5EF4-FFF2-40B4-BE49-F238E27FC236}">
                <a16:creationId xmlns:a16="http://schemas.microsoft.com/office/drawing/2014/main" id="{5C873809-B46D-0A45-86C5-088B1409FB33}"/>
              </a:ext>
            </a:extLst>
          </p:cNvPr>
          <p:cNvSpPr>
            <a:spLocks noGrp="1"/>
          </p:cNvSpPr>
          <p:nvPr>
            <p:ph type="title"/>
          </p:nvPr>
        </p:nvSpPr>
        <p:spPr>
          <a:xfrm>
            <a:off x="841249" y="941832"/>
            <a:ext cx="10506456" cy="2057400"/>
          </a:xfrm>
        </p:spPr>
        <p:txBody>
          <a:bodyPr anchor="b">
            <a:normAutofit/>
          </a:bodyPr>
          <a:lstStyle/>
          <a:p>
            <a:r>
              <a:rPr lang="en-US" sz="5000"/>
              <a:t>Mass Media</a:t>
            </a:r>
          </a:p>
        </p:txBody>
      </p:sp>
      <p:sp>
        <p:nvSpPr>
          <p:cNvPr id="16" name="Rectangle 1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0E92BD3-1CD5-A849-B180-A6688EE27805}"/>
              </a:ext>
            </a:extLst>
          </p:cNvPr>
          <p:cNvSpPr>
            <a:spLocks noGrp="1"/>
          </p:cNvSpPr>
          <p:nvPr>
            <p:ph idx="1"/>
          </p:nvPr>
        </p:nvSpPr>
        <p:spPr>
          <a:xfrm>
            <a:off x="841248" y="3502152"/>
            <a:ext cx="10506456" cy="2670048"/>
          </a:xfrm>
        </p:spPr>
        <p:txBody>
          <a:bodyPr>
            <a:normAutofit/>
          </a:bodyPr>
          <a:lstStyle/>
          <a:p>
            <a:r>
              <a:rPr lang="en-US" sz="2400" dirty="0"/>
              <a:t>Television (</a:t>
            </a:r>
            <a:r>
              <a:rPr lang="en-US" sz="2400" b="1" dirty="0"/>
              <a:t>you don’t watch</a:t>
            </a:r>
            <a:r>
              <a:rPr lang="en-US" sz="2400" dirty="0"/>
              <a:t>), newspapers (</a:t>
            </a:r>
            <a:r>
              <a:rPr lang="en-US" sz="2400" b="1" dirty="0"/>
              <a:t>you don’t read</a:t>
            </a:r>
            <a:r>
              <a:rPr lang="en-US" sz="2400" dirty="0"/>
              <a:t>), radio (</a:t>
            </a:r>
            <a:r>
              <a:rPr lang="en-US" sz="2400" b="1" dirty="0"/>
              <a:t>you don’t listen</a:t>
            </a:r>
            <a:r>
              <a:rPr lang="en-US" sz="2400" dirty="0"/>
              <a:t>), The Internet </a:t>
            </a:r>
            <a:r>
              <a:rPr lang="en-US" sz="2400" b="1" dirty="0">
                <a:solidFill>
                  <a:srgbClr val="FF0000"/>
                </a:solidFill>
              </a:rPr>
              <a:t>(that’s you!)</a:t>
            </a:r>
          </a:p>
          <a:p>
            <a:pPr marL="0" indent="0">
              <a:buNone/>
            </a:pPr>
            <a:r>
              <a:rPr lang="en-CA" sz="2400" dirty="0"/>
              <a:t>According to the Public Fund's sociological data, only 16% of people aged 13–19 years old are watching TV and are going to continue doing so, 46% do not watch television, and 38% admitted that they are watching less and less. (</a:t>
            </a:r>
            <a:r>
              <a:rPr lang="en-CA" sz="2400" dirty="0" err="1"/>
              <a:t>CyberWise.com</a:t>
            </a:r>
            <a:r>
              <a:rPr lang="en-CA" sz="2400" dirty="0"/>
              <a:t>)</a:t>
            </a:r>
          </a:p>
          <a:p>
            <a:pPr marL="0" indent="0">
              <a:buNone/>
            </a:pPr>
            <a:endParaRPr lang="en-US" sz="2000" dirty="0"/>
          </a:p>
        </p:txBody>
      </p:sp>
    </p:spTree>
    <p:extLst>
      <p:ext uri="{BB962C8B-B14F-4D97-AF65-F5344CB8AC3E}">
        <p14:creationId xmlns:p14="http://schemas.microsoft.com/office/powerpoint/2010/main" val="176012881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1E006F-7723-0249-8A43-2B2D2339D790}"/>
              </a:ext>
            </a:extLst>
          </p:cNvPr>
          <p:cNvSpPr>
            <a:spLocks noGrp="1"/>
          </p:cNvSpPr>
          <p:nvPr>
            <p:ph type="title"/>
          </p:nvPr>
        </p:nvSpPr>
        <p:spPr>
          <a:xfrm>
            <a:off x="767290" y="1780661"/>
            <a:ext cx="3582073" cy="1463472"/>
          </a:xfrm>
        </p:spPr>
        <p:txBody>
          <a:bodyPr anchor="t">
            <a:normAutofit/>
          </a:bodyPr>
          <a:lstStyle/>
          <a:p>
            <a:r>
              <a:rPr lang="en-US" sz="4800" dirty="0">
                <a:solidFill>
                  <a:schemeClr val="bg1"/>
                </a:solidFill>
              </a:rPr>
              <a:t>Purpose of Media</a:t>
            </a:r>
          </a:p>
        </p:txBody>
      </p:sp>
      <p:grpSp>
        <p:nvGrpSpPr>
          <p:cNvPr id="21" name="Group 13">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22"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3"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3" name="Content Placeholder 2">
            <a:extLst>
              <a:ext uri="{FF2B5EF4-FFF2-40B4-BE49-F238E27FC236}">
                <a16:creationId xmlns:a16="http://schemas.microsoft.com/office/drawing/2014/main" id="{0E3BFC64-6D4F-C746-B94E-EB5B90AC9DE5}"/>
              </a:ext>
            </a:extLst>
          </p:cNvPr>
          <p:cNvSpPr>
            <a:spLocks noGrp="1"/>
          </p:cNvSpPr>
          <p:nvPr>
            <p:ph idx="1"/>
          </p:nvPr>
        </p:nvSpPr>
        <p:spPr>
          <a:xfrm>
            <a:off x="365760" y="3383121"/>
            <a:ext cx="3983602" cy="2793251"/>
          </a:xfrm>
        </p:spPr>
        <p:txBody>
          <a:bodyPr anchor="t">
            <a:normAutofit lnSpcReduction="10000"/>
          </a:bodyPr>
          <a:lstStyle/>
          <a:p>
            <a:r>
              <a:rPr lang="en-US" sz="2400" dirty="0">
                <a:solidFill>
                  <a:schemeClr val="bg1"/>
                </a:solidFill>
              </a:rPr>
              <a:t>Privately owned Media’s goal is profit. </a:t>
            </a:r>
          </a:p>
          <a:p>
            <a:pPr>
              <a:buFontTx/>
              <a:buChar char="-"/>
            </a:pPr>
            <a:r>
              <a:rPr lang="en-US" sz="2400" dirty="0">
                <a:solidFill>
                  <a:schemeClr val="bg1"/>
                </a:solidFill>
              </a:rPr>
              <a:t>If profits are threated by delivering comprehensive political coverage, they will not provide it.</a:t>
            </a:r>
          </a:p>
          <a:p>
            <a:r>
              <a:rPr lang="en-US" sz="2400" dirty="0">
                <a:solidFill>
                  <a:schemeClr val="bg1"/>
                </a:solidFill>
              </a:rPr>
              <a:t>Look at the Media Ownership in Canada.</a:t>
            </a:r>
          </a:p>
        </p:txBody>
      </p:sp>
      <p:pic>
        <p:nvPicPr>
          <p:cNvPr id="5" name="Picture 4" descr="Chart, sunburst chart&#10;&#10;Description automatically generated">
            <a:extLst>
              <a:ext uri="{FF2B5EF4-FFF2-40B4-BE49-F238E27FC236}">
                <a16:creationId xmlns:a16="http://schemas.microsoft.com/office/drawing/2014/main" id="{10717C49-261D-3B44-A32E-441D7CC457AB}"/>
              </a:ext>
            </a:extLst>
          </p:cNvPr>
          <p:cNvPicPr>
            <a:picLocks noChangeAspect="1"/>
          </p:cNvPicPr>
          <p:nvPr/>
        </p:nvPicPr>
        <p:blipFill>
          <a:blip r:embed="rId2"/>
          <a:stretch>
            <a:fillRect/>
          </a:stretch>
        </p:blipFill>
        <p:spPr>
          <a:xfrm>
            <a:off x="4694548" y="689972"/>
            <a:ext cx="7477810" cy="5486400"/>
          </a:xfrm>
          <a:prstGeom prst="rect">
            <a:avLst/>
          </a:prstGeom>
        </p:spPr>
      </p:pic>
    </p:spTree>
    <p:extLst>
      <p:ext uri="{BB962C8B-B14F-4D97-AF65-F5344CB8AC3E}">
        <p14:creationId xmlns:p14="http://schemas.microsoft.com/office/powerpoint/2010/main" val="3749492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4687</TotalTime>
  <Words>1259</Words>
  <Application>Microsoft Macintosh PowerPoint</Application>
  <PresentationFormat>Widescreen</PresentationFormat>
  <Paragraphs>97</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Media in Canada</vt:lpstr>
      <vt:lpstr>What We Know &amp; Why We Don’t Know It</vt:lpstr>
      <vt:lpstr>Quiz! Ontario Provincial Election in June 2022</vt:lpstr>
      <vt:lpstr>Media Influence</vt:lpstr>
      <vt:lpstr>Reflect:</vt:lpstr>
      <vt:lpstr>Agenda - Setting</vt:lpstr>
      <vt:lpstr>Framing</vt:lpstr>
      <vt:lpstr>Mass Media</vt:lpstr>
      <vt:lpstr>Purpose of Media</vt:lpstr>
      <vt:lpstr>Newsprint Media Ownership</vt:lpstr>
      <vt:lpstr>Broadcasting</vt:lpstr>
      <vt:lpstr>Privately Owned Television</vt:lpstr>
      <vt:lpstr>Media Conglomerates</vt:lpstr>
      <vt:lpstr>Changing of the Narrative</vt:lpstr>
      <vt:lpstr>The Internet</vt:lpstr>
      <vt:lpstr>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in Canada</dc:title>
  <dc:creator>Gord Gord</dc:creator>
  <cp:lastModifiedBy>Gord Gord</cp:lastModifiedBy>
  <cp:revision>10</cp:revision>
  <dcterms:created xsi:type="dcterms:W3CDTF">2021-10-28T12:11:43Z</dcterms:created>
  <dcterms:modified xsi:type="dcterms:W3CDTF">2021-11-04T13:43:13Z</dcterms:modified>
</cp:coreProperties>
</file>