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0" r:id="rId4"/>
    <p:sldId id="257" r:id="rId5"/>
    <p:sldId id="258"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6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CA"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7E5A85B4-A19F-114B-814C-047D59B606F0}" type="datetimeFigureOut">
              <a:rPr lang="en-US" smtClean="0"/>
              <a:t>19-11-14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2FF-495E-8044-B2C8-1BE9C58619E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E5A85B4-A19F-114B-814C-047D59B606F0}" type="datetimeFigureOut">
              <a:rPr lang="en-US" smtClean="0"/>
              <a:t>19-11-14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2FF-495E-8044-B2C8-1BE9C58619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7E5A85B4-A19F-114B-814C-047D59B606F0}" type="datetimeFigureOut">
              <a:rPr lang="en-US" smtClean="0"/>
              <a:t>19-11-14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2FF-495E-8044-B2C8-1BE9C58619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E5A85B4-A19F-114B-814C-047D59B606F0}" type="datetimeFigureOut">
              <a:rPr lang="en-US" smtClean="0"/>
              <a:t>19-11-14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2FF-495E-8044-B2C8-1BE9C58619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E5A85B4-A19F-114B-814C-047D59B606F0}" type="datetimeFigureOut">
              <a:rPr lang="en-US" smtClean="0"/>
              <a:t>19-11-14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2FF-495E-8044-B2C8-1BE9C58619E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7E5A85B4-A19F-114B-814C-047D59B606F0}" type="datetimeFigureOut">
              <a:rPr lang="en-US" smtClean="0"/>
              <a:t>19-11-14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12FF-495E-8044-B2C8-1BE9C58619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7E5A85B4-A19F-114B-814C-047D59B606F0}" type="datetimeFigureOut">
              <a:rPr lang="en-US" smtClean="0"/>
              <a:t>19-11-14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112FF-495E-8044-B2C8-1BE9C58619E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E5A85B4-A19F-114B-814C-047D59B606F0}" type="datetimeFigureOut">
              <a:rPr lang="en-US" smtClean="0"/>
              <a:t>19-11-14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112FF-495E-8044-B2C8-1BE9C58619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A85B4-A19F-114B-814C-047D59B606F0}" type="datetimeFigureOut">
              <a:rPr lang="en-US" smtClean="0"/>
              <a:t>19-11-14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112FF-495E-8044-B2C8-1BE9C58619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CA"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E5A85B4-A19F-114B-814C-047D59B606F0}" type="datetimeFigureOut">
              <a:rPr lang="en-US" smtClean="0"/>
              <a:t>19-11-14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12FF-495E-8044-B2C8-1BE9C58619E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CA"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E5A85B4-A19F-114B-814C-047D59B606F0}" type="datetimeFigureOut">
              <a:rPr lang="en-US" smtClean="0"/>
              <a:t>19-11-14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12FF-495E-8044-B2C8-1BE9C58619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E5A85B4-A19F-114B-814C-047D59B606F0}" type="datetimeFigureOut">
              <a:rPr lang="en-US" smtClean="0"/>
              <a:t>19-11-14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4E112FF-495E-8044-B2C8-1BE9C58619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Marxist Literary analysis</a:t>
            </a:r>
            <a:endParaRPr lang="en-US" dirty="0"/>
          </a:p>
        </p:txBody>
      </p:sp>
      <p:sp>
        <p:nvSpPr>
          <p:cNvPr id="3" name="Subtitle 2"/>
          <p:cNvSpPr>
            <a:spLocks noGrp="1"/>
          </p:cNvSpPr>
          <p:nvPr>
            <p:ph type="subTitle" idx="1"/>
          </p:nvPr>
        </p:nvSpPr>
        <p:spPr/>
        <p:txBody>
          <a:bodyPr/>
          <a:lstStyle/>
          <a:p>
            <a:r>
              <a:rPr lang="en-US" smtClean="0"/>
              <a:t>Criticism # 3</a:t>
            </a:r>
            <a:endParaRPr lang="en-US" dirty="0"/>
          </a:p>
        </p:txBody>
      </p:sp>
    </p:spTree>
    <p:extLst>
      <p:ext uri="{BB962C8B-B14F-4D97-AF65-F5344CB8AC3E}">
        <p14:creationId xmlns:p14="http://schemas.microsoft.com/office/powerpoint/2010/main" val="1152474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Karl Marx</a:t>
            </a:r>
            <a:endParaRPr lang="en-US" dirty="0"/>
          </a:p>
        </p:txBody>
      </p:sp>
      <p:sp>
        <p:nvSpPr>
          <p:cNvPr id="3" name="Content Placeholder 2"/>
          <p:cNvSpPr>
            <a:spLocks noGrp="1"/>
          </p:cNvSpPr>
          <p:nvPr>
            <p:ph idx="1"/>
          </p:nvPr>
        </p:nvSpPr>
        <p:spPr>
          <a:xfrm>
            <a:off x="457200" y="1600201"/>
            <a:ext cx="8229600" cy="2073526"/>
          </a:xfrm>
          <a:ln>
            <a:solidFill>
              <a:srgbClr val="C0504D"/>
            </a:solidFill>
          </a:ln>
        </p:spPr>
        <p:txBody>
          <a:bodyPr>
            <a:normAutofit lnSpcReduction="10000"/>
          </a:bodyPr>
          <a:lstStyle/>
          <a:p>
            <a:r>
              <a:rPr lang="en-US" dirty="0"/>
              <a:t>Karl Marx (1818–1883) is best known not as a philosopher but as a revolutionary communist, whose works inspired the foundation of many communist regimes in the twentieth century. It is hard to think of many who have had as much influence in the creation of the modern world.</a:t>
            </a:r>
          </a:p>
        </p:txBody>
      </p:sp>
      <p:pic>
        <p:nvPicPr>
          <p:cNvPr id="4" name="Picture 3" descr="Karl_Marx_posing1-231x3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6493" y="3824909"/>
            <a:ext cx="2130307" cy="2766633"/>
          </a:xfrm>
          <a:prstGeom prst="rect">
            <a:avLst/>
          </a:prstGeom>
          <a:ln>
            <a:noFill/>
          </a:ln>
          <a:effectLst>
            <a:softEdge rad="112500"/>
          </a:effectLst>
        </p:spPr>
      </p:pic>
    </p:spTree>
    <p:extLst>
      <p:ext uri="{BB962C8B-B14F-4D97-AF65-F5344CB8AC3E}">
        <p14:creationId xmlns:p14="http://schemas.microsoft.com/office/powerpoint/2010/main" val="233592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Marx’s Theories</a:t>
            </a:r>
            <a:endParaRPr lang="en-US" dirty="0"/>
          </a:p>
        </p:txBody>
      </p:sp>
      <p:sp>
        <p:nvSpPr>
          <p:cNvPr id="3" name="Content Placeholder 2"/>
          <p:cNvSpPr>
            <a:spLocks noGrp="1"/>
          </p:cNvSpPr>
          <p:nvPr>
            <p:ph idx="1"/>
          </p:nvPr>
        </p:nvSpPr>
        <p:spPr>
          <a:xfrm>
            <a:off x="457200" y="1600201"/>
            <a:ext cx="8229600" cy="2168928"/>
          </a:xfrm>
        </p:spPr>
        <p:txBody>
          <a:bodyPr>
            <a:normAutofit fontScale="92500" lnSpcReduction="20000"/>
          </a:bodyPr>
          <a:lstStyle/>
          <a:p>
            <a:r>
              <a:rPr lang="en-US" b="1" dirty="0">
                <a:solidFill>
                  <a:srgbClr val="8064A2"/>
                </a:solidFill>
              </a:rPr>
              <a:t>Historical materialism </a:t>
            </a:r>
            <a:r>
              <a:rPr lang="en-US" dirty="0">
                <a:solidFill>
                  <a:srgbClr val="8064A2"/>
                </a:solidFill>
              </a:rPr>
              <a:t>— Marx's theory of history — is centered around the idea that forms of society rise and fall as they further and then impede the development of human productive power</a:t>
            </a:r>
            <a:r>
              <a:rPr lang="en-US" dirty="0" smtClean="0">
                <a:solidFill>
                  <a:srgbClr val="8064A2"/>
                </a:solidFill>
              </a:rPr>
              <a:t>.</a:t>
            </a:r>
          </a:p>
          <a:p>
            <a:r>
              <a:rPr lang="en-US" dirty="0">
                <a:solidFill>
                  <a:srgbClr val="8064A2"/>
                </a:solidFill>
              </a:rPr>
              <a:t>Marx sees the historical process as proceeding through a necessary series of modes of production, characterized by class struggle, culminating in communism. </a:t>
            </a:r>
          </a:p>
        </p:txBody>
      </p:sp>
      <p:sp>
        <p:nvSpPr>
          <p:cNvPr id="4" name="TextBox 3"/>
          <p:cNvSpPr txBox="1"/>
          <p:nvPr/>
        </p:nvSpPr>
        <p:spPr>
          <a:xfrm>
            <a:off x="457200" y="4051681"/>
            <a:ext cx="8229600" cy="2123658"/>
          </a:xfrm>
          <a:prstGeom prst="rect">
            <a:avLst/>
          </a:prstGeom>
          <a:noFill/>
          <a:ln>
            <a:solidFill>
              <a:srgbClr val="C0504D"/>
            </a:solidFill>
          </a:ln>
        </p:spPr>
        <p:txBody>
          <a:bodyPr wrap="square" rtlCol="0">
            <a:spAutoFit/>
          </a:bodyPr>
          <a:lstStyle/>
          <a:p>
            <a:r>
              <a:rPr lang="en-US" sz="2200" dirty="0" smtClean="0"/>
              <a:t>Surplus value of human </a:t>
            </a:r>
            <a:r>
              <a:rPr lang="en-US" sz="2200" dirty="0" err="1" smtClean="0"/>
              <a:t>labour</a:t>
            </a:r>
            <a:r>
              <a:rPr lang="en-US" sz="2200" dirty="0" smtClean="0"/>
              <a:t> = the profits that good workers make for the company is taken in the form of profit for the owner and thus workers are not paid or treated fairly. </a:t>
            </a:r>
          </a:p>
          <a:p>
            <a:endParaRPr lang="en-US" sz="2200" dirty="0"/>
          </a:p>
          <a:p>
            <a:r>
              <a:rPr lang="en-US" sz="2200" dirty="0" smtClean="0"/>
              <a:t>How Does this relate to Brave New World and the Deltas/Epsilons?</a:t>
            </a:r>
            <a:endParaRPr lang="en-US" sz="2200" dirty="0"/>
          </a:p>
        </p:txBody>
      </p:sp>
    </p:spTree>
    <p:extLst>
      <p:ext uri="{BB962C8B-B14F-4D97-AF65-F5344CB8AC3E}">
        <p14:creationId xmlns:p14="http://schemas.microsoft.com/office/powerpoint/2010/main" val="328350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a:t>
            </a:r>
            <a:endParaRPr lang="en-US" dirty="0"/>
          </a:p>
        </p:txBody>
      </p:sp>
      <p:sp>
        <p:nvSpPr>
          <p:cNvPr id="3" name="Content Placeholder 2"/>
          <p:cNvSpPr>
            <a:spLocks noGrp="1"/>
          </p:cNvSpPr>
          <p:nvPr>
            <p:ph idx="1"/>
          </p:nvPr>
        </p:nvSpPr>
        <p:spPr>
          <a:xfrm>
            <a:off x="457200" y="1600200"/>
            <a:ext cx="8229600" cy="2133999"/>
          </a:xfrm>
          <a:ln>
            <a:solidFill>
              <a:schemeClr val="accent2"/>
            </a:solidFill>
          </a:ln>
        </p:spPr>
        <p:txBody>
          <a:bodyPr>
            <a:normAutofit lnSpcReduction="10000"/>
          </a:bodyPr>
          <a:lstStyle/>
          <a:p>
            <a:r>
              <a:rPr lang="en-US" dirty="0"/>
              <a:t>Based on the theories of Karl </a:t>
            </a:r>
            <a:r>
              <a:rPr lang="en-US" dirty="0" smtClean="0"/>
              <a:t>Marx </a:t>
            </a:r>
            <a:r>
              <a:rPr lang="en-US" dirty="0"/>
              <a:t>this school concerns itself with class differences, economic and otherwise, as well as the implications and complications of the capitalist system: "Marxism attempts to reveal the ways in which our socioeconomic system is the ultimate source of our </a:t>
            </a:r>
            <a:r>
              <a:rPr lang="en-US" dirty="0" smtClean="0"/>
              <a:t>experience” - Tyson</a:t>
            </a:r>
            <a:endParaRPr lang="en-US" dirty="0"/>
          </a:p>
        </p:txBody>
      </p:sp>
    </p:spTree>
    <p:extLst>
      <p:ext uri="{BB962C8B-B14F-4D97-AF65-F5344CB8AC3E}">
        <p14:creationId xmlns:p14="http://schemas.microsoft.com/office/powerpoint/2010/main" val="219996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Marxist Criticism</a:t>
            </a:r>
            <a:endParaRPr lang="en-US" dirty="0"/>
          </a:p>
        </p:txBody>
      </p:sp>
      <p:sp>
        <p:nvSpPr>
          <p:cNvPr id="3" name="Content Placeholder 2"/>
          <p:cNvSpPr>
            <a:spLocks noGrp="1"/>
          </p:cNvSpPr>
          <p:nvPr>
            <p:ph idx="1"/>
          </p:nvPr>
        </p:nvSpPr>
        <p:spPr>
          <a:xfrm>
            <a:off x="457200" y="1600201"/>
            <a:ext cx="8229600" cy="1816516"/>
          </a:xfrm>
          <a:ln>
            <a:solidFill>
              <a:srgbClr val="C0504D"/>
            </a:solidFill>
          </a:ln>
        </p:spPr>
        <p:txBody>
          <a:bodyPr>
            <a:normAutofit/>
          </a:bodyPr>
          <a:lstStyle/>
          <a:p>
            <a:r>
              <a:rPr lang="en-US" dirty="0"/>
              <a:t>Theorists working in the Marxist tradition, therefore, are interested in answering the overarching question, whom does it [the work, the effort, the policy, the road, etc.] benefit? The elite? The middle class?</a:t>
            </a:r>
          </a:p>
        </p:txBody>
      </p:sp>
    </p:spTree>
    <p:extLst>
      <p:ext uri="{BB962C8B-B14F-4D97-AF65-F5344CB8AC3E}">
        <p14:creationId xmlns:p14="http://schemas.microsoft.com/office/powerpoint/2010/main" val="1705984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Marxist Analysis</a:t>
            </a:r>
            <a:endParaRPr lang="en-US" dirty="0"/>
          </a:p>
        </p:txBody>
      </p:sp>
      <p:sp>
        <p:nvSpPr>
          <p:cNvPr id="3" name="Content Placeholder 2"/>
          <p:cNvSpPr>
            <a:spLocks noGrp="1"/>
          </p:cNvSpPr>
          <p:nvPr>
            <p:ph idx="1"/>
          </p:nvPr>
        </p:nvSpPr>
        <p:spPr>
          <a:xfrm>
            <a:off x="457200" y="1600200"/>
            <a:ext cx="8229600" cy="3630702"/>
          </a:xfrm>
          <a:ln>
            <a:solidFill>
              <a:srgbClr val="C0504D"/>
            </a:solidFill>
          </a:ln>
        </p:spPr>
        <p:txBody>
          <a:bodyPr>
            <a:normAutofit fontScale="92500" lnSpcReduction="20000"/>
          </a:bodyPr>
          <a:lstStyle/>
          <a:p>
            <a:r>
              <a:rPr lang="en-US" dirty="0"/>
              <a:t>Whom does it benefit if the work or effort is accepted/successful/believed, etc.?</a:t>
            </a:r>
          </a:p>
          <a:p>
            <a:r>
              <a:rPr lang="en-US" b="1" dirty="0">
                <a:solidFill>
                  <a:srgbClr val="8064A2"/>
                </a:solidFill>
              </a:rPr>
              <a:t>What is the social class </a:t>
            </a:r>
            <a:r>
              <a:rPr lang="en-US" b="1" dirty="0" smtClean="0">
                <a:solidFill>
                  <a:srgbClr val="8064A2"/>
                </a:solidFill>
              </a:rPr>
              <a:t>(background )of </a:t>
            </a:r>
            <a:r>
              <a:rPr lang="en-US" b="1" dirty="0">
                <a:solidFill>
                  <a:srgbClr val="8064A2"/>
                </a:solidFill>
              </a:rPr>
              <a:t>the author?</a:t>
            </a:r>
          </a:p>
          <a:p>
            <a:r>
              <a:rPr lang="en-US" dirty="0"/>
              <a:t>Which class does the work claim to represent?</a:t>
            </a:r>
          </a:p>
          <a:p>
            <a:r>
              <a:rPr lang="en-US" b="1" dirty="0">
                <a:solidFill>
                  <a:srgbClr val="8064A2"/>
                </a:solidFill>
              </a:rPr>
              <a:t>What values does it reinforce?</a:t>
            </a:r>
          </a:p>
          <a:p>
            <a:r>
              <a:rPr lang="en-US" b="1" dirty="0">
                <a:solidFill>
                  <a:srgbClr val="8064A2"/>
                </a:solidFill>
              </a:rPr>
              <a:t>What values does it subvert?</a:t>
            </a:r>
          </a:p>
          <a:p>
            <a:r>
              <a:rPr lang="en-US" dirty="0"/>
              <a:t>What conflict can be seen between the values the work champions and those it portrays?</a:t>
            </a:r>
          </a:p>
          <a:p>
            <a:r>
              <a:rPr lang="en-US" b="1" dirty="0">
                <a:solidFill>
                  <a:srgbClr val="8064A2"/>
                </a:solidFill>
              </a:rPr>
              <a:t>What social classes do the characters represent?</a:t>
            </a:r>
          </a:p>
          <a:p>
            <a:r>
              <a:rPr lang="en-US" b="1" dirty="0">
                <a:solidFill>
                  <a:srgbClr val="8064A2"/>
                </a:solidFill>
              </a:rPr>
              <a:t>How do characters from different classes interact or conflict?</a:t>
            </a:r>
          </a:p>
        </p:txBody>
      </p:sp>
      <p:sp>
        <p:nvSpPr>
          <p:cNvPr id="4" name="TextBox 3"/>
          <p:cNvSpPr txBox="1"/>
          <p:nvPr/>
        </p:nvSpPr>
        <p:spPr>
          <a:xfrm>
            <a:off x="1542270" y="5775158"/>
            <a:ext cx="5836435" cy="369332"/>
          </a:xfrm>
          <a:prstGeom prst="rect">
            <a:avLst/>
          </a:prstGeom>
          <a:noFill/>
        </p:spPr>
        <p:txBody>
          <a:bodyPr wrap="square" rtlCol="0">
            <a:spAutoFit/>
          </a:bodyP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highlighted ones will help you!!!!!</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93810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an Analysis</a:t>
            </a:r>
            <a:endParaRPr lang="en-US" dirty="0"/>
          </a:p>
        </p:txBody>
      </p:sp>
      <p:sp>
        <p:nvSpPr>
          <p:cNvPr id="3" name="Content Placeholder 2"/>
          <p:cNvSpPr>
            <a:spLocks noGrp="1"/>
          </p:cNvSpPr>
          <p:nvPr>
            <p:ph idx="1"/>
          </p:nvPr>
        </p:nvSpPr>
        <p:spPr/>
        <p:txBody>
          <a:bodyPr>
            <a:normAutofit/>
          </a:bodyPr>
          <a:lstStyle/>
          <a:p>
            <a:r>
              <a:rPr lang="en-US" sz="2800" dirty="0" smtClean="0"/>
              <a:t>Take out your short story that you did at the </a:t>
            </a:r>
            <a:r>
              <a:rPr lang="en-US" sz="2800" dirty="0" smtClean="0"/>
              <a:t>beginning of the course, Jubilee. </a:t>
            </a:r>
          </a:p>
          <a:p>
            <a:r>
              <a:rPr lang="en-US" sz="2800" dirty="0" smtClean="0"/>
              <a:t>In </a:t>
            </a:r>
            <a:r>
              <a:rPr lang="en-US" sz="2800" dirty="0" smtClean="0"/>
              <a:t>your groups choose </a:t>
            </a: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or 3 </a:t>
            </a:r>
            <a:r>
              <a:rPr lang="en-US" sz="2800" dirty="0" smtClean="0"/>
              <a:t>of the questions from the previous slide and perform a Marxist critique of </a:t>
            </a:r>
            <a:r>
              <a:rPr lang="en-US" sz="2800" dirty="0" smtClean="0"/>
              <a:t>Jubilee! </a:t>
            </a:r>
          </a:p>
          <a:p>
            <a:r>
              <a:rPr lang="en-US" sz="2800" dirty="0" smtClean="0"/>
              <a:t>Use </a:t>
            </a:r>
            <a:r>
              <a:rPr lang="en-US" sz="2800" dirty="0" smtClean="0"/>
              <a:t>a Google Doc and do it together and be prepared to share your questions and analysis with the class.</a:t>
            </a:r>
          </a:p>
          <a:p>
            <a:endParaRPr lang="en-US" dirty="0"/>
          </a:p>
        </p:txBody>
      </p:sp>
    </p:spTree>
    <p:extLst>
      <p:ext uri="{BB962C8B-B14F-4D97-AF65-F5344CB8AC3E}">
        <p14:creationId xmlns:p14="http://schemas.microsoft.com/office/powerpoint/2010/main" val="111098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Reflection</a:t>
            </a:r>
            <a:endParaRPr lang="en-US" dirty="0"/>
          </a:p>
        </p:txBody>
      </p:sp>
      <p:sp>
        <p:nvSpPr>
          <p:cNvPr id="3" name="Content Placeholder 2"/>
          <p:cNvSpPr>
            <a:spLocks noGrp="1"/>
          </p:cNvSpPr>
          <p:nvPr>
            <p:ph idx="1"/>
          </p:nvPr>
        </p:nvSpPr>
        <p:spPr>
          <a:xfrm>
            <a:off x="179357" y="1593173"/>
            <a:ext cx="8686800" cy="4876800"/>
          </a:xfrm>
        </p:spPr>
        <p:txBody>
          <a:bodyPr>
            <a:normAutofit/>
          </a:bodyPr>
          <a:lstStyle/>
          <a:p>
            <a:r>
              <a:rPr lang="en-US" sz="3200" dirty="0" smtClean="0"/>
              <a:t>To this point, what how has Brave New World demonstrated differences in classes?</a:t>
            </a:r>
          </a:p>
          <a:p>
            <a:r>
              <a:rPr lang="en-US" sz="3200" dirty="0" smtClean="0"/>
              <a:t>Think of examples and note them down.</a:t>
            </a:r>
          </a:p>
        </p:txBody>
      </p:sp>
    </p:spTree>
    <p:extLst>
      <p:ext uri="{BB962C8B-B14F-4D97-AF65-F5344CB8AC3E}">
        <p14:creationId xmlns:p14="http://schemas.microsoft.com/office/powerpoint/2010/main" val="1116495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54</TotalTime>
  <Words>462</Words>
  <Application>Microsoft Macintosh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Marxist Literary analysis</vt:lpstr>
      <vt:lpstr>Karl Marx</vt:lpstr>
      <vt:lpstr>Marx’s Theories</vt:lpstr>
      <vt:lpstr>Marx</vt:lpstr>
      <vt:lpstr>Goals of Marxist Criticism</vt:lpstr>
      <vt:lpstr>Marxist Analysis</vt:lpstr>
      <vt:lpstr>Performing an Analysis</vt:lpstr>
      <vt:lpstr>Personal Reflection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Marxism</dc:title>
  <dc:creator>Gordon Laffin</dc:creator>
  <cp:lastModifiedBy>Gordon Laffin</cp:lastModifiedBy>
  <cp:revision>6</cp:revision>
  <dcterms:created xsi:type="dcterms:W3CDTF">2014-06-26T12:28:02Z</dcterms:created>
  <dcterms:modified xsi:type="dcterms:W3CDTF">2019-11-14T16:52:35Z</dcterms:modified>
</cp:coreProperties>
</file>