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13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DBCAFCEB-DC42-6842-AEEF-BBCE62BF54CF}" type="datetimeFigureOut">
              <a:rPr lang="en-US" smtClean="0"/>
              <a:t>18-09-04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38CD2D48-B500-0B44-BA27-3206E077C0C4}"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CA"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BCAFCEB-DC42-6842-AEEF-BBCE62BF54CF}" type="datetimeFigureOut">
              <a:rPr lang="en-US" smtClean="0"/>
              <a:t>18-09-04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2D48-B500-0B44-BA27-3206E077C0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BCAFCEB-DC42-6842-AEEF-BBCE62BF54CF}" type="datetimeFigureOut">
              <a:rPr lang="en-US" smtClean="0"/>
              <a:t>18-09-04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2D48-B500-0B44-BA27-3206E077C0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DBCAFCEB-DC42-6842-AEEF-BBCE62BF54CF}" type="datetimeFigureOut">
              <a:rPr lang="en-US" smtClean="0"/>
              <a:t>18-09-04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2D48-B500-0B44-BA27-3206E077C0C4}"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DBCAFCEB-DC42-6842-AEEF-BBCE62BF54CF}" type="datetimeFigureOut">
              <a:rPr lang="en-US" smtClean="0"/>
              <a:t>18-09-04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2D48-B500-0B44-BA27-3206E077C0C4}"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CA"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CAFCEB-DC42-6842-AEEF-BBCE62BF54CF}" type="datetimeFigureOut">
              <a:rPr lang="en-US" smtClean="0"/>
              <a:t>18-09-04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D2D48-B500-0B44-BA27-3206E077C0C4}"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BCAFCEB-DC42-6842-AEEF-BBCE62BF54CF}" type="datetimeFigureOut">
              <a:rPr lang="en-US" smtClean="0"/>
              <a:t>18-09-04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D2D48-B500-0B44-BA27-3206E077C0C4}"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DBCAFCEB-DC42-6842-AEEF-BBCE62BF54CF}" type="datetimeFigureOut">
              <a:rPr lang="en-US" smtClean="0"/>
              <a:t>18-09-04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D2D48-B500-0B44-BA27-3206E077C0C4}"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AFCEB-DC42-6842-AEEF-BBCE62BF54CF}" type="datetimeFigureOut">
              <a:rPr lang="en-US" smtClean="0"/>
              <a:t>18-09-04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D2D48-B500-0B44-BA27-3206E077C0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DBCAFCEB-DC42-6842-AEEF-BBCE62BF54CF}" type="datetimeFigureOut">
              <a:rPr lang="en-US" smtClean="0"/>
              <a:t>18-09-04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D2D48-B500-0B44-BA27-3206E077C0C4}"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CA"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DBCAFCEB-DC42-6842-AEEF-BBCE62BF54CF}" type="datetimeFigureOut">
              <a:rPr lang="en-US" smtClean="0"/>
              <a:t>18-09-04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D2D48-B500-0B44-BA27-3206E077C0C4}"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CA"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CA"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DBCAFCEB-DC42-6842-AEEF-BBCE62BF54CF}" type="datetimeFigureOut">
              <a:rPr lang="en-US" smtClean="0"/>
              <a:t>18-09-04</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38CD2D48-B500-0B44-BA27-3206E077C0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Management Structures</a:t>
            </a:r>
            <a:endParaRPr lang="en-US" dirty="0"/>
          </a:p>
        </p:txBody>
      </p:sp>
      <p:sp>
        <p:nvSpPr>
          <p:cNvPr id="2" name="Title 1"/>
          <p:cNvSpPr>
            <a:spLocks noGrp="1"/>
          </p:cNvSpPr>
          <p:nvPr>
            <p:ph type="title"/>
          </p:nvPr>
        </p:nvSpPr>
        <p:spPr/>
        <p:txBody>
          <a:bodyPr/>
          <a:lstStyle/>
          <a:p>
            <a:r>
              <a:rPr lang="en-US" dirty="0" smtClean="0"/>
              <a:t>Organizations</a:t>
            </a:r>
            <a:endParaRPr lang="en-US" dirty="0"/>
          </a:p>
        </p:txBody>
      </p:sp>
    </p:spTree>
    <p:extLst>
      <p:ext uri="{BB962C8B-B14F-4D97-AF65-F5344CB8AC3E}">
        <p14:creationId xmlns:p14="http://schemas.microsoft.com/office/powerpoint/2010/main" val="322156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93675"/>
            <a:ext cx="8591550" cy="734484"/>
          </a:xfrm>
        </p:spPr>
        <p:txBody>
          <a:bodyPr/>
          <a:lstStyle/>
          <a:p>
            <a:r>
              <a:rPr lang="en-US" dirty="0" smtClean="0"/>
              <a:t>Managers and Administrators</a:t>
            </a:r>
            <a:endParaRPr lang="en-US" dirty="0"/>
          </a:p>
        </p:txBody>
      </p:sp>
      <p:sp>
        <p:nvSpPr>
          <p:cNvPr id="3" name="Content Placeholder 2"/>
          <p:cNvSpPr>
            <a:spLocks noGrp="1"/>
          </p:cNvSpPr>
          <p:nvPr>
            <p:ph sz="quarter" idx="13"/>
          </p:nvPr>
        </p:nvSpPr>
        <p:spPr>
          <a:xfrm>
            <a:off x="457200" y="1329419"/>
            <a:ext cx="8229600" cy="4525963"/>
          </a:xfrm>
        </p:spPr>
        <p:txBody>
          <a:bodyPr>
            <a:normAutofit/>
          </a:bodyPr>
          <a:lstStyle/>
          <a:p>
            <a:pPr marL="0" indent="0">
              <a:buNone/>
            </a:pPr>
            <a:r>
              <a:rPr lang="en-US" dirty="0" smtClean="0">
                <a:solidFill>
                  <a:srgbClr val="4F6228"/>
                </a:solidFill>
              </a:rPr>
              <a:t>Line Managers: </a:t>
            </a:r>
            <a:r>
              <a:rPr lang="en-US" dirty="0" smtClean="0"/>
              <a:t>directly produce goods</a:t>
            </a:r>
          </a:p>
          <a:p>
            <a:pPr marL="0" indent="0">
              <a:buNone/>
            </a:pPr>
            <a:r>
              <a:rPr lang="en-US" dirty="0" smtClean="0"/>
              <a:t>Staff Managers: use special expertise to advise workers</a:t>
            </a:r>
          </a:p>
          <a:p>
            <a:pPr marL="0" indent="0">
              <a:buNone/>
            </a:pPr>
            <a:r>
              <a:rPr lang="en-US" dirty="0" smtClean="0">
                <a:solidFill>
                  <a:srgbClr val="4F6228"/>
                </a:solidFill>
              </a:rPr>
              <a:t>Functional Managers: </a:t>
            </a:r>
            <a:r>
              <a:rPr lang="en-US" dirty="0" smtClean="0"/>
              <a:t>Responsible for one specific area like Marketing</a:t>
            </a:r>
          </a:p>
          <a:p>
            <a:pPr marL="0" indent="0">
              <a:buNone/>
            </a:pPr>
            <a:r>
              <a:rPr lang="en-US" dirty="0" smtClean="0">
                <a:solidFill>
                  <a:srgbClr val="4F6228"/>
                </a:solidFill>
              </a:rPr>
              <a:t>General Managers: </a:t>
            </a:r>
            <a:r>
              <a:rPr lang="en-US" dirty="0" smtClean="0"/>
              <a:t>Are responsible for complex multifunctional units</a:t>
            </a:r>
          </a:p>
          <a:p>
            <a:pPr marL="0" indent="0">
              <a:buNone/>
            </a:pPr>
            <a:r>
              <a:rPr lang="en-US" dirty="0" smtClean="0">
                <a:solidFill>
                  <a:srgbClr val="4F6228"/>
                </a:solidFill>
              </a:rPr>
              <a:t>Administrators: </a:t>
            </a:r>
            <a:r>
              <a:rPr lang="en-US" dirty="0" smtClean="0"/>
              <a:t>Manager in a public or non-profit organization</a:t>
            </a:r>
            <a:endParaRPr lang="en-US" dirty="0"/>
          </a:p>
        </p:txBody>
      </p:sp>
      <p:sp>
        <p:nvSpPr>
          <p:cNvPr id="4" name="TextBox 3"/>
          <p:cNvSpPr txBox="1"/>
          <p:nvPr/>
        </p:nvSpPr>
        <p:spPr>
          <a:xfrm>
            <a:off x="235857" y="5825644"/>
            <a:ext cx="8908143" cy="461665"/>
          </a:xfrm>
          <a:prstGeom prst="rect">
            <a:avLst/>
          </a:prstGeom>
          <a:noFill/>
        </p:spPr>
        <p:txBody>
          <a:bodyPr wrap="square" rtlCol="0">
            <a:spAutoFit/>
          </a:bodyPr>
          <a:lstStyle/>
          <a:p>
            <a:r>
              <a:rPr lang="en-US" sz="2400" b="1" i="1" dirty="0" smtClean="0">
                <a:solidFill>
                  <a:srgbClr val="4F6228"/>
                </a:solidFill>
              </a:rPr>
              <a:t>At what level of our pyramid do you think each would be placed?</a:t>
            </a:r>
            <a:endParaRPr lang="en-US" sz="2400" b="1" i="1" dirty="0">
              <a:solidFill>
                <a:srgbClr val="4F6228"/>
              </a:solidFill>
            </a:endParaRPr>
          </a:p>
        </p:txBody>
      </p:sp>
    </p:spTree>
    <p:extLst>
      <p:ext uri="{BB962C8B-B14F-4D97-AF65-F5344CB8AC3E}">
        <p14:creationId xmlns:p14="http://schemas.microsoft.com/office/powerpoint/2010/main" val="250685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036"/>
            <a:ext cx="8229600" cy="837067"/>
          </a:xfrm>
        </p:spPr>
        <p:txBody>
          <a:bodyPr/>
          <a:lstStyle/>
          <a:p>
            <a:r>
              <a:rPr lang="en-US" dirty="0" smtClean="0"/>
              <a:t>Upside-down Managerial Pyramid</a:t>
            </a:r>
            <a:endParaRPr lang="en-US" dirty="0"/>
          </a:p>
        </p:txBody>
      </p:sp>
      <p:pic>
        <p:nvPicPr>
          <p:cNvPr id="4" name="Picture 3" descr="Screen Shot 2018-09-04 at 8.39.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37" y="1277257"/>
            <a:ext cx="8293792" cy="5399314"/>
          </a:xfrm>
          <a:prstGeom prst="rect">
            <a:avLst/>
          </a:prstGeom>
        </p:spPr>
      </p:pic>
      <p:sp>
        <p:nvSpPr>
          <p:cNvPr id="5" name="TextBox 4"/>
          <p:cNvSpPr txBox="1"/>
          <p:nvPr/>
        </p:nvSpPr>
        <p:spPr>
          <a:xfrm>
            <a:off x="907143" y="5479479"/>
            <a:ext cx="3120571" cy="1015663"/>
          </a:xfrm>
          <a:prstGeom prst="rect">
            <a:avLst/>
          </a:prstGeom>
          <a:noFill/>
        </p:spPr>
        <p:txBody>
          <a:bodyPr wrap="square" rtlCol="0">
            <a:spAutoFit/>
          </a:bodyPr>
          <a:lstStyle/>
          <a:p>
            <a:r>
              <a:rPr lang="en-US" sz="2000" b="1" dirty="0" smtClean="0">
                <a:solidFill>
                  <a:srgbClr val="4F6228"/>
                </a:solidFill>
              </a:rPr>
              <a:t>What differences do you see between this and the previous pyramid?</a:t>
            </a:r>
            <a:endParaRPr lang="en-US" sz="2000" b="1" dirty="0">
              <a:solidFill>
                <a:srgbClr val="4F6228"/>
              </a:solidFill>
            </a:endParaRPr>
          </a:p>
        </p:txBody>
      </p:sp>
      <p:sp>
        <p:nvSpPr>
          <p:cNvPr id="6" name="TextBox 5"/>
          <p:cNvSpPr txBox="1"/>
          <p:nvPr/>
        </p:nvSpPr>
        <p:spPr>
          <a:xfrm>
            <a:off x="5787571" y="5479479"/>
            <a:ext cx="2667000" cy="707886"/>
          </a:xfrm>
          <a:prstGeom prst="rect">
            <a:avLst/>
          </a:prstGeom>
          <a:noFill/>
        </p:spPr>
        <p:txBody>
          <a:bodyPr wrap="square" rtlCol="0">
            <a:spAutoFit/>
          </a:bodyPr>
          <a:lstStyle/>
          <a:p>
            <a:r>
              <a:rPr lang="en-US" sz="2000" b="1" dirty="0" smtClean="0">
                <a:solidFill>
                  <a:srgbClr val="4F6228"/>
                </a:solidFill>
              </a:rPr>
              <a:t>Which pyramid do you prefer? Why? </a:t>
            </a:r>
            <a:endParaRPr lang="en-US" sz="2000" b="1" dirty="0">
              <a:solidFill>
                <a:srgbClr val="4F6228"/>
              </a:solidFill>
            </a:endParaRPr>
          </a:p>
        </p:txBody>
      </p:sp>
    </p:spTree>
    <p:extLst>
      <p:ext uri="{BB962C8B-B14F-4D97-AF65-F5344CB8AC3E}">
        <p14:creationId xmlns:p14="http://schemas.microsoft.com/office/powerpoint/2010/main" val="236926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Characteristics</a:t>
            </a:r>
            <a:endParaRPr lang="en-US" dirty="0"/>
          </a:p>
        </p:txBody>
      </p:sp>
      <p:sp>
        <p:nvSpPr>
          <p:cNvPr id="3" name="Content Placeholder 2"/>
          <p:cNvSpPr>
            <a:spLocks noGrp="1"/>
          </p:cNvSpPr>
          <p:nvPr>
            <p:ph sz="quarter" idx="13"/>
          </p:nvPr>
        </p:nvSpPr>
        <p:spPr/>
        <p:txBody>
          <a:bodyPr/>
          <a:lstStyle/>
          <a:p>
            <a:pPr marL="0" indent="0">
              <a:buNone/>
            </a:pPr>
            <a:endParaRPr lang="en-US" dirty="0" smtClean="0"/>
          </a:p>
          <a:p>
            <a:pPr marL="0" indent="0">
              <a:buNone/>
            </a:pPr>
            <a:r>
              <a:rPr lang="en-US" sz="2400" dirty="0" smtClean="0"/>
              <a:t>What characteristics do you think make a good manager? In pairs I want you to create a brief mind map of characteristics that you think make a good manager of an organization. </a:t>
            </a:r>
            <a:r>
              <a:rPr lang="en-US" sz="2400" b="1" dirty="0" smtClean="0">
                <a:solidFill>
                  <a:srgbClr val="4F6228"/>
                </a:solidFill>
              </a:rPr>
              <a:t>No </a:t>
            </a:r>
            <a:r>
              <a:rPr lang="en-US" sz="2400" b="1" dirty="0" err="1" smtClean="0">
                <a:solidFill>
                  <a:srgbClr val="4F6228"/>
                </a:solidFill>
              </a:rPr>
              <a:t>Googling</a:t>
            </a:r>
            <a:r>
              <a:rPr lang="en-US" sz="2400" b="1" dirty="0" smtClean="0">
                <a:solidFill>
                  <a:srgbClr val="4F6228"/>
                </a:solidFill>
              </a:rPr>
              <a:t>.</a:t>
            </a:r>
            <a:endParaRPr lang="en-US" sz="2400" b="1" dirty="0">
              <a:solidFill>
                <a:srgbClr val="4F6228"/>
              </a:solidFill>
            </a:endParaRPr>
          </a:p>
        </p:txBody>
      </p:sp>
    </p:spTree>
    <p:extLst>
      <p:ext uri="{BB962C8B-B14F-4D97-AF65-F5344CB8AC3E}">
        <p14:creationId xmlns:p14="http://schemas.microsoft.com/office/powerpoint/2010/main" val="79607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Managers</a:t>
            </a:r>
            <a:endParaRPr lang="en-US" dirty="0"/>
          </a:p>
        </p:txBody>
      </p:sp>
      <p:sp>
        <p:nvSpPr>
          <p:cNvPr id="3" name="Content Placeholder 2"/>
          <p:cNvSpPr>
            <a:spLocks noGrp="1"/>
          </p:cNvSpPr>
          <p:nvPr>
            <p:ph sz="quarter" idx="13"/>
          </p:nvPr>
        </p:nvSpPr>
        <p:spPr/>
        <p:txBody>
          <a:bodyPr/>
          <a:lstStyle/>
          <a:p>
            <a:pPr marL="0" indent="0">
              <a:buNone/>
            </a:pPr>
            <a:r>
              <a:rPr lang="en-US" sz="2400" b="1" dirty="0" smtClean="0">
                <a:solidFill>
                  <a:srgbClr val="4F6228"/>
                </a:solidFill>
              </a:rPr>
              <a:t>1. Go to our class website and watch the video about the functions of management and complete the activity.</a:t>
            </a:r>
          </a:p>
          <a:p>
            <a:endParaRPr lang="en-US" dirty="0"/>
          </a:p>
          <a:p>
            <a:pPr marL="0" indent="0">
              <a:buNone/>
            </a:pPr>
            <a:r>
              <a:rPr lang="en-US" sz="2400" b="1" dirty="0" smtClean="0">
                <a:solidFill>
                  <a:schemeClr val="tx1"/>
                </a:solidFill>
              </a:rPr>
              <a:t>2. After you have completed the video and activity move on to the next activity posted and visit the link to read about managerial roles.</a:t>
            </a:r>
            <a:endParaRPr lang="en-US" sz="2400" b="1" dirty="0">
              <a:solidFill>
                <a:schemeClr val="tx1"/>
              </a:solidFill>
            </a:endParaRPr>
          </a:p>
        </p:txBody>
      </p:sp>
    </p:spTree>
    <p:extLst>
      <p:ext uri="{BB962C8B-B14F-4D97-AF65-F5344CB8AC3E}">
        <p14:creationId xmlns:p14="http://schemas.microsoft.com/office/powerpoint/2010/main" val="340150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Characteristics Poster</a:t>
            </a:r>
            <a:endParaRPr lang="en-US" dirty="0"/>
          </a:p>
        </p:txBody>
      </p:sp>
      <p:sp>
        <p:nvSpPr>
          <p:cNvPr id="3" name="Content Placeholder 2"/>
          <p:cNvSpPr>
            <a:spLocks noGrp="1"/>
          </p:cNvSpPr>
          <p:nvPr>
            <p:ph sz="quarter" idx="13"/>
          </p:nvPr>
        </p:nvSpPr>
        <p:spPr>
          <a:xfrm>
            <a:off x="457200" y="1600200"/>
            <a:ext cx="8229600" cy="5003800"/>
          </a:xfrm>
        </p:spPr>
        <p:txBody>
          <a:bodyPr>
            <a:normAutofit/>
          </a:bodyPr>
          <a:lstStyle/>
          <a:p>
            <a:pPr marL="0" indent="0">
              <a:buNone/>
            </a:pPr>
            <a:r>
              <a:rPr lang="en-US" dirty="0" smtClean="0"/>
              <a:t>I would like you to CREATIVELY create a visual representation of the perfect manager. Use only the characteristics you brainstormed and the information from the video and link you visited</a:t>
            </a:r>
            <a:r>
              <a:rPr lang="en-CA" dirty="0" smtClean="0"/>
              <a:t>, but still </a:t>
            </a:r>
            <a:r>
              <a:rPr lang="en-CA" b="1" dirty="0" smtClean="0">
                <a:solidFill>
                  <a:srgbClr val="4F6228"/>
                </a:solidFill>
              </a:rPr>
              <a:t>NO GOOGLING. </a:t>
            </a:r>
          </a:p>
          <a:p>
            <a:pPr marL="0" indent="0">
              <a:buNone/>
            </a:pPr>
            <a:endParaRPr lang="en-CA" dirty="0"/>
          </a:p>
          <a:p>
            <a:pPr marL="0" indent="0">
              <a:buNone/>
            </a:pPr>
            <a:r>
              <a:rPr lang="en-CA" dirty="0" smtClean="0"/>
              <a:t>Draw, use color, be creative and yes of course you can add words. You will present your poster to the class in 2 days.</a:t>
            </a:r>
          </a:p>
          <a:p>
            <a:pPr marL="0" indent="0">
              <a:buNone/>
            </a:pPr>
            <a:endParaRPr lang="en-CA" dirty="0" smtClean="0"/>
          </a:p>
          <a:p>
            <a:pPr marL="0" indent="0">
              <a:buNone/>
            </a:pPr>
            <a:r>
              <a:rPr lang="en-CA" dirty="0" smtClean="0"/>
              <a:t>- </a:t>
            </a:r>
            <a:r>
              <a:rPr lang="en-CA" i="1" dirty="0" smtClean="0">
                <a:solidFill>
                  <a:srgbClr val="4F6228"/>
                </a:solidFill>
              </a:rPr>
              <a:t>I would like it hand drawn, but if you MUST use the computer you can. Both people must work on this and the best ones will be posted around the room.</a:t>
            </a:r>
            <a:endParaRPr lang="en-US" i="1" dirty="0">
              <a:solidFill>
                <a:srgbClr val="4F6228"/>
              </a:solidFill>
            </a:endParaRPr>
          </a:p>
        </p:txBody>
      </p:sp>
    </p:spTree>
    <p:extLst>
      <p:ext uri="{BB962C8B-B14F-4D97-AF65-F5344CB8AC3E}">
        <p14:creationId xmlns:p14="http://schemas.microsoft.com/office/powerpoint/2010/main" val="261617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a:t>
            </a:r>
            <a:endParaRPr lang="en-US" dirty="0"/>
          </a:p>
        </p:txBody>
      </p:sp>
      <p:sp>
        <p:nvSpPr>
          <p:cNvPr id="3" name="Content Placeholder 2"/>
          <p:cNvSpPr>
            <a:spLocks noGrp="1"/>
          </p:cNvSpPr>
          <p:nvPr>
            <p:ph sz="quarter" idx="13"/>
          </p:nvPr>
        </p:nvSpPr>
        <p:spPr/>
        <p:txBody>
          <a:bodyPr>
            <a:normAutofit/>
          </a:bodyPr>
          <a:lstStyle/>
          <a:p>
            <a:pPr marL="0" indent="0">
              <a:buNone/>
            </a:pPr>
            <a:r>
              <a:rPr lang="en-US" dirty="0" smtClean="0"/>
              <a:t>An organization is a collection of people working together to achieve a common purpose. </a:t>
            </a:r>
          </a:p>
          <a:p>
            <a:pPr marL="0" indent="0">
              <a:buNone/>
            </a:pPr>
            <a:endParaRPr lang="en-US" dirty="0"/>
          </a:p>
          <a:p>
            <a:pPr marL="0" indent="0">
              <a:buNone/>
            </a:pPr>
            <a:r>
              <a:rPr lang="en-US" b="1" dirty="0" smtClean="0">
                <a:solidFill>
                  <a:srgbClr val="4F6228"/>
                </a:solidFill>
              </a:rPr>
              <a:t>Self - Efficacy </a:t>
            </a:r>
            <a:r>
              <a:rPr lang="mr-IN" dirty="0" smtClean="0"/>
              <a:t>–</a:t>
            </a:r>
            <a:r>
              <a:rPr lang="en-US" dirty="0" smtClean="0"/>
              <a:t> the ability to produce a desired or indented result.</a:t>
            </a:r>
          </a:p>
          <a:p>
            <a:pPr marL="0" indent="0">
              <a:buNone/>
            </a:pPr>
            <a:r>
              <a:rPr lang="en-US" b="1" dirty="0" smtClean="0">
                <a:solidFill>
                  <a:srgbClr val="4F6228"/>
                </a:solidFill>
              </a:rPr>
              <a:t>Collective Efficacy</a:t>
            </a:r>
            <a:r>
              <a:rPr lang="en-US" dirty="0" smtClean="0">
                <a:solidFill>
                  <a:srgbClr val="4F6228"/>
                </a:solidFill>
              </a:rPr>
              <a:t>: </a:t>
            </a:r>
            <a:r>
              <a:rPr lang="en-US" dirty="0" smtClean="0"/>
              <a:t>What do you think that is?</a:t>
            </a:r>
          </a:p>
          <a:p>
            <a:pPr marL="0" indent="0">
              <a:buNone/>
            </a:pPr>
            <a:endParaRPr lang="en-US" dirty="0"/>
          </a:p>
          <a:p>
            <a:pPr marL="0" indent="0">
              <a:buNone/>
            </a:pPr>
            <a:r>
              <a:rPr lang="en-US" dirty="0" smtClean="0"/>
              <a:t>In business, what do you think an organization’s purpose is?</a:t>
            </a:r>
          </a:p>
          <a:p>
            <a:pPr marL="0" indent="0">
              <a:buNone/>
            </a:pPr>
            <a:endParaRPr lang="en-US" dirty="0"/>
          </a:p>
        </p:txBody>
      </p:sp>
    </p:spTree>
    <p:extLst>
      <p:ext uri="{BB962C8B-B14F-4D97-AF65-F5344CB8AC3E}">
        <p14:creationId xmlns:p14="http://schemas.microsoft.com/office/powerpoint/2010/main" val="392439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66" y="84665"/>
            <a:ext cx="8229600" cy="678315"/>
          </a:xfrm>
        </p:spPr>
        <p:txBody>
          <a:bodyPr/>
          <a:lstStyle/>
          <a:p>
            <a:r>
              <a:rPr lang="en-US" dirty="0" smtClean="0"/>
              <a:t>Goal Setting: SMART Goals</a:t>
            </a:r>
            <a:endParaRPr lang="en-US" dirty="0"/>
          </a:p>
        </p:txBody>
      </p:sp>
      <p:pic>
        <p:nvPicPr>
          <p:cNvPr id="4" name="Picture 3" descr="SMART-goal-quest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281" y="1145496"/>
            <a:ext cx="5440362" cy="5440362"/>
          </a:xfrm>
          <a:prstGeom prst="rect">
            <a:avLst/>
          </a:prstGeom>
        </p:spPr>
      </p:pic>
      <p:sp>
        <p:nvSpPr>
          <p:cNvPr id="5" name="TextBox 4"/>
          <p:cNvSpPr txBox="1"/>
          <p:nvPr/>
        </p:nvSpPr>
        <p:spPr>
          <a:xfrm>
            <a:off x="6513286" y="5660571"/>
            <a:ext cx="2394857" cy="830997"/>
          </a:xfrm>
          <a:prstGeom prst="rect">
            <a:avLst/>
          </a:prstGeom>
          <a:noFill/>
        </p:spPr>
        <p:txBody>
          <a:bodyPr wrap="square" rtlCol="0">
            <a:spAutoFit/>
          </a:bodyPr>
          <a:lstStyle/>
          <a:p>
            <a:pPr algn="ctr"/>
            <a:r>
              <a:rPr lang="en-US" sz="2400" b="1" dirty="0" smtClean="0">
                <a:solidFill>
                  <a:srgbClr val="4F6228"/>
                </a:solidFill>
              </a:rPr>
              <a:t>Do you have a SMART Goal?</a:t>
            </a:r>
            <a:endParaRPr lang="en-US" sz="2400" b="1" dirty="0">
              <a:solidFill>
                <a:srgbClr val="4F6228"/>
              </a:solidFill>
            </a:endParaRPr>
          </a:p>
        </p:txBody>
      </p:sp>
    </p:spTree>
    <p:extLst>
      <p:ext uri="{BB962C8B-B14F-4D97-AF65-F5344CB8AC3E}">
        <p14:creationId xmlns:p14="http://schemas.microsoft.com/office/powerpoint/2010/main" val="262859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as Systems</a:t>
            </a:r>
            <a:endParaRPr lang="en-US" dirty="0"/>
          </a:p>
        </p:txBody>
      </p:sp>
      <p:sp>
        <p:nvSpPr>
          <p:cNvPr id="3" name="Content Placeholder 2"/>
          <p:cNvSpPr>
            <a:spLocks noGrp="1"/>
          </p:cNvSpPr>
          <p:nvPr>
            <p:ph sz="quarter" idx="13"/>
          </p:nvPr>
        </p:nvSpPr>
        <p:spPr>
          <a:xfrm>
            <a:off x="457200" y="1600200"/>
            <a:ext cx="8229600" cy="1647371"/>
          </a:xfrm>
        </p:spPr>
        <p:txBody>
          <a:bodyPr/>
          <a:lstStyle/>
          <a:p>
            <a:pPr marL="0" indent="0">
              <a:buNone/>
            </a:pPr>
            <a:r>
              <a:rPr lang="en-US" dirty="0" smtClean="0"/>
              <a:t>Organizations transform resources that the environment supplies into outputs or finished goods and services for their customers. </a:t>
            </a:r>
            <a:endParaRPr lang="en-US" dirty="0"/>
          </a:p>
        </p:txBody>
      </p:sp>
      <p:pic>
        <p:nvPicPr>
          <p:cNvPr id="4" name="Picture 3" descr="lecture-2-managementissuesandprocessintheglobaleconomy-9-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833" y="3067654"/>
            <a:ext cx="5863167" cy="3545641"/>
          </a:xfrm>
          <a:prstGeom prst="rect">
            <a:avLst/>
          </a:prstGeom>
        </p:spPr>
      </p:pic>
      <p:sp>
        <p:nvSpPr>
          <p:cNvPr id="5" name="TextBox 4"/>
          <p:cNvSpPr txBox="1"/>
          <p:nvPr/>
        </p:nvSpPr>
        <p:spPr>
          <a:xfrm>
            <a:off x="7021285" y="3810000"/>
            <a:ext cx="1905000" cy="1631216"/>
          </a:xfrm>
          <a:prstGeom prst="rect">
            <a:avLst/>
          </a:prstGeom>
          <a:noFill/>
        </p:spPr>
        <p:txBody>
          <a:bodyPr wrap="square" rtlCol="0">
            <a:spAutoFit/>
          </a:bodyPr>
          <a:lstStyle/>
          <a:p>
            <a:r>
              <a:rPr lang="en-US" sz="2000" dirty="0" smtClean="0">
                <a:solidFill>
                  <a:srgbClr val="4F6228"/>
                </a:solidFill>
              </a:rPr>
              <a:t>Can you think of an example of a product that has been transformed?</a:t>
            </a:r>
            <a:endParaRPr lang="en-US" sz="2000" dirty="0">
              <a:solidFill>
                <a:srgbClr val="4F6228"/>
              </a:solidFill>
            </a:endParaRPr>
          </a:p>
        </p:txBody>
      </p:sp>
    </p:spTree>
    <p:extLst>
      <p:ext uri="{BB962C8B-B14F-4D97-AF65-F5344CB8AC3E}">
        <p14:creationId xmlns:p14="http://schemas.microsoft.com/office/powerpoint/2010/main" val="35322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71"/>
            <a:ext cx="8229600" cy="782638"/>
          </a:xfrm>
        </p:spPr>
        <p:txBody>
          <a:bodyPr/>
          <a:lstStyle/>
          <a:p>
            <a:r>
              <a:rPr lang="en-US" dirty="0" smtClean="0"/>
              <a:t>Goals of Organizations</a:t>
            </a:r>
            <a:endParaRPr lang="en-US" dirty="0"/>
          </a:p>
        </p:txBody>
      </p:sp>
      <p:sp>
        <p:nvSpPr>
          <p:cNvPr id="3" name="Content Placeholder 2"/>
          <p:cNvSpPr>
            <a:spLocks noGrp="1"/>
          </p:cNvSpPr>
          <p:nvPr>
            <p:ph sz="quarter" idx="13"/>
          </p:nvPr>
        </p:nvSpPr>
        <p:spPr>
          <a:xfrm>
            <a:off x="457200" y="855209"/>
            <a:ext cx="8229600" cy="1211943"/>
          </a:xfrm>
        </p:spPr>
        <p:txBody>
          <a:bodyPr>
            <a:normAutofit/>
          </a:bodyPr>
          <a:lstStyle/>
          <a:p>
            <a:pPr marL="514350" indent="-514350">
              <a:buAutoNum type="arabicPeriod"/>
            </a:pPr>
            <a:r>
              <a:rPr lang="en-US" sz="2800" dirty="0" smtClean="0"/>
              <a:t>Profit (adding wealth to shareholders or owners)</a:t>
            </a:r>
          </a:p>
          <a:p>
            <a:pPr marL="514350" indent="-514350">
              <a:buAutoNum type="arabicPeriod"/>
            </a:pPr>
            <a:r>
              <a:rPr lang="en-US" sz="2800" dirty="0" smtClean="0"/>
              <a:t>Non </a:t>
            </a:r>
            <a:r>
              <a:rPr lang="mr-IN" sz="2800" dirty="0" smtClean="0"/>
              <a:t>–</a:t>
            </a:r>
            <a:r>
              <a:rPr lang="en-US" sz="2800" dirty="0" smtClean="0"/>
              <a:t> Profit (adding wealth to society)</a:t>
            </a:r>
            <a:endParaRPr lang="en-US" sz="2800" dirty="0"/>
          </a:p>
        </p:txBody>
      </p:sp>
      <p:sp>
        <p:nvSpPr>
          <p:cNvPr id="4" name="TextBox 3"/>
          <p:cNvSpPr txBox="1"/>
          <p:nvPr/>
        </p:nvSpPr>
        <p:spPr>
          <a:xfrm>
            <a:off x="272143" y="4633073"/>
            <a:ext cx="8636000" cy="1200328"/>
          </a:xfrm>
          <a:prstGeom prst="rect">
            <a:avLst/>
          </a:prstGeom>
          <a:noFill/>
        </p:spPr>
        <p:txBody>
          <a:bodyPr wrap="square" rtlCol="0">
            <a:spAutoFit/>
          </a:bodyPr>
          <a:lstStyle/>
          <a:p>
            <a:r>
              <a:rPr lang="en-US" sz="2400" dirty="0" smtClean="0">
                <a:solidFill>
                  <a:srgbClr val="4F6228"/>
                </a:solidFill>
              </a:rPr>
              <a:t>Productivity (the quantity and quality of work performance) is one measure of success. Money raised or profited and improvement in quality of life is another (accomplishing a pre-set goal)</a:t>
            </a:r>
            <a:endParaRPr lang="en-US" sz="2400" dirty="0">
              <a:solidFill>
                <a:srgbClr val="4F6228"/>
              </a:solidFill>
            </a:endParaRPr>
          </a:p>
        </p:txBody>
      </p:sp>
      <p:pic>
        <p:nvPicPr>
          <p:cNvPr id="5" name="Picture 4" descr="Screen Shot 2018-09-04 at 4.07.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427" y="2140823"/>
            <a:ext cx="5404758" cy="2220983"/>
          </a:xfrm>
          <a:prstGeom prst="rect">
            <a:avLst/>
          </a:prstGeom>
        </p:spPr>
      </p:pic>
    </p:spTree>
    <p:extLst>
      <p:ext uri="{BB962C8B-B14F-4D97-AF65-F5344CB8AC3E}">
        <p14:creationId xmlns:p14="http://schemas.microsoft.com/office/powerpoint/2010/main" val="3107203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Organizations are Changing</a:t>
            </a:r>
            <a:endParaRPr lang="en-US" dirty="0"/>
          </a:p>
        </p:txBody>
      </p:sp>
      <p:sp>
        <p:nvSpPr>
          <p:cNvPr id="3" name="Content Placeholder 2"/>
          <p:cNvSpPr>
            <a:spLocks noGrp="1"/>
          </p:cNvSpPr>
          <p:nvPr>
            <p:ph sz="quarter" idx="13"/>
          </p:nvPr>
        </p:nvSpPr>
        <p:spPr>
          <a:xfrm>
            <a:off x="457200" y="1600201"/>
            <a:ext cx="8229600" cy="3987800"/>
          </a:xfrm>
        </p:spPr>
        <p:txBody>
          <a:bodyPr>
            <a:normAutofit/>
          </a:bodyPr>
          <a:lstStyle/>
          <a:p>
            <a:pPr>
              <a:buFontTx/>
              <a:buChar char="-"/>
            </a:pPr>
            <a:r>
              <a:rPr lang="en-US" i="1" dirty="0" smtClean="0"/>
              <a:t>Renewed belief in employees</a:t>
            </a:r>
          </a:p>
          <a:p>
            <a:pPr>
              <a:buFontTx/>
              <a:buChar char="-"/>
            </a:pPr>
            <a:r>
              <a:rPr lang="en-US" i="1" dirty="0" smtClean="0"/>
              <a:t>Disappearance of ‘command and control’</a:t>
            </a:r>
          </a:p>
          <a:p>
            <a:pPr>
              <a:buFontTx/>
              <a:buChar char="-"/>
            </a:pPr>
            <a:r>
              <a:rPr lang="en-US" i="1" dirty="0" smtClean="0"/>
              <a:t>Emphasis on Teamwork</a:t>
            </a:r>
          </a:p>
          <a:p>
            <a:pPr>
              <a:buFontTx/>
              <a:buChar char="-"/>
            </a:pPr>
            <a:r>
              <a:rPr lang="en-US" i="1" dirty="0" smtClean="0"/>
              <a:t>Prominence of technology</a:t>
            </a:r>
          </a:p>
          <a:p>
            <a:pPr>
              <a:buFontTx/>
              <a:buChar char="-"/>
            </a:pPr>
            <a:r>
              <a:rPr lang="en-US" i="1" dirty="0" smtClean="0"/>
              <a:t>Embrace of networking</a:t>
            </a:r>
          </a:p>
          <a:p>
            <a:pPr>
              <a:buFontTx/>
              <a:buChar char="-"/>
            </a:pPr>
            <a:r>
              <a:rPr lang="en-US" i="1" dirty="0" smtClean="0"/>
              <a:t>New workforce expectations</a:t>
            </a:r>
          </a:p>
          <a:p>
            <a:pPr>
              <a:buFontTx/>
              <a:buChar char="-"/>
            </a:pPr>
            <a:r>
              <a:rPr lang="en-US" i="1" dirty="0" smtClean="0"/>
              <a:t>Concern for work </a:t>
            </a:r>
            <a:r>
              <a:rPr lang="mr-IN" i="1" dirty="0" smtClean="0"/>
              <a:t>–</a:t>
            </a:r>
            <a:r>
              <a:rPr lang="en-US" i="1" dirty="0" smtClean="0"/>
              <a:t> life balance</a:t>
            </a:r>
          </a:p>
          <a:p>
            <a:pPr>
              <a:buFontTx/>
              <a:buChar char="-"/>
            </a:pPr>
            <a:r>
              <a:rPr lang="en-US" i="1" dirty="0" smtClean="0"/>
              <a:t>Focus on speed</a:t>
            </a:r>
            <a:endParaRPr lang="en-US" i="1" dirty="0"/>
          </a:p>
        </p:txBody>
      </p:sp>
      <p:sp>
        <p:nvSpPr>
          <p:cNvPr id="4" name="TextBox 3"/>
          <p:cNvSpPr txBox="1"/>
          <p:nvPr/>
        </p:nvSpPr>
        <p:spPr>
          <a:xfrm>
            <a:off x="457200" y="5410146"/>
            <a:ext cx="8229600" cy="830997"/>
          </a:xfrm>
          <a:prstGeom prst="rect">
            <a:avLst/>
          </a:prstGeom>
          <a:noFill/>
        </p:spPr>
        <p:txBody>
          <a:bodyPr wrap="square" rtlCol="0">
            <a:spAutoFit/>
          </a:bodyPr>
          <a:lstStyle/>
          <a:p>
            <a:r>
              <a:rPr lang="en-US" sz="2400" i="1" dirty="0" smtClean="0">
                <a:solidFill>
                  <a:srgbClr val="4F6228"/>
                </a:solidFill>
              </a:rPr>
              <a:t>Which do you think are the most important? Rank them in your groups in order of what you feel is most important.</a:t>
            </a:r>
            <a:endParaRPr lang="en-US" sz="2400" i="1" dirty="0">
              <a:solidFill>
                <a:srgbClr val="4F6228"/>
              </a:solidFill>
            </a:endParaRPr>
          </a:p>
        </p:txBody>
      </p:sp>
    </p:spTree>
    <p:extLst>
      <p:ext uri="{BB962C8B-B14F-4D97-AF65-F5344CB8AC3E}">
        <p14:creationId xmlns:p14="http://schemas.microsoft.com/office/powerpoint/2010/main" val="365575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3"/>
          </p:nvPr>
        </p:nvSpPr>
        <p:spPr/>
        <p:txBody>
          <a:bodyPr/>
          <a:lstStyle/>
          <a:p>
            <a:r>
              <a:rPr lang="en-US" dirty="0" smtClean="0"/>
              <a:t>Organizations have various management structures. There are different types of managers as well.</a:t>
            </a:r>
          </a:p>
          <a:p>
            <a:endParaRPr lang="en-US" dirty="0"/>
          </a:p>
          <a:p>
            <a:pPr marL="0" indent="0">
              <a:buNone/>
            </a:pPr>
            <a:r>
              <a:rPr lang="en-US" b="1" dirty="0" smtClean="0"/>
              <a:t>- A manager is a person who supports, activates and is responsible for the work of others. </a:t>
            </a:r>
            <a:r>
              <a:rPr lang="en-US" b="1" i="1" dirty="0" smtClean="0">
                <a:solidFill>
                  <a:srgbClr val="4F6228"/>
                </a:solidFill>
              </a:rPr>
              <a:t>Do you think this definition is missing something? Evaluate it.</a:t>
            </a:r>
            <a:endParaRPr lang="en-US" b="1" i="1" dirty="0">
              <a:solidFill>
                <a:srgbClr val="4F6228"/>
              </a:solidFill>
            </a:endParaRPr>
          </a:p>
        </p:txBody>
      </p:sp>
    </p:spTree>
    <p:extLst>
      <p:ext uri="{BB962C8B-B14F-4D97-AF65-F5344CB8AC3E}">
        <p14:creationId xmlns:p14="http://schemas.microsoft.com/office/powerpoint/2010/main" val="375449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a:t>
            </a:r>
            <a:r>
              <a:rPr lang="en-US" dirty="0" err="1" smtClean="0"/>
              <a:t>Mintzberg</a:t>
            </a:r>
            <a:endParaRPr lang="en-US" dirty="0"/>
          </a:p>
        </p:txBody>
      </p:sp>
      <p:sp>
        <p:nvSpPr>
          <p:cNvPr id="3" name="Content Placeholder 2"/>
          <p:cNvSpPr>
            <a:spLocks noGrp="1"/>
          </p:cNvSpPr>
          <p:nvPr>
            <p:ph sz="quarter" idx="13"/>
          </p:nvPr>
        </p:nvSpPr>
        <p:spPr/>
        <p:txBody>
          <a:bodyPr>
            <a:normAutofit/>
          </a:bodyPr>
          <a:lstStyle/>
          <a:p>
            <a:pPr marL="0" indent="0">
              <a:buNone/>
            </a:pPr>
            <a:r>
              <a:rPr lang="en-US" sz="2800" i="1" dirty="0" smtClean="0"/>
              <a:t>“</a:t>
            </a:r>
            <a:r>
              <a:rPr lang="en-US" sz="2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 job is more vital to our society than that of the manager. It is the manager who determines whether our social institutions serve us well or whether they squander our talents and resources</a:t>
            </a:r>
            <a:r>
              <a:rPr lang="en-US" sz="2800" i="1" dirty="0" smtClean="0"/>
              <a:t>.” </a:t>
            </a:r>
            <a:r>
              <a:rPr lang="en-US" sz="2800" dirty="0" smtClean="0"/>
              <a:t>Do you agree?</a:t>
            </a:r>
            <a:endParaRPr lang="en-US" sz="2800" dirty="0"/>
          </a:p>
        </p:txBody>
      </p:sp>
    </p:spTree>
    <p:extLst>
      <p:ext uri="{BB962C8B-B14F-4D97-AF65-F5344CB8AC3E}">
        <p14:creationId xmlns:p14="http://schemas.microsoft.com/office/powerpoint/2010/main" val="136253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_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25422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311</TotalTime>
  <Words>588</Words>
  <Application>Microsoft Macintosh PowerPoint</Application>
  <PresentationFormat>On-screen Show (4:3)</PresentationFormat>
  <Paragraphs>57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Soho</vt:lpstr>
      <vt:lpstr>Organizations</vt:lpstr>
      <vt:lpstr>Organizations</vt:lpstr>
      <vt:lpstr>Goal Setting: SMART Goals</vt:lpstr>
      <vt:lpstr>Organizations as Systems</vt:lpstr>
      <vt:lpstr>Goals of Organizations</vt:lpstr>
      <vt:lpstr>How Organizations are Changing</vt:lpstr>
      <vt:lpstr>Management</vt:lpstr>
      <vt:lpstr>Henry Mintzberg</vt:lpstr>
      <vt:lpstr>PowerPoint Presentation</vt:lpstr>
      <vt:lpstr>Managers and Administrators</vt:lpstr>
      <vt:lpstr>Upside-down Managerial Pyramid</vt:lpstr>
      <vt:lpstr>Managerial Characteristics</vt:lpstr>
      <vt:lpstr>Managers</vt:lpstr>
      <vt:lpstr>Managerial Characteristics Poster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Organizations</dc:title>
  <dc:creator>Gordon Laffin</dc:creator>
  <cp:lastModifiedBy>Gordon Laffin</cp:lastModifiedBy>
  <cp:revision>7</cp:revision>
  <dcterms:created xsi:type="dcterms:W3CDTF">2018-09-04T19:56:27Z</dcterms:created>
  <dcterms:modified xsi:type="dcterms:W3CDTF">2018-09-05T01:08:19Z</dcterms:modified>
</cp:coreProperties>
</file>