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1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4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2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6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0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2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6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2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3597-838B-FF43-B844-199184FB10DA}" type="datetimeFigureOut">
              <a:rPr lang="en-US" smtClean="0"/>
              <a:t>19-09-16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940B-E193-AC44-ACE5-4183D166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55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ZEZ35Fhvu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Magical Realism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Analysis Part 1</a:t>
            </a:r>
          </a:p>
          <a:p>
            <a:r>
              <a:rPr lang="en-US" dirty="0" smtClean="0"/>
              <a:t>Find the definitions of the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Bold</a:t>
            </a:r>
            <a:r>
              <a:rPr lang="en-US" b="1" dirty="0" smtClean="0">
                <a:solidFill>
                  <a:srgbClr val="4BACC6"/>
                </a:solidFill>
              </a:rPr>
              <a:t> </a:t>
            </a:r>
            <a:r>
              <a:rPr lang="en-US" dirty="0" smtClean="0"/>
              <a:t>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1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98" y="1417638"/>
            <a:ext cx="8910702" cy="4708525"/>
          </a:xfrm>
        </p:spPr>
        <p:txBody>
          <a:bodyPr/>
          <a:lstStyle/>
          <a:p>
            <a:r>
              <a:rPr lang="en-US" dirty="0" smtClean="0"/>
              <a:t>“An unexpected alteration of reality</a:t>
            </a:r>
            <a:r>
              <a:rPr lang="mr-IN" dirty="0" smtClean="0"/>
              <a:t>…</a:t>
            </a:r>
            <a:r>
              <a:rPr lang="en-CA" dirty="0" smtClean="0"/>
              <a:t>an unaccustomed insight that singularly favoured by the unexpected richness of reality or amplification of the scale and categories of reality.” (</a:t>
            </a:r>
            <a:r>
              <a:rPr lang="en-CA" dirty="0" err="1" smtClean="0"/>
              <a:t>Alejo</a:t>
            </a:r>
            <a:r>
              <a:rPr lang="en-CA" dirty="0" smtClean="0"/>
              <a:t> </a:t>
            </a:r>
            <a:r>
              <a:rPr lang="en-CA" dirty="0" err="1" smtClean="0"/>
              <a:t>Carpentier</a:t>
            </a:r>
            <a:r>
              <a:rPr lang="en-CA" dirty="0" smtClean="0"/>
              <a:t>)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 your groups explain what this really means.</a:t>
            </a:r>
            <a:endParaRPr lang="en-US" sz="34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64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Really Is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Brings together elements of realism with elements of fantasy so well they seem similar and intertwined so that we the reader/viewer cannot tell the difference between what is reality and what is fantasy.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Watch the following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trailer</a:t>
            </a:r>
            <a:r>
              <a:rPr lang="en-US" i="1" dirty="0" smtClean="0"/>
              <a:t> and explain which elements are reality and which elements are fantasy.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902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Epistemological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mr-IN" dirty="0" smtClean="0"/>
              <a:t>–</a:t>
            </a:r>
            <a:r>
              <a:rPr lang="en-US" dirty="0" smtClean="0"/>
              <a:t> Character’s perceptions marvelous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Ontological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Setting itself is marvelous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4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Magical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 </a:t>
            </a:r>
            <a:r>
              <a:rPr lang="en-US" b="1" dirty="0" smtClean="0">
                <a:solidFill>
                  <a:srgbClr val="FFFF00"/>
                </a:solidFill>
              </a:rPr>
              <a:t>irreducible </a:t>
            </a:r>
            <a:r>
              <a:rPr lang="en-US" dirty="0" smtClean="0"/>
              <a:t>magic which cannot be explained by typical notions of natural law.</a:t>
            </a:r>
          </a:p>
          <a:p>
            <a:pPr marL="514350" indent="-514350">
              <a:buAutoNum type="arabicPeriod"/>
            </a:pPr>
            <a:r>
              <a:rPr lang="en-US" dirty="0" smtClean="0"/>
              <a:t>A realist description that stresses normal, common, every-day</a:t>
            </a:r>
            <a:r>
              <a:rPr lang="en-US" b="1" dirty="0" smtClean="0">
                <a:solidFill>
                  <a:srgbClr val="4BACC6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phenomena</a:t>
            </a:r>
            <a:r>
              <a:rPr lang="en-US" dirty="0" smtClean="0"/>
              <a:t>, which is then revised or ‘</a:t>
            </a:r>
            <a:r>
              <a:rPr lang="en-US" i="1" dirty="0" err="1" smtClean="0"/>
              <a:t>refelt</a:t>
            </a:r>
            <a:r>
              <a:rPr lang="en-US" dirty="0" smtClean="0"/>
              <a:t>’ by the marvelous. </a:t>
            </a:r>
            <a:r>
              <a:rPr lang="en-US" dirty="0" smtClean="0">
                <a:solidFill>
                  <a:schemeClr val="tx2"/>
                </a:solidFill>
              </a:rPr>
              <a:t>Extreme or amplified states of mind or setting are used to accomplish this. 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This distinguishes the genre from pure myth or fantasy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5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It causes the reader to be drown between the two views of reality.</a:t>
            </a:r>
          </a:p>
          <a:p>
            <a:pPr marL="0" indent="0">
              <a:buNone/>
            </a:pPr>
            <a:r>
              <a:rPr lang="en-US" dirty="0" smtClean="0"/>
              <a:t>4. These two visions or realms nearly merge or intersect.</a:t>
            </a:r>
          </a:p>
          <a:p>
            <a:pPr marL="0" indent="0">
              <a:buNone/>
            </a:pPr>
            <a:r>
              <a:rPr lang="en-US" dirty="0" smtClean="0"/>
              <a:t>5. Time is both history and the timeless; spaces is often challenged; identity is broken down at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2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1412"/>
            <a:ext cx="8229600" cy="1143000"/>
          </a:xfrm>
        </p:spPr>
        <p:txBody>
          <a:bodyPr/>
          <a:lstStyle/>
          <a:p>
            <a:r>
              <a:rPr lang="en-US" dirty="0" smtClean="0"/>
              <a:t>Some Secondary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1141"/>
            <a:ext cx="9144000" cy="597685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work is often </a:t>
            </a:r>
            <a:r>
              <a:rPr lang="en-US" b="1" dirty="0" err="1" smtClean="0">
                <a:solidFill>
                  <a:srgbClr val="FFFF00"/>
                </a:solidFill>
              </a:rPr>
              <a:t>metafictional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FF00"/>
                </a:solidFill>
              </a:rPr>
              <a:t>self-referential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text my employ a </a:t>
            </a:r>
            <a:r>
              <a:rPr lang="en-US" i="1" dirty="0" smtClean="0"/>
              <a:t>verbal magic </a:t>
            </a:r>
            <a:r>
              <a:rPr lang="en-US" dirty="0" smtClean="0"/>
              <a:t>where metaphors are treated as reality.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Phenomenological</a:t>
            </a:r>
            <a:r>
              <a:rPr lang="en-US" dirty="0" smtClean="0"/>
              <a:t> states may include the primitive or childless that seem to dislocate our initial perceptions/understandings.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Repetition, as well as mirror reversals, are employed.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Metamorphoses</a:t>
            </a:r>
            <a:r>
              <a:rPr lang="en-US" dirty="0" smtClean="0"/>
              <a:t> take place.</a:t>
            </a:r>
          </a:p>
          <a:p>
            <a:pPr marL="514350" indent="-514350">
              <a:buAutoNum type="arabicPeriod"/>
            </a:pPr>
            <a:r>
              <a:rPr lang="en-US" dirty="0" smtClean="0"/>
              <a:t>Magic often is used against the established order.</a:t>
            </a:r>
          </a:p>
          <a:p>
            <a:pPr marL="514350" indent="-514350">
              <a:buAutoNum type="arabicPeriod"/>
            </a:pPr>
            <a:r>
              <a:rPr lang="en-US" dirty="0" smtClean="0"/>
              <a:t>Ancient systems of belief and logical lore often underlie the text, resulting in a heightened respect for local faith.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Collective symbols and myths rather than individual ones haunt the work.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fiction in form and language often embraces the </a:t>
            </a:r>
            <a:r>
              <a:rPr lang="en-US" dirty="0" err="1" smtClean="0"/>
              <a:t>carnivalesque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6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360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Magical Realism</vt:lpstr>
      <vt:lpstr>Defined</vt:lpstr>
      <vt:lpstr>What It Really Is…</vt:lpstr>
      <vt:lpstr>Two Types</vt:lpstr>
      <vt:lpstr>Characteristics of Magical Realism</vt:lpstr>
      <vt:lpstr>Continued</vt:lpstr>
      <vt:lpstr>Some Secondary Characteristics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Magical Realism</dc:title>
  <dc:creator>Gordon Laffin</dc:creator>
  <cp:lastModifiedBy>Gordon Laffin</cp:lastModifiedBy>
  <cp:revision>6</cp:revision>
  <dcterms:created xsi:type="dcterms:W3CDTF">2019-09-16T11:56:04Z</dcterms:created>
  <dcterms:modified xsi:type="dcterms:W3CDTF">2019-09-16T12:44:59Z</dcterms:modified>
</cp:coreProperties>
</file>