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9" r:id="rId3"/>
    <p:sldId id="264" r:id="rId4"/>
    <p:sldId id="258" r:id="rId5"/>
    <p:sldId id="265" r:id="rId6"/>
    <p:sldId id="257" r:id="rId7"/>
    <p:sldId id="266" r:id="rId8"/>
    <p:sldId id="267" r:id="rId9"/>
    <p:sldId id="260" r:id="rId10"/>
    <p:sldId id="263" r:id="rId11"/>
    <p:sldId id="261"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p:cViewPr varScale="1">
        <p:scale>
          <a:sx n="104" d="100"/>
          <a:sy n="104" d="100"/>
        </p:scale>
        <p:origin x="8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E89D2-312C-4E73-BED7-56CC2D864E6A}"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06F7EC09-7480-45A8-9144-484E279F4053}">
      <dgm:prSet/>
      <dgm:spPr/>
      <dgm:t>
        <a:bodyPr/>
        <a:lstStyle/>
        <a:p>
          <a:r>
            <a:rPr lang="en-US"/>
            <a:t>Agreed with Plato that humans are political animals like other animals that live in colonies with social organization. Reason sets humans apart, which allows them to tell the difference between good and bad; this is Rationalism.</a:t>
          </a:r>
        </a:p>
      </dgm:t>
    </dgm:pt>
    <dgm:pt modelId="{4775EE0F-67B9-4497-8E98-B216069AD77C}" type="parTrans" cxnId="{B4A56C14-8689-44B0-8E8A-F7DBFBD42CC3}">
      <dgm:prSet/>
      <dgm:spPr/>
      <dgm:t>
        <a:bodyPr/>
        <a:lstStyle/>
        <a:p>
          <a:endParaRPr lang="en-US"/>
        </a:p>
      </dgm:t>
    </dgm:pt>
    <dgm:pt modelId="{D8107266-5580-4E98-9418-B7D1AEA334C2}" type="sibTrans" cxnId="{B4A56C14-8689-44B0-8E8A-F7DBFBD42CC3}">
      <dgm:prSet/>
      <dgm:spPr/>
      <dgm:t>
        <a:bodyPr/>
        <a:lstStyle/>
        <a:p>
          <a:endParaRPr lang="en-US"/>
        </a:p>
      </dgm:t>
    </dgm:pt>
    <dgm:pt modelId="{DCD8AF06-58F2-4BF3-A385-6C0788F5999A}">
      <dgm:prSet/>
      <dgm:spPr/>
      <dgm:t>
        <a:bodyPr/>
        <a:lstStyle/>
        <a:p>
          <a:r>
            <a:rPr lang="en-US"/>
            <a:t>People fall into 3 classes. Some are born good, some can be made good through education but the majority of people are ruled by their passions and education alone will not make them good. That is law’s job.</a:t>
          </a:r>
        </a:p>
      </dgm:t>
    </dgm:pt>
    <dgm:pt modelId="{4A829A45-36EC-44A1-B115-F0875C8068A2}" type="parTrans" cxnId="{D5563216-333A-4F43-8261-8360D480B9D9}">
      <dgm:prSet/>
      <dgm:spPr/>
      <dgm:t>
        <a:bodyPr/>
        <a:lstStyle/>
        <a:p>
          <a:endParaRPr lang="en-US"/>
        </a:p>
      </dgm:t>
    </dgm:pt>
    <dgm:pt modelId="{A15C963D-DE7E-40A8-8AC1-C8910B0E1742}" type="sibTrans" cxnId="{D5563216-333A-4F43-8261-8360D480B9D9}">
      <dgm:prSet/>
      <dgm:spPr/>
      <dgm:t>
        <a:bodyPr/>
        <a:lstStyle/>
        <a:p>
          <a:endParaRPr lang="en-US"/>
        </a:p>
      </dgm:t>
    </dgm:pt>
    <dgm:pt modelId="{55762128-AB37-4FB2-B132-3B2BE2FF8044}">
      <dgm:prSet/>
      <dgm:spPr/>
      <dgm:t>
        <a:bodyPr/>
        <a:lstStyle/>
        <a:p>
          <a:r>
            <a:rPr lang="en-US"/>
            <a:t>Fear and punishment controls people. </a:t>
          </a:r>
        </a:p>
      </dgm:t>
    </dgm:pt>
    <dgm:pt modelId="{CD4B89D2-805F-4FC3-A54E-A53B8388E993}" type="parTrans" cxnId="{550D0D42-37DA-4F16-AEAB-39373814B5EE}">
      <dgm:prSet/>
      <dgm:spPr/>
      <dgm:t>
        <a:bodyPr/>
        <a:lstStyle/>
        <a:p>
          <a:endParaRPr lang="en-US"/>
        </a:p>
      </dgm:t>
    </dgm:pt>
    <dgm:pt modelId="{849632B0-E136-468F-9D49-3B0C443F0DB2}" type="sibTrans" cxnId="{550D0D42-37DA-4F16-AEAB-39373814B5EE}">
      <dgm:prSet/>
      <dgm:spPr/>
      <dgm:t>
        <a:bodyPr/>
        <a:lstStyle/>
        <a:p>
          <a:endParaRPr lang="en-US"/>
        </a:p>
      </dgm:t>
    </dgm:pt>
    <dgm:pt modelId="{AD99C214-B605-4D33-A16E-C9E388B240EE}">
      <dgm:prSet/>
      <dgm:spPr/>
      <dgm:t>
        <a:bodyPr/>
        <a:lstStyle/>
        <a:p>
          <a:r>
            <a:rPr lang="en-US"/>
            <a:t>Citizens should train to legislate in order to regulate behavior. </a:t>
          </a:r>
        </a:p>
      </dgm:t>
    </dgm:pt>
    <dgm:pt modelId="{E390EDD7-A330-4D21-A4F8-6D2ED447F997}" type="parTrans" cxnId="{5B8ABCCC-0B85-471D-862C-EF5363AA67A8}">
      <dgm:prSet/>
      <dgm:spPr/>
      <dgm:t>
        <a:bodyPr/>
        <a:lstStyle/>
        <a:p>
          <a:endParaRPr lang="en-US"/>
        </a:p>
      </dgm:t>
    </dgm:pt>
    <dgm:pt modelId="{2802C2E9-C1A4-4900-88D2-97B7073377F2}" type="sibTrans" cxnId="{5B8ABCCC-0B85-471D-862C-EF5363AA67A8}">
      <dgm:prSet/>
      <dgm:spPr/>
      <dgm:t>
        <a:bodyPr/>
        <a:lstStyle/>
        <a:p>
          <a:endParaRPr lang="en-US"/>
        </a:p>
      </dgm:t>
    </dgm:pt>
    <dgm:pt modelId="{25C00A55-F9EB-4F3E-9A5D-8852DA54A156}">
      <dgm:prSet/>
      <dgm:spPr/>
      <dgm:t>
        <a:bodyPr/>
        <a:lstStyle/>
        <a:p>
          <a:r>
            <a:rPr lang="en-US"/>
            <a:t>Law has a moral purpose. It forces people to live according to reason rather than passion.</a:t>
          </a:r>
        </a:p>
      </dgm:t>
    </dgm:pt>
    <dgm:pt modelId="{0E17F2AD-C47C-4C87-9950-EC2104EE89D5}" type="parTrans" cxnId="{E6C88F9A-B154-4B23-8D48-73C49298BB85}">
      <dgm:prSet/>
      <dgm:spPr/>
      <dgm:t>
        <a:bodyPr/>
        <a:lstStyle/>
        <a:p>
          <a:endParaRPr lang="en-US"/>
        </a:p>
      </dgm:t>
    </dgm:pt>
    <dgm:pt modelId="{195F89F3-88C1-4596-BA58-AE83423E086E}" type="sibTrans" cxnId="{E6C88F9A-B154-4B23-8D48-73C49298BB85}">
      <dgm:prSet/>
      <dgm:spPr/>
      <dgm:t>
        <a:bodyPr/>
        <a:lstStyle/>
        <a:p>
          <a:endParaRPr lang="en-US"/>
        </a:p>
      </dgm:t>
    </dgm:pt>
    <dgm:pt modelId="{D5EBB9B0-C00E-411F-851E-5B44AE6A901A}">
      <dgm:prSet/>
      <dgm:spPr/>
      <dgm:t>
        <a:bodyPr/>
        <a:lstStyle/>
        <a:p>
          <a:r>
            <a:rPr lang="en-US"/>
            <a:t>Law is to help citizens use their reason to achieve their highest potential.</a:t>
          </a:r>
        </a:p>
      </dgm:t>
    </dgm:pt>
    <dgm:pt modelId="{39E325A4-EC3E-4D95-8DAD-A0BC350191D8}" type="parTrans" cxnId="{34F693CA-E3BE-4D5F-BF9B-F74335FD3B35}">
      <dgm:prSet/>
      <dgm:spPr/>
      <dgm:t>
        <a:bodyPr/>
        <a:lstStyle/>
        <a:p>
          <a:endParaRPr lang="en-US"/>
        </a:p>
      </dgm:t>
    </dgm:pt>
    <dgm:pt modelId="{40F611AE-5199-481E-AD5E-08E758C57BFF}" type="sibTrans" cxnId="{34F693CA-E3BE-4D5F-BF9B-F74335FD3B35}">
      <dgm:prSet/>
      <dgm:spPr/>
      <dgm:t>
        <a:bodyPr/>
        <a:lstStyle/>
        <a:p>
          <a:endParaRPr lang="en-US"/>
        </a:p>
      </dgm:t>
    </dgm:pt>
    <dgm:pt modelId="{5F6CD9FF-F15A-CE47-A835-324CD5D1E20B}" type="pres">
      <dgm:prSet presAssocID="{9D0E89D2-312C-4E73-BED7-56CC2D864E6A}" presName="diagram" presStyleCnt="0">
        <dgm:presLayoutVars>
          <dgm:dir/>
          <dgm:resizeHandles val="exact"/>
        </dgm:presLayoutVars>
      </dgm:prSet>
      <dgm:spPr/>
    </dgm:pt>
    <dgm:pt modelId="{620D10B4-EFD6-6249-A153-4704D859E874}" type="pres">
      <dgm:prSet presAssocID="{06F7EC09-7480-45A8-9144-484E279F4053}" presName="node" presStyleLbl="node1" presStyleIdx="0" presStyleCnt="6">
        <dgm:presLayoutVars>
          <dgm:bulletEnabled val="1"/>
        </dgm:presLayoutVars>
      </dgm:prSet>
      <dgm:spPr/>
    </dgm:pt>
    <dgm:pt modelId="{45D56CBC-10B1-974A-A5BB-5CD747FB4068}" type="pres">
      <dgm:prSet presAssocID="{D8107266-5580-4E98-9418-B7D1AEA334C2}" presName="sibTrans" presStyleCnt="0"/>
      <dgm:spPr/>
    </dgm:pt>
    <dgm:pt modelId="{26CA9695-94C9-A148-97CD-42B8F134BA8E}" type="pres">
      <dgm:prSet presAssocID="{DCD8AF06-58F2-4BF3-A385-6C0788F5999A}" presName="node" presStyleLbl="node1" presStyleIdx="1" presStyleCnt="6">
        <dgm:presLayoutVars>
          <dgm:bulletEnabled val="1"/>
        </dgm:presLayoutVars>
      </dgm:prSet>
      <dgm:spPr/>
    </dgm:pt>
    <dgm:pt modelId="{67832EA2-A0AC-0C45-AD10-0C653BF951F6}" type="pres">
      <dgm:prSet presAssocID="{A15C963D-DE7E-40A8-8AC1-C8910B0E1742}" presName="sibTrans" presStyleCnt="0"/>
      <dgm:spPr/>
    </dgm:pt>
    <dgm:pt modelId="{481527F4-D811-504C-A9BA-0B5EE61A0D37}" type="pres">
      <dgm:prSet presAssocID="{55762128-AB37-4FB2-B132-3B2BE2FF8044}" presName="node" presStyleLbl="node1" presStyleIdx="2" presStyleCnt="6">
        <dgm:presLayoutVars>
          <dgm:bulletEnabled val="1"/>
        </dgm:presLayoutVars>
      </dgm:prSet>
      <dgm:spPr/>
    </dgm:pt>
    <dgm:pt modelId="{C2D24A14-1816-D348-93FF-2779F4CF7332}" type="pres">
      <dgm:prSet presAssocID="{849632B0-E136-468F-9D49-3B0C443F0DB2}" presName="sibTrans" presStyleCnt="0"/>
      <dgm:spPr/>
    </dgm:pt>
    <dgm:pt modelId="{37391EB6-97A7-6745-92D1-CA3A9D27EDC7}" type="pres">
      <dgm:prSet presAssocID="{AD99C214-B605-4D33-A16E-C9E388B240EE}" presName="node" presStyleLbl="node1" presStyleIdx="3" presStyleCnt="6">
        <dgm:presLayoutVars>
          <dgm:bulletEnabled val="1"/>
        </dgm:presLayoutVars>
      </dgm:prSet>
      <dgm:spPr/>
    </dgm:pt>
    <dgm:pt modelId="{852F5DB2-8077-5344-8D59-4F53614AFF7B}" type="pres">
      <dgm:prSet presAssocID="{2802C2E9-C1A4-4900-88D2-97B7073377F2}" presName="sibTrans" presStyleCnt="0"/>
      <dgm:spPr/>
    </dgm:pt>
    <dgm:pt modelId="{155B1A7B-5074-A741-B61B-7B9DC4CFD99F}" type="pres">
      <dgm:prSet presAssocID="{25C00A55-F9EB-4F3E-9A5D-8852DA54A156}" presName="node" presStyleLbl="node1" presStyleIdx="4" presStyleCnt="6">
        <dgm:presLayoutVars>
          <dgm:bulletEnabled val="1"/>
        </dgm:presLayoutVars>
      </dgm:prSet>
      <dgm:spPr/>
    </dgm:pt>
    <dgm:pt modelId="{004A9109-5C0F-F44E-9ED9-822FA6387C8C}" type="pres">
      <dgm:prSet presAssocID="{195F89F3-88C1-4596-BA58-AE83423E086E}" presName="sibTrans" presStyleCnt="0"/>
      <dgm:spPr/>
    </dgm:pt>
    <dgm:pt modelId="{7F784E30-0BF1-6843-865D-C7228DA61C05}" type="pres">
      <dgm:prSet presAssocID="{D5EBB9B0-C00E-411F-851E-5B44AE6A901A}" presName="node" presStyleLbl="node1" presStyleIdx="5" presStyleCnt="6">
        <dgm:presLayoutVars>
          <dgm:bulletEnabled val="1"/>
        </dgm:presLayoutVars>
      </dgm:prSet>
      <dgm:spPr/>
    </dgm:pt>
  </dgm:ptLst>
  <dgm:cxnLst>
    <dgm:cxn modelId="{68BF0512-0777-7D4A-ADE2-C0AD0592C0B4}" type="presOf" srcId="{DCD8AF06-58F2-4BF3-A385-6C0788F5999A}" destId="{26CA9695-94C9-A148-97CD-42B8F134BA8E}" srcOrd="0" destOrd="0" presId="urn:microsoft.com/office/officeart/2005/8/layout/default"/>
    <dgm:cxn modelId="{B4A56C14-8689-44B0-8E8A-F7DBFBD42CC3}" srcId="{9D0E89D2-312C-4E73-BED7-56CC2D864E6A}" destId="{06F7EC09-7480-45A8-9144-484E279F4053}" srcOrd="0" destOrd="0" parTransId="{4775EE0F-67B9-4497-8E98-B216069AD77C}" sibTransId="{D8107266-5580-4E98-9418-B7D1AEA334C2}"/>
    <dgm:cxn modelId="{D5563216-333A-4F43-8261-8360D480B9D9}" srcId="{9D0E89D2-312C-4E73-BED7-56CC2D864E6A}" destId="{DCD8AF06-58F2-4BF3-A385-6C0788F5999A}" srcOrd="1" destOrd="0" parTransId="{4A829A45-36EC-44A1-B115-F0875C8068A2}" sibTransId="{A15C963D-DE7E-40A8-8AC1-C8910B0E1742}"/>
    <dgm:cxn modelId="{AAF1DC2B-6485-B240-A945-878CC6A2F1CF}" type="presOf" srcId="{D5EBB9B0-C00E-411F-851E-5B44AE6A901A}" destId="{7F784E30-0BF1-6843-865D-C7228DA61C05}" srcOrd="0" destOrd="0" presId="urn:microsoft.com/office/officeart/2005/8/layout/default"/>
    <dgm:cxn modelId="{550D0D42-37DA-4F16-AEAB-39373814B5EE}" srcId="{9D0E89D2-312C-4E73-BED7-56CC2D864E6A}" destId="{55762128-AB37-4FB2-B132-3B2BE2FF8044}" srcOrd="2" destOrd="0" parTransId="{CD4B89D2-805F-4FC3-A54E-A53B8388E993}" sibTransId="{849632B0-E136-468F-9D49-3B0C443F0DB2}"/>
    <dgm:cxn modelId="{D1790060-9225-3F4F-AF9E-608E1F61B0F0}" type="presOf" srcId="{AD99C214-B605-4D33-A16E-C9E388B240EE}" destId="{37391EB6-97A7-6745-92D1-CA3A9D27EDC7}" srcOrd="0" destOrd="0" presId="urn:microsoft.com/office/officeart/2005/8/layout/default"/>
    <dgm:cxn modelId="{C8B25688-52B8-DF47-BF1B-316431128D84}" type="presOf" srcId="{55762128-AB37-4FB2-B132-3B2BE2FF8044}" destId="{481527F4-D811-504C-A9BA-0B5EE61A0D37}" srcOrd="0" destOrd="0" presId="urn:microsoft.com/office/officeart/2005/8/layout/default"/>
    <dgm:cxn modelId="{5F634291-F439-DB4D-A6CD-A88D437FADEC}" type="presOf" srcId="{9D0E89D2-312C-4E73-BED7-56CC2D864E6A}" destId="{5F6CD9FF-F15A-CE47-A835-324CD5D1E20B}" srcOrd="0" destOrd="0" presId="urn:microsoft.com/office/officeart/2005/8/layout/default"/>
    <dgm:cxn modelId="{E6C88F9A-B154-4B23-8D48-73C49298BB85}" srcId="{9D0E89D2-312C-4E73-BED7-56CC2D864E6A}" destId="{25C00A55-F9EB-4F3E-9A5D-8852DA54A156}" srcOrd="4" destOrd="0" parTransId="{0E17F2AD-C47C-4C87-9950-EC2104EE89D5}" sibTransId="{195F89F3-88C1-4596-BA58-AE83423E086E}"/>
    <dgm:cxn modelId="{14475E9D-C549-E44F-B3EE-567000B95492}" type="presOf" srcId="{06F7EC09-7480-45A8-9144-484E279F4053}" destId="{620D10B4-EFD6-6249-A153-4704D859E874}" srcOrd="0" destOrd="0" presId="urn:microsoft.com/office/officeart/2005/8/layout/default"/>
    <dgm:cxn modelId="{34F693CA-E3BE-4D5F-BF9B-F74335FD3B35}" srcId="{9D0E89D2-312C-4E73-BED7-56CC2D864E6A}" destId="{D5EBB9B0-C00E-411F-851E-5B44AE6A901A}" srcOrd="5" destOrd="0" parTransId="{39E325A4-EC3E-4D95-8DAD-A0BC350191D8}" sibTransId="{40F611AE-5199-481E-AD5E-08E758C57BFF}"/>
    <dgm:cxn modelId="{5B8ABCCC-0B85-471D-862C-EF5363AA67A8}" srcId="{9D0E89D2-312C-4E73-BED7-56CC2D864E6A}" destId="{AD99C214-B605-4D33-A16E-C9E388B240EE}" srcOrd="3" destOrd="0" parTransId="{E390EDD7-A330-4D21-A4F8-6D2ED447F997}" sibTransId="{2802C2E9-C1A4-4900-88D2-97B7073377F2}"/>
    <dgm:cxn modelId="{924CC5FF-8265-2644-B2B1-C46C4BE91D28}" type="presOf" srcId="{25C00A55-F9EB-4F3E-9A5D-8852DA54A156}" destId="{155B1A7B-5074-A741-B61B-7B9DC4CFD99F}" srcOrd="0" destOrd="0" presId="urn:microsoft.com/office/officeart/2005/8/layout/default"/>
    <dgm:cxn modelId="{C07E111D-0DB6-CD4D-A882-69F2F96DAFC3}" type="presParOf" srcId="{5F6CD9FF-F15A-CE47-A835-324CD5D1E20B}" destId="{620D10B4-EFD6-6249-A153-4704D859E874}" srcOrd="0" destOrd="0" presId="urn:microsoft.com/office/officeart/2005/8/layout/default"/>
    <dgm:cxn modelId="{13CDD96A-A556-684E-98D8-894BF1A02D66}" type="presParOf" srcId="{5F6CD9FF-F15A-CE47-A835-324CD5D1E20B}" destId="{45D56CBC-10B1-974A-A5BB-5CD747FB4068}" srcOrd="1" destOrd="0" presId="urn:microsoft.com/office/officeart/2005/8/layout/default"/>
    <dgm:cxn modelId="{DE1A74BE-EBAF-5F4F-AA44-3702010F5EBB}" type="presParOf" srcId="{5F6CD9FF-F15A-CE47-A835-324CD5D1E20B}" destId="{26CA9695-94C9-A148-97CD-42B8F134BA8E}" srcOrd="2" destOrd="0" presId="urn:microsoft.com/office/officeart/2005/8/layout/default"/>
    <dgm:cxn modelId="{37AD9303-E17C-2B46-8C08-BF30A5A46A60}" type="presParOf" srcId="{5F6CD9FF-F15A-CE47-A835-324CD5D1E20B}" destId="{67832EA2-A0AC-0C45-AD10-0C653BF951F6}" srcOrd="3" destOrd="0" presId="urn:microsoft.com/office/officeart/2005/8/layout/default"/>
    <dgm:cxn modelId="{4FC47F45-969A-5A43-AAA6-F3F8DA5D293F}" type="presParOf" srcId="{5F6CD9FF-F15A-CE47-A835-324CD5D1E20B}" destId="{481527F4-D811-504C-A9BA-0B5EE61A0D37}" srcOrd="4" destOrd="0" presId="urn:microsoft.com/office/officeart/2005/8/layout/default"/>
    <dgm:cxn modelId="{973C1ADF-9816-9D4A-BFB9-F77B109DD074}" type="presParOf" srcId="{5F6CD9FF-F15A-CE47-A835-324CD5D1E20B}" destId="{C2D24A14-1816-D348-93FF-2779F4CF7332}" srcOrd="5" destOrd="0" presId="urn:microsoft.com/office/officeart/2005/8/layout/default"/>
    <dgm:cxn modelId="{CEEEAD26-1B14-3A41-BBCE-695C89D2E749}" type="presParOf" srcId="{5F6CD9FF-F15A-CE47-A835-324CD5D1E20B}" destId="{37391EB6-97A7-6745-92D1-CA3A9D27EDC7}" srcOrd="6" destOrd="0" presId="urn:microsoft.com/office/officeart/2005/8/layout/default"/>
    <dgm:cxn modelId="{B77F12F7-F1E3-3E4B-B0A6-D8AF2945044B}" type="presParOf" srcId="{5F6CD9FF-F15A-CE47-A835-324CD5D1E20B}" destId="{852F5DB2-8077-5344-8D59-4F53614AFF7B}" srcOrd="7" destOrd="0" presId="urn:microsoft.com/office/officeart/2005/8/layout/default"/>
    <dgm:cxn modelId="{C3752D4C-5DD3-FA46-A95B-AA347520FD0F}" type="presParOf" srcId="{5F6CD9FF-F15A-CE47-A835-324CD5D1E20B}" destId="{155B1A7B-5074-A741-B61B-7B9DC4CFD99F}" srcOrd="8" destOrd="0" presId="urn:microsoft.com/office/officeart/2005/8/layout/default"/>
    <dgm:cxn modelId="{27767150-1B14-BA48-B61E-3D3B6D26BDB9}" type="presParOf" srcId="{5F6CD9FF-F15A-CE47-A835-324CD5D1E20B}" destId="{004A9109-5C0F-F44E-9ED9-822FA6387C8C}" srcOrd="9" destOrd="0" presId="urn:microsoft.com/office/officeart/2005/8/layout/default"/>
    <dgm:cxn modelId="{96F7B4A7-5670-994B-B226-5B7E9A00742A}" type="presParOf" srcId="{5F6CD9FF-F15A-CE47-A835-324CD5D1E20B}" destId="{7F784E30-0BF1-6843-865D-C7228DA61C0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1470B-11FC-42BE-8508-83F130F3261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5154BB7-8E72-4042-88B6-690BEF7C8EB5}">
      <dgm:prSet/>
      <dgm:spPr/>
      <dgm:t>
        <a:bodyPr/>
        <a:lstStyle/>
        <a:p>
          <a:r>
            <a:rPr lang="en-CA"/>
            <a:t>[W]e allow only reason, not a human being, to be ruler. For a human being awards himself too many goods and becomes a tyrant; a ruler, however, is a guardian of the just, and hence of the equal [and so must not award himself too many goods].</a:t>
          </a:r>
          <a:endParaRPr lang="en-US"/>
        </a:p>
      </dgm:t>
    </dgm:pt>
    <dgm:pt modelId="{1762A7DC-5491-46EE-916C-C0DC01C60BD1}" type="parTrans" cxnId="{1C916983-879E-471C-B175-F69120569FDB}">
      <dgm:prSet/>
      <dgm:spPr/>
      <dgm:t>
        <a:bodyPr/>
        <a:lstStyle/>
        <a:p>
          <a:endParaRPr lang="en-US"/>
        </a:p>
      </dgm:t>
    </dgm:pt>
    <dgm:pt modelId="{4E4B9E12-7F0E-453F-952E-F2F9184D4E3C}" type="sibTrans" cxnId="{1C916983-879E-471C-B175-F69120569FDB}">
      <dgm:prSet/>
      <dgm:spPr/>
      <dgm:t>
        <a:bodyPr/>
        <a:lstStyle/>
        <a:p>
          <a:endParaRPr lang="en-US"/>
        </a:p>
      </dgm:t>
    </dgm:pt>
    <dgm:pt modelId="{322DFB2B-4A07-48FD-88ED-847287E34C94}">
      <dgm:prSet/>
      <dgm:spPr/>
      <dgm:t>
        <a:bodyPr/>
        <a:lstStyle/>
        <a:p>
          <a:r>
            <a:rPr lang="en-CA"/>
            <a:t>[T]he law looks only at differences in the harm [inflicted], and treats the people involved as equals, if one does injustice while the other suffers it, and one has done the harm while the other suffered it. And so the judge tries to restore this unjust situation to equality, since it is unequal.</a:t>
          </a:r>
          <a:endParaRPr lang="en-US"/>
        </a:p>
      </dgm:t>
    </dgm:pt>
    <dgm:pt modelId="{6425B5A1-05B1-421A-9D49-7B15750F3823}" type="parTrans" cxnId="{848A498D-0E37-4D5C-A177-E4306F97261D}">
      <dgm:prSet/>
      <dgm:spPr/>
      <dgm:t>
        <a:bodyPr/>
        <a:lstStyle/>
        <a:p>
          <a:endParaRPr lang="en-US"/>
        </a:p>
      </dgm:t>
    </dgm:pt>
    <dgm:pt modelId="{5E05417A-CDFA-48E1-902A-23E5D2717C5E}" type="sibTrans" cxnId="{848A498D-0E37-4D5C-A177-E4306F97261D}">
      <dgm:prSet/>
      <dgm:spPr/>
      <dgm:t>
        <a:bodyPr/>
        <a:lstStyle/>
        <a:p>
          <a:endParaRPr lang="en-US"/>
        </a:p>
      </dgm:t>
    </dgm:pt>
    <dgm:pt modelId="{D6853509-F4F4-7249-980C-3ABE0085966B}" type="pres">
      <dgm:prSet presAssocID="{ADC1470B-11FC-42BE-8508-83F130F32618}" presName="linear" presStyleCnt="0">
        <dgm:presLayoutVars>
          <dgm:animLvl val="lvl"/>
          <dgm:resizeHandles val="exact"/>
        </dgm:presLayoutVars>
      </dgm:prSet>
      <dgm:spPr/>
    </dgm:pt>
    <dgm:pt modelId="{73313CB4-54C1-2349-BA08-41D4AE2408CA}" type="pres">
      <dgm:prSet presAssocID="{65154BB7-8E72-4042-88B6-690BEF7C8EB5}" presName="parentText" presStyleLbl="node1" presStyleIdx="0" presStyleCnt="2">
        <dgm:presLayoutVars>
          <dgm:chMax val="0"/>
          <dgm:bulletEnabled val="1"/>
        </dgm:presLayoutVars>
      </dgm:prSet>
      <dgm:spPr/>
    </dgm:pt>
    <dgm:pt modelId="{05C7AC1D-E3EB-AA42-8529-C9F570856297}" type="pres">
      <dgm:prSet presAssocID="{4E4B9E12-7F0E-453F-952E-F2F9184D4E3C}" presName="spacer" presStyleCnt="0"/>
      <dgm:spPr/>
    </dgm:pt>
    <dgm:pt modelId="{43CBBEAA-2267-8B4C-B805-04B5E7E5B1F9}" type="pres">
      <dgm:prSet presAssocID="{322DFB2B-4A07-48FD-88ED-847287E34C94}" presName="parentText" presStyleLbl="node1" presStyleIdx="1" presStyleCnt="2">
        <dgm:presLayoutVars>
          <dgm:chMax val="0"/>
          <dgm:bulletEnabled val="1"/>
        </dgm:presLayoutVars>
      </dgm:prSet>
      <dgm:spPr/>
    </dgm:pt>
  </dgm:ptLst>
  <dgm:cxnLst>
    <dgm:cxn modelId="{CCA08D1F-581F-DA4F-8B45-770FECCFC9EC}" type="presOf" srcId="{322DFB2B-4A07-48FD-88ED-847287E34C94}" destId="{43CBBEAA-2267-8B4C-B805-04B5E7E5B1F9}" srcOrd="0" destOrd="0" presId="urn:microsoft.com/office/officeart/2005/8/layout/vList2"/>
    <dgm:cxn modelId="{79BBAA66-CCE8-0843-89CA-4E00EDC963F5}" type="presOf" srcId="{ADC1470B-11FC-42BE-8508-83F130F32618}" destId="{D6853509-F4F4-7249-980C-3ABE0085966B}" srcOrd="0" destOrd="0" presId="urn:microsoft.com/office/officeart/2005/8/layout/vList2"/>
    <dgm:cxn modelId="{D780FF66-CF7E-BD42-B11D-7BD0BECDA60C}" type="presOf" srcId="{65154BB7-8E72-4042-88B6-690BEF7C8EB5}" destId="{73313CB4-54C1-2349-BA08-41D4AE2408CA}" srcOrd="0" destOrd="0" presId="urn:microsoft.com/office/officeart/2005/8/layout/vList2"/>
    <dgm:cxn modelId="{1C916983-879E-471C-B175-F69120569FDB}" srcId="{ADC1470B-11FC-42BE-8508-83F130F32618}" destId="{65154BB7-8E72-4042-88B6-690BEF7C8EB5}" srcOrd="0" destOrd="0" parTransId="{1762A7DC-5491-46EE-916C-C0DC01C60BD1}" sibTransId="{4E4B9E12-7F0E-453F-952E-F2F9184D4E3C}"/>
    <dgm:cxn modelId="{848A498D-0E37-4D5C-A177-E4306F97261D}" srcId="{ADC1470B-11FC-42BE-8508-83F130F32618}" destId="{322DFB2B-4A07-48FD-88ED-847287E34C94}" srcOrd="1" destOrd="0" parTransId="{6425B5A1-05B1-421A-9D49-7B15750F3823}" sibTransId="{5E05417A-CDFA-48E1-902A-23E5D2717C5E}"/>
    <dgm:cxn modelId="{FFE738DC-C29B-1F44-B2D4-F20AA71A4DDC}" type="presParOf" srcId="{D6853509-F4F4-7249-980C-3ABE0085966B}" destId="{73313CB4-54C1-2349-BA08-41D4AE2408CA}" srcOrd="0" destOrd="0" presId="urn:microsoft.com/office/officeart/2005/8/layout/vList2"/>
    <dgm:cxn modelId="{2CD5A86C-D630-7E45-8DCF-A6FE7EFA3C2D}" type="presParOf" srcId="{D6853509-F4F4-7249-980C-3ABE0085966B}" destId="{05C7AC1D-E3EB-AA42-8529-C9F570856297}" srcOrd="1" destOrd="0" presId="urn:microsoft.com/office/officeart/2005/8/layout/vList2"/>
    <dgm:cxn modelId="{85142871-105E-CF46-B1F2-1BA294EDD8ED}" type="presParOf" srcId="{D6853509-F4F4-7249-980C-3ABE0085966B}" destId="{43CBBEAA-2267-8B4C-B805-04B5E7E5B1F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E015AC-CA13-4027-9B7D-98C708EA9A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A4EE901-EDD7-4A23-A663-FF3E3E899F90}">
      <dgm:prSet/>
      <dgm:spPr>
        <a:solidFill>
          <a:schemeClr val="accent3"/>
        </a:solidFill>
      </dgm:spPr>
      <dgm:t>
        <a:bodyPr/>
        <a:lstStyle/>
        <a:p>
          <a:r>
            <a:rPr lang="en-US" b="1" dirty="0"/>
            <a:t>1. Eternal: </a:t>
          </a:r>
          <a:r>
            <a:rPr lang="en-US" dirty="0"/>
            <a:t>Body of laws by which ‘God’ created the universe and kept it in operation. Exists outside time and will never change. </a:t>
          </a:r>
        </a:p>
      </dgm:t>
    </dgm:pt>
    <dgm:pt modelId="{A62F09AE-24F8-4E05-BA44-A86C5116AF22}" type="parTrans" cxnId="{1ADABAD9-4722-4475-8CE0-CF5A2257230B}">
      <dgm:prSet/>
      <dgm:spPr/>
      <dgm:t>
        <a:bodyPr/>
        <a:lstStyle/>
        <a:p>
          <a:endParaRPr lang="en-US"/>
        </a:p>
      </dgm:t>
    </dgm:pt>
    <dgm:pt modelId="{22C7F377-5371-4BAF-8E41-1413BE2D8BA8}" type="sibTrans" cxnId="{1ADABAD9-4722-4475-8CE0-CF5A2257230B}">
      <dgm:prSet/>
      <dgm:spPr/>
      <dgm:t>
        <a:bodyPr/>
        <a:lstStyle/>
        <a:p>
          <a:endParaRPr lang="en-US"/>
        </a:p>
      </dgm:t>
    </dgm:pt>
    <dgm:pt modelId="{41F02B04-4D30-41A1-9CD5-91E381BD973A}">
      <dgm:prSet/>
      <dgm:spPr>
        <a:solidFill>
          <a:schemeClr val="accent5"/>
        </a:solidFill>
      </dgm:spPr>
      <dgm:t>
        <a:bodyPr/>
        <a:lstStyle/>
        <a:p>
          <a:r>
            <a:rPr lang="en-US" b="1" dirty="0"/>
            <a:t>2. Natural: </a:t>
          </a:r>
          <a:r>
            <a:rPr lang="en-US" dirty="0"/>
            <a:t>Is the eternal law as it operates in humans and can be known. Faculty of reason.  Examples:</a:t>
          </a:r>
        </a:p>
      </dgm:t>
    </dgm:pt>
    <dgm:pt modelId="{DA86528A-3FDA-497C-AA34-5AE68E6A5CA5}" type="parTrans" cxnId="{10229276-3D6A-4210-87E9-15AF26E2B44A}">
      <dgm:prSet/>
      <dgm:spPr/>
      <dgm:t>
        <a:bodyPr/>
        <a:lstStyle/>
        <a:p>
          <a:endParaRPr lang="en-US"/>
        </a:p>
      </dgm:t>
    </dgm:pt>
    <dgm:pt modelId="{527D1508-9246-4FE4-8517-46FB828A56C3}" type="sibTrans" cxnId="{10229276-3D6A-4210-87E9-15AF26E2B44A}">
      <dgm:prSet/>
      <dgm:spPr/>
      <dgm:t>
        <a:bodyPr/>
        <a:lstStyle/>
        <a:p>
          <a:endParaRPr lang="en-US"/>
        </a:p>
      </dgm:t>
    </dgm:pt>
    <dgm:pt modelId="{9E31BB0C-58DB-44E0-9CD0-2D15F70B537F}">
      <dgm:prSet/>
      <dgm:spPr>
        <a:solidFill>
          <a:schemeClr val="accent5"/>
        </a:solidFill>
      </dgm:spPr>
      <dgm:t>
        <a:bodyPr/>
        <a:lstStyle/>
        <a:p>
          <a:r>
            <a:rPr lang="en-US" dirty="0"/>
            <a:t>Parents should care for their children</a:t>
          </a:r>
        </a:p>
      </dgm:t>
    </dgm:pt>
    <dgm:pt modelId="{3262803B-2143-4C91-808A-FAB74F9DED34}" type="parTrans" cxnId="{3C589236-5EA9-44A8-A9DD-5E299122A5A7}">
      <dgm:prSet/>
      <dgm:spPr/>
      <dgm:t>
        <a:bodyPr/>
        <a:lstStyle/>
        <a:p>
          <a:endParaRPr lang="en-US"/>
        </a:p>
      </dgm:t>
    </dgm:pt>
    <dgm:pt modelId="{8741D786-1B3D-46BE-B8D9-4AAF8751776E}" type="sibTrans" cxnId="{3C589236-5EA9-44A8-A9DD-5E299122A5A7}">
      <dgm:prSet/>
      <dgm:spPr/>
      <dgm:t>
        <a:bodyPr/>
        <a:lstStyle/>
        <a:p>
          <a:endParaRPr lang="en-US"/>
        </a:p>
      </dgm:t>
    </dgm:pt>
    <dgm:pt modelId="{06895C64-D903-4FE4-BAC7-DED5EA8A9BD2}">
      <dgm:prSet/>
      <dgm:spPr>
        <a:solidFill>
          <a:schemeClr val="accent5"/>
        </a:solidFill>
      </dgm:spPr>
      <dgm:t>
        <a:bodyPr/>
        <a:lstStyle/>
        <a:p>
          <a:r>
            <a:rPr lang="en-US" dirty="0"/>
            <a:t>Each person should try to preserve his or her own life.</a:t>
          </a:r>
        </a:p>
      </dgm:t>
    </dgm:pt>
    <dgm:pt modelId="{DEA0247A-3BF2-4BCC-935F-84584FF134CD}" type="parTrans" cxnId="{5D19EEAC-B1A0-4C96-A66E-6F6F4A323092}">
      <dgm:prSet/>
      <dgm:spPr/>
      <dgm:t>
        <a:bodyPr/>
        <a:lstStyle/>
        <a:p>
          <a:endParaRPr lang="en-US"/>
        </a:p>
      </dgm:t>
    </dgm:pt>
    <dgm:pt modelId="{01A6FBF8-68F2-42A5-A32A-595947BA4F27}" type="sibTrans" cxnId="{5D19EEAC-B1A0-4C96-A66E-6F6F4A323092}">
      <dgm:prSet/>
      <dgm:spPr/>
      <dgm:t>
        <a:bodyPr/>
        <a:lstStyle/>
        <a:p>
          <a:endParaRPr lang="en-US"/>
        </a:p>
      </dgm:t>
    </dgm:pt>
    <dgm:pt modelId="{9F134B62-72C4-41A7-AD44-09530EC9FC25}">
      <dgm:prSet/>
      <dgm:spPr>
        <a:solidFill>
          <a:schemeClr val="accent5"/>
        </a:solidFill>
      </dgm:spPr>
      <dgm:t>
        <a:bodyPr/>
        <a:lstStyle/>
        <a:p>
          <a:r>
            <a:rPr lang="en-US"/>
            <a:t>People should do no harm to others.</a:t>
          </a:r>
        </a:p>
      </dgm:t>
    </dgm:pt>
    <dgm:pt modelId="{523F1066-700E-4057-9109-936B3CA70C44}" type="parTrans" cxnId="{2D00A271-1478-4752-9EBA-E54898D49ABC}">
      <dgm:prSet/>
      <dgm:spPr/>
      <dgm:t>
        <a:bodyPr/>
        <a:lstStyle/>
        <a:p>
          <a:endParaRPr lang="en-US"/>
        </a:p>
      </dgm:t>
    </dgm:pt>
    <dgm:pt modelId="{6CC5739C-4F7F-44FC-98BF-88150F3E8549}" type="sibTrans" cxnId="{2D00A271-1478-4752-9EBA-E54898D49ABC}">
      <dgm:prSet/>
      <dgm:spPr/>
      <dgm:t>
        <a:bodyPr/>
        <a:lstStyle/>
        <a:p>
          <a:endParaRPr lang="en-US"/>
        </a:p>
      </dgm:t>
    </dgm:pt>
    <dgm:pt modelId="{A766F2F0-ED0B-4A2F-8737-AAF7E35231F6}">
      <dgm:prSet/>
      <dgm:spPr>
        <a:solidFill>
          <a:schemeClr val="accent5"/>
        </a:solidFill>
      </dgm:spPr>
      <dgm:t>
        <a:bodyPr/>
        <a:lstStyle/>
        <a:p>
          <a:r>
            <a:rPr lang="en-US"/>
            <a:t>We should all assist the poor, the sick, and the elderly.</a:t>
          </a:r>
        </a:p>
      </dgm:t>
    </dgm:pt>
    <dgm:pt modelId="{F3E81F73-BF53-4788-8A70-380F6D930E14}" type="parTrans" cxnId="{6ABF0FF2-44E4-4E2B-8881-9B04C6E0C44B}">
      <dgm:prSet/>
      <dgm:spPr/>
      <dgm:t>
        <a:bodyPr/>
        <a:lstStyle/>
        <a:p>
          <a:endParaRPr lang="en-US"/>
        </a:p>
      </dgm:t>
    </dgm:pt>
    <dgm:pt modelId="{434B1839-47E9-4066-9F31-FE01D1B7E672}" type="sibTrans" cxnId="{6ABF0FF2-44E4-4E2B-8881-9B04C6E0C44B}">
      <dgm:prSet/>
      <dgm:spPr/>
      <dgm:t>
        <a:bodyPr/>
        <a:lstStyle/>
        <a:p>
          <a:endParaRPr lang="en-US"/>
        </a:p>
      </dgm:t>
    </dgm:pt>
    <dgm:pt modelId="{CD55399B-8A62-4958-9706-5E7C5B8D2C62}">
      <dgm:prSet/>
      <dgm:spPr>
        <a:solidFill>
          <a:schemeClr val="accent2"/>
        </a:solidFill>
      </dgm:spPr>
      <dgm:t>
        <a:bodyPr/>
        <a:lstStyle/>
        <a:p>
          <a:r>
            <a:rPr lang="en-US" b="1" dirty="0"/>
            <a:t>3. Divine Positive: </a:t>
          </a:r>
          <a:r>
            <a:rPr lang="en-US" dirty="0"/>
            <a:t>Part of the eternal law that has been revealed in scriptures. Laws that were written in the bible for instance.</a:t>
          </a:r>
        </a:p>
      </dgm:t>
    </dgm:pt>
    <dgm:pt modelId="{8B6EB6C7-8697-4A1A-9091-A6D1C35278CF}" type="parTrans" cxnId="{4CC2EDA1-1763-4F94-9849-63D68EEA68FC}">
      <dgm:prSet/>
      <dgm:spPr/>
      <dgm:t>
        <a:bodyPr/>
        <a:lstStyle/>
        <a:p>
          <a:endParaRPr lang="en-US"/>
        </a:p>
      </dgm:t>
    </dgm:pt>
    <dgm:pt modelId="{D01A0785-7529-4159-92D2-E8272707FAC5}" type="sibTrans" cxnId="{4CC2EDA1-1763-4F94-9849-63D68EEA68FC}">
      <dgm:prSet/>
      <dgm:spPr/>
      <dgm:t>
        <a:bodyPr/>
        <a:lstStyle/>
        <a:p>
          <a:endParaRPr lang="en-US"/>
        </a:p>
      </dgm:t>
    </dgm:pt>
    <dgm:pt modelId="{938DF5E7-8967-4321-ADE8-7585D9A0CA10}">
      <dgm:prSet/>
      <dgm:spPr/>
      <dgm:t>
        <a:bodyPr/>
        <a:lstStyle/>
        <a:p>
          <a:r>
            <a:rPr lang="en-US" b="1" dirty="0"/>
            <a:t>4. Human Positive</a:t>
          </a:r>
          <a:r>
            <a:rPr lang="en-US" b="1" i="1" dirty="0"/>
            <a:t>:  “Law is nothing else than an ordinance of reason for the common good, promulgated by him has the care of the community. </a:t>
          </a:r>
          <a:endParaRPr lang="en-US" dirty="0"/>
        </a:p>
      </dgm:t>
    </dgm:pt>
    <dgm:pt modelId="{0F396E9C-9FBE-4C9C-BECF-BB528B22ED5E}" type="parTrans" cxnId="{65B680FF-9A9B-47C6-9C57-3499DCF6A953}">
      <dgm:prSet/>
      <dgm:spPr/>
      <dgm:t>
        <a:bodyPr/>
        <a:lstStyle/>
        <a:p>
          <a:endParaRPr lang="en-US"/>
        </a:p>
      </dgm:t>
    </dgm:pt>
    <dgm:pt modelId="{C697178C-2FF7-4E9B-BB32-9E98998E6E4B}" type="sibTrans" cxnId="{65B680FF-9A9B-47C6-9C57-3499DCF6A953}">
      <dgm:prSet/>
      <dgm:spPr/>
      <dgm:t>
        <a:bodyPr/>
        <a:lstStyle/>
        <a:p>
          <a:endParaRPr lang="en-US"/>
        </a:p>
      </dgm:t>
    </dgm:pt>
    <dgm:pt modelId="{7A21FF42-DFE1-457B-93B9-5E20DB3142A7}">
      <dgm:prSet/>
      <dgm:spPr/>
      <dgm:t>
        <a:bodyPr/>
        <a:lstStyle/>
        <a:p>
          <a:r>
            <a:rPr lang="en-US"/>
            <a:t>Law is the product of human reason.</a:t>
          </a:r>
        </a:p>
      </dgm:t>
    </dgm:pt>
    <dgm:pt modelId="{B63D031D-0785-4D20-A07D-A80B1367B64B}" type="parTrans" cxnId="{A3BDF462-EF87-47AF-8219-829F919DF018}">
      <dgm:prSet/>
      <dgm:spPr/>
      <dgm:t>
        <a:bodyPr/>
        <a:lstStyle/>
        <a:p>
          <a:endParaRPr lang="en-US"/>
        </a:p>
      </dgm:t>
    </dgm:pt>
    <dgm:pt modelId="{F5F6429C-8061-4E2D-AD0B-8EF3D7C75BEC}" type="sibTrans" cxnId="{A3BDF462-EF87-47AF-8219-829F919DF018}">
      <dgm:prSet/>
      <dgm:spPr/>
      <dgm:t>
        <a:bodyPr/>
        <a:lstStyle/>
        <a:p>
          <a:endParaRPr lang="en-US"/>
        </a:p>
      </dgm:t>
    </dgm:pt>
    <dgm:pt modelId="{7CDDFE1D-B360-49A8-AE27-8EEA2980F7D3}">
      <dgm:prSet/>
      <dgm:spPr/>
      <dgm:t>
        <a:bodyPr/>
        <a:lstStyle/>
        <a:p>
          <a:r>
            <a:rPr lang="en-US" dirty="0"/>
            <a:t>It is made for the common good.</a:t>
          </a:r>
        </a:p>
      </dgm:t>
    </dgm:pt>
    <dgm:pt modelId="{267A8105-EFF1-4048-A466-6979B4579AFC}" type="parTrans" cxnId="{D480D9B8-72E2-4031-9B83-EA41DAE065B5}">
      <dgm:prSet/>
      <dgm:spPr/>
      <dgm:t>
        <a:bodyPr/>
        <a:lstStyle/>
        <a:p>
          <a:endParaRPr lang="en-US"/>
        </a:p>
      </dgm:t>
    </dgm:pt>
    <dgm:pt modelId="{5F51AF54-93B9-4E20-93F0-5D45246EA725}" type="sibTrans" cxnId="{D480D9B8-72E2-4031-9B83-EA41DAE065B5}">
      <dgm:prSet/>
      <dgm:spPr/>
      <dgm:t>
        <a:bodyPr/>
        <a:lstStyle/>
        <a:p>
          <a:endParaRPr lang="en-US"/>
        </a:p>
      </dgm:t>
    </dgm:pt>
    <dgm:pt modelId="{93982104-EBA6-4F17-8256-B299B9C2ED4C}">
      <dgm:prSet/>
      <dgm:spPr/>
      <dgm:t>
        <a:bodyPr/>
        <a:lstStyle/>
        <a:p>
          <a:r>
            <a:rPr lang="en-US"/>
            <a:t>It is made by the ruler who must care about the community.</a:t>
          </a:r>
        </a:p>
      </dgm:t>
    </dgm:pt>
    <dgm:pt modelId="{B06E7603-E296-444B-BB37-E11912F26D79}" type="parTrans" cxnId="{B97F83DF-A821-4F2F-B642-85A12988C9C6}">
      <dgm:prSet/>
      <dgm:spPr/>
      <dgm:t>
        <a:bodyPr/>
        <a:lstStyle/>
        <a:p>
          <a:endParaRPr lang="en-US"/>
        </a:p>
      </dgm:t>
    </dgm:pt>
    <dgm:pt modelId="{FE17CCE3-8D7A-4E94-BB58-CDADDE93C545}" type="sibTrans" cxnId="{B97F83DF-A821-4F2F-B642-85A12988C9C6}">
      <dgm:prSet/>
      <dgm:spPr/>
      <dgm:t>
        <a:bodyPr/>
        <a:lstStyle/>
        <a:p>
          <a:endParaRPr lang="en-US"/>
        </a:p>
      </dgm:t>
    </dgm:pt>
    <dgm:pt modelId="{B721B395-CDDB-4761-8A6F-02688B2B51CD}">
      <dgm:prSet/>
      <dgm:spPr/>
      <dgm:t>
        <a:bodyPr/>
        <a:lstStyle/>
        <a:p>
          <a:r>
            <a:rPr lang="en-US"/>
            <a:t>It is promulgated or published so everyone knows it.</a:t>
          </a:r>
        </a:p>
      </dgm:t>
    </dgm:pt>
    <dgm:pt modelId="{DD346F7D-9723-4C69-AABE-010C9CAC2861}" type="parTrans" cxnId="{723EBD07-4ABC-4B2C-961A-6BB6A315B1D1}">
      <dgm:prSet/>
      <dgm:spPr/>
      <dgm:t>
        <a:bodyPr/>
        <a:lstStyle/>
        <a:p>
          <a:endParaRPr lang="en-US"/>
        </a:p>
      </dgm:t>
    </dgm:pt>
    <dgm:pt modelId="{6B6413EF-0985-4D70-8FFC-FC625944CD9E}" type="sibTrans" cxnId="{723EBD07-4ABC-4B2C-961A-6BB6A315B1D1}">
      <dgm:prSet/>
      <dgm:spPr/>
      <dgm:t>
        <a:bodyPr/>
        <a:lstStyle/>
        <a:p>
          <a:endParaRPr lang="en-US"/>
        </a:p>
      </dgm:t>
    </dgm:pt>
    <dgm:pt modelId="{F5631F92-30D9-AF44-98E9-A7314070C901}" type="pres">
      <dgm:prSet presAssocID="{8EE015AC-CA13-4027-9B7D-98C708EA9A00}" presName="diagram" presStyleCnt="0">
        <dgm:presLayoutVars>
          <dgm:dir/>
          <dgm:resizeHandles val="exact"/>
        </dgm:presLayoutVars>
      </dgm:prSet>
      <dgm:spPr/>
    </dgm:pt>
    <dgm:pt modelId="{93ECC5F9-B0CD-E944-BB7F-E014C995EED7}" type="pres">
      <dgm:prSet presAssocID="{DA4EE901-EDD7-4A23-A663-FF3E3E899F90}" presName="node" presStyleLbl="node1" presStyleIdx="0" presStyleCnt="4">
        <dgm:presLayoutVars>
          <dgm:bulletEnabled val="1"/>
        </dgm:presLayoutVars>
      </dgm:prSet>
      <dgm:spPr/>
    </dgm:pt>
    <dgm:pt modelId="{46A7818C-7B6A-C64C-8F68-EE2DCEAFFB74}" type="pres">
      <dgm:prSet presAssocID="{22C7F377-5371-4BAF-8E41-1413BE2D8BA8}" presName="sibTrans" presStyleCnt="0"/>
      <dgm:spPr/>
    </dgm:pt>
    <dgm:pt modelId="{2147F9B6-A2C0-DB43-B2EF-60DD989962BD}" type="pres">
      <dgm:prSet presAssocID="{41F02B04-4D30-41A1-9CD5-91E381BD973A}" presName="node" presStyleLbl="node1" presStyleIdx="1" presStyleCnt="4">
        <dgm:presLayoutVars>
          <dgm:bulletEnabled val="1"/>
        </dgm:presLayoutVars>
      </dgm:prSet>
      <dgm:spPr/>
    </dgm:pt>
    <dgm:pt modelId="{E4458978-6079-754E-A2E8-A6B80B33B659}" type="pres">
      <dgm:prSet presAssocID="{527D1508-9246-4FE4-8517-46FB828A56C3}" presName="sibTrans" presStyleCnt="0"/>
      <dgm:spPr/>
    </dgm:pt>
    <dgm:pt modelId="{D9D37E5C-3C52-E245-87DA-C1A8B6CD0103}" type="pres">
      <dgm:prSet presAssocID="{CD55399B-8A62-4958-9706-5E7C5B8D2C62}" presName="node" presStyleLbl="node1" presStyleIdx="2" presStyleCnt="4">
        <dgm:presLayoutVars>
          <dgm:bulletEnabled val="1"/>
        </dgm:presLayoutVars>
      </dgm:prSet>
      <dgm:spPr/>
    </dgm:pt>
    <dgm:pt modelId="{D7C8FEF5-E5B4-BA41-8A60-A7361B91D0C3}" type="pres">
      <dgm:prSet presAssocID="{D01A0785-7529-4159-92D2-E8272707FAC5}" presName="sibTrans" presStyleCnt="0"/>
      <dgm:spPr/>
    </dgm:pt>
    <dgm:pt modelId="{6CF5D49A-B065-AB4C-AF10-A51BC45574F6}" type="pres">
      <dgm:prSet presAssocID="{938DF5E7-8967-4321-ADE8-7585D9A0CA10}" presName="node" presStyleLbl="node1" presStyleIdx="3" presStyleCnt="4">
        <dgm:presLayoutVars>
          <dgm:bulletEnabled val="1"/>
        </dgm:presLayoutVars>
      </dgm:prSet>
      <dgm:spPr/>
    </dgm:pt>
  </dgm:ptLst>
  <dgm:cxnLst>
    <dgm:cxn modelId="{723EBD07-4ABC-4B2C-961A-6BB6A315B1D1}" srcId="{938DF5E7-8967-4321-ADE8-7585D9A0CA10}" destId="{B721B395-CDDB-4761-8A6F-02688B2B51CD}" srcOrd="3" destOrd="0" parTransId="{DD346F7D-9723-4C69-AABE-010C9CAC2861}" sibTransId="{6B6413EF-0985-4D70-8FFC-FC625944CD9E}"/>
    <dgm:cxn modelId="{B6982121-F0CA-674C-9D4B-8EC9B4549F52}" type="presOf" srcId="{CD55399B-8A62-4958-9706-5E7C5B8D2C62}" destId="{D9D37E5C-3C52-E245-87DA-C1A8B6CD0103}" srcOrd="0" destOrd="0" presId="urn:microsoft.com/office/officeart/2005/8/layout/default"/>
    <dgm:cxn modelId="{EF5DBF21-2D4A-3A45-94D6-38A1A8E62C52}" type="presOf" srcId="{938DF5E7-8967-4321-ADE8-7585D9A0CA10}" destId="{6CF5D49A-B065-AB4C-AF10-A51BC45574F6}" srcOrd="0" destOrd="0" presId="urn:microsoft.com/office/officeart/2005/8/layout/default"/>
    <dgm:cxn modelId="{09134E26-D6D1-EA41-AED3-DCC0AD90F8DE}" type="presOf" srcId="{DA4EE901-EDD7-4A23-A663-FF3E3E899F90}" destId="{93ECC5F9-B0CD-E944-BB7F-E014C995EED7}" srcOrd="0" destOrd="0" presId="urn:microsoft.com/office/officeart/2005/8/layout/default"/>
    <dgm:cxn modelId="{3C589236-5EA9-44A8-A9DD-5E299122A5A7}" srcId="{41F02B04-4D30-41A1-9CD5-91E381BD973A}" destId="{9E31BB0C-58DB-44E0-9CD0-2D15F70B537F}" srcOrd="0" destOrd="0" parTransId="{3262803B-2143-4C91-808A-FAB74F9DED34}" sibTransId="{8741D786-1B3D-46BE-B8D9-4AAF8751776E}"/>
    <dgm:cxn modelId="{4465A63A-A9CA-6E41-90CE-B1794C6EF18D}" type="presOf" srcId="{9E31BB0C-58DB-44E0-9CD0-2D15F70B537F}" destId="{2147F9B6-A2C0-DB43-B2EF-60DD989962BD}" srcOrd="0" destOrd="1" presId="urn:microsoft.com/office/officeart/2005/8/layout/default"/>
    <dgm:cxn modelId="{318BC45A-8E07-4F46-A4BB-00978B55931C}" type="presOf" srcId="{93982104-EBA6-4F17-8256-B299B9C2ED4C}" destId="{6CF5D49A-B065-AB4C-AF10-A51BC45574F6}" srcOrd="0" destOrd="3" presId="urn:microsoft.com/office/officeart/2005/8/layout/default"/>
    <dgm:cxn modelId="{A3BDF462-EF87-47AF-8219-829F919DF018}" srcId="{938DF5E7-8967-4321-ADE8-7585D9A0CA10}" destId="{7A21FF42-DFE1-457B-93B9-5E20DB3142A7}" srcOrd="0" destOrd="0" parTransId="{B63D031D-0785-4D20-A07D-A80B1367B64B}" sibTransId="{F5F6429C-8061-4E2D-AD0B-8EF3D7C75BEC}"/>
    <dgm:cxn modelId="{72F7D46A-D4E5-4E43-A659-D3347785CB61}" type="presOf" srcId="{9F134B62-72C4-41A7-AD44-09530EC9FC25}" destId="{2147F9B6-A2C0-DB43-B2EF-60DD989962BD}" srcOrd="0" destOrd="3" presId="urn:microsoft.com/office/officeart/2005/8/layout/default"/>
    <dgm:cxn modelId="{2D00A271-1478-4752-9EBA-E54898D49ABC}" srcId="{41F02B04-4D30-41A1-9CD5-91E381BD973A}" destId="{9F134B62-72C4-41A7-AD44-09530EC9FC25}" srcOrd="2" destOrd="0" parTransId="{523F1066-700E-4057-9109-936B3CA70C44}" sibTransId="{6CC5739C-4F7F-44FC-98BF-88150F3E8549}"/>
    <dgm:cxn modelId="{645C9275-9137-5046-8CEB-DC9DF09053E7}" type="presOf" srcId="{B721B395-CDDB-4761-8A6F-02688B2B51CD}" destId="{6CF5D49A-B065-AB4C-AF10-A51BC45574F6}" srcOrd="0" destOrd="4" presId="urn:microsoft.com/office/officeart/2005/8/layout/default"/>
    <dgm:cxn modelId="{10229276-3D6A-4210-87E9-15AF26E2B44A}" srcId="{8EE015AC-CA13-4027-9B7D-98C708EA9A00}" destId="{41F02B04-4D30-41A1-9CD5-91E381BD973A}" srcOrd="1" destOrd="0" parTransId="{DA86528A-3FDA-497C-AA34-5AE68E6A5CA5}" sibTransId="{527D1508-9246-4FE4-8517-46FB828A56C3}"/>
    <dgm:cxn modelId="{B3CA659C-B87F-7F43-9DC5-AA50839ABD16}" type="presOf" srcId="{7CDDFE1D-B360-49A8-AE27-8EEA2980F7D3}" destId="{6CF5D49A-B065-AB4C-AF10-A51BC45574F6}" srcOrd="0" destOrd="2" presId="urn:microsoft.com/office/officeart/2005/8/layout/default"/>
    <dgm:cxn modelId="{4CC2EDA1-1763-4F94-9849-63D68EEA68FC}" srcId="{8EE015AC-CA13-4027-9B7D-98C708EA9A00}" destId="{CD55399B-8A62-4958-9706-5E7C5B8D2C62}" srcOrd="2" destOrd="0" parTransId="{8B6EB6C7-8697-4A1A-9091-A6D1C35278CF}" sibTransId="{D01A0785-7529-4159-92D2-E8272707FAC5}"/>
    <dgm:cxn modelId="{5D19EEAC-B1A0-4C96-A66E-6F6F4A323092}" srcId="{41F02B04-4D30-41A1-9CD5-91E381BD973A}" destId="{06895C64-D903-4FE4-BAC7-DED5EA8A9BD2}" srcOrd="1" destOrd="0" parTransId="{DEA0247A-3BF2-4BCC-935F-84584FF134CD}" sibTransId="{01A6FBF8-68F2-42A5-A32A-595947BA4F27}"/>
    <dgm:cxn modelId="{D480D9B8-72E2-4031-9B83-EA41DAE065B5}" srcId="{938DF5E7-8967-4321-ADE8-7585D9A0CA10}" destId="{7CDDFE1D-B360-49A8-AE27-8EEA2980F7D3}" srcOrd="1" destOrd="0" parTransId="{267A8105-EFF1-4048-A466-6979B4579AFC}" sibTransId="{5F51AF54-93B9-4E20-93F0-5D45246EA725}"/>
    <dgm:cxn modelId="{B0F83AC2-E83C-0E41-8B0E-40F38F8392DC}" type="presOf" srcId="{06895C64-D903-4FE4-BAC7-DED5EA8A9BD2}" destId="{2147F9B6-A2C0-DB43-B2EF-60DD989962BD}" srcOrd="0" destOrd="2" presId="urn:microsoft.com/office/officeart/2005/8/layout/default"/>
    <dgm:cxn modelId="{DEC005CC-06BC-354E-9927-C40BBD240A63}" type="presOf" srcId="{8EE015AC-CA13-4027-9B7D-98C708EA9A00}" destId="{F5631F92-30D9-AF44-98E9-A7314070C901}" srcOrd="0" destOrd="0" presId="urn:microsoft.com/office/officeart/2005/8/layout/default"/>
    <dgm:cxn modelId="{1ADABAD9-4722-4475-8CE0-CF5A2257230B}" srcId="{8EE015AC-CA13-4027-9B7D-98C708EA9A00}" destId="{DA4EE901-EDD7-4A23-A663-FF3E3E899F90}" srcOrd="0" destOrd="0" parTransId="{A62F09AE-24F8-4E05-BA44-A86C5116AF22}" sibTransId="{22C7F377-5371-4BAF-8E41-1413BE2D8BA8}"/>
    <dgm:cxn modelId="{B97F83DF-A821-4F2F-B642-85A12988C9C6}" srcId="{938DF5E7-8967-4321-ADE8-7585D9A0CA10}" destId="{93982104-EBA6-4F17-8256-B299B9C2ED4C}" srcOrd="2" destOrd="0" parTransId="{B06E7603-E296-444B-BB37-E11912F26D79}" sibTransId="{FE17CCE3-8D7A-4E94-BB58-CDADDE93C545}"/>
    <dgm:cxn modelId="{EAAD00E5-DEAB-7A45-B6C1-6B556BDBBB05}" type="presOf" srcId="{7A21FF42-DFE1-457B-93B9-5E20DB3142A7}" destId="{6CF5D49A-B065-AB4C-AF10-A51BC45574F6}" srcOrd="0" destOrd="1" presId="urn:microsoft.com/office/officeart/2005/8/layout/default"/>
    <dgm:cxn modelId="{16B920E8-C1F4-B14A-A1C2-51C55147614D}" type="presOf" srcId="{41F02B04-4D30-41A1-9CD5-91E381BD973A}" destId="{2147F9B6-A2C0-DB43-B2EF-60DD989962BD}" srcOrd="0" destOrd="0" presId="urn:microsoft.com/office/officeart/2005/8/layout/default"/>
    <dgm:cxn modelId="{6FC3E6ED-1AAD-F741-8DAE-A50DD4B881C2}" type="presOf" srcId="{A766F2F0-ED0B-4A2F-8737-AAF7E35231F6}" destId="{2147F9B6-A2C0-DB43-B2EF-60DD989962BD}" srcOrd="0" destOrd="4" presId="urn:microsoft.com/office/officeart/2005/8/layout/default"/>
    <dgm:cxn modelId="{6ABF0FF2-44E4-4E2B-8881-9B04C6E0C44B}" srcId="{41F02B04-4D30-41A1-9CD5-91E381BD973A}" destId="{A766F2F0-ED0B-4A2F-8737-AAF7E35231F6}" srcOrd="3" destOrd="0" parTransId="{F3E81F73-BF53-4788-8A70-380F6D930E14}" sibTransId="{434B1839-47E9-4066-9F31-FE01D1B7E672}"/>
    <dgm:cxn modelId="{65B680FF-9A9B-47C6-9C57-3499DCF6A953}" srcId="{8EE015AC-CA13-4027-9B7D-98C708EA9A00}" destId="{938DF5E7-8967-4321-ADE8-7585D9A0CA10}" srcOrd="3" destOrd="0" parTransId="{0F396E9C-9FBE-4C9C-BECF-BB528B22ED5E}" sibTransId="{C697178C-2FF7-4E9B-BB32-9E98998E6E4B}"/>
    <dgm:cxn modelId="{69A1AD3B-CE82-3C47-8CE4-79928E14579A}" type="presParOf" srcId="{F5631F92-30D9-AF44-98E9-A7314070C901}" destId="{93ECC5F9-B0CD-E944-BB7F-E014C995EED7}" srcOrd="0" destOrd="0" presId="urn:microsoft.com/office/officeart/2005/8/layout/default"/>
    <dgm:cxn modelId="{3E12B9D1-F32C-BD49-A5C6-27598EC21228}" type="presParOf" srcId="{F5631F92-30D9-AF44-98E9-A7314070C901}" destId="{46A7818C-7B6A-C64C-8F68-EE2DCEAFFB74}" srcOrd="1" destOrd="0" presId="urn:microsoft.com/office/officeart/2005/8/layout/default"/>
    <dgm:cxn modelId="{04103BF7-04E6-3744-8E61-BD94FA9B0418}" type="presParOf" srcId="{F5631F92-30D9-AF44-98E9-A7314070C901}" destId="{2147F9B6-A2C0-DB43-B2EF-60DD989962BD}" srcOrd="2" destOrd="0" presId="urn:microsoft.com/office/officeart/2005/8/layout/default"/>
    <dgm:cxn modelId="{A479B8B1-645A-F448-8109-32150F706A68}" type="presParOf" srcId="{F5631F92-30D9-AF44-98E9-A7314070C901}" destId="{E4458978-6079-754E-A2E8-A6B80B33B659}" srcOrd="3" destOrd="0" presId="urn:microsoft.com/office/officeart/2005/8/layout/default"/>
    <dgm:cxn modelId="{518CA4AD-0F8A-4844-A982-D04B9A977145}" type="presParOf" srcId="{F5631F92-30D9-AF44-98E9-A7314070C901}" destId="{D9D37E5C-3C52-E245-87DA-C1A8B6CD0103}" srcOrd="4" destOrd="0" presId="urn:microsoft.com/office/officeart/2005/8/layout/default"/>
    <dgm:cxn modelId="{F1472830-5540-824C-92D2-9C18DE94BE3A}" type="presParOf" srcId="{F5631F92-30D9-AF44-98E9-A7314070C901}" destId="{D7C8FEF5-E5B4-BA41-8A60-A7361B91D0C3}" srcOrd="5" destOrd="0" presId="urn:microsoft.com/office/officeart/2005/8/layout/default"/>
    <dgm:cxn modelId="{037BF273-4D9A-8E47-AEEB-781AC124D3E7}" type="presParOf" srcId="{F5631F92-30D9-AF44-98E9-A7314070C901}" destId="{6CF5D49A-B065-AB4C-AF10-A51BC45574F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7DD281-205A-4075-BE27-9BC00E13BBD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1FF1AF8-DDD4-4ED0-87F8-F1C720C2D0E7}">
      <dgm:prSet/>
      <dgm:spPr/>
      <dgm:t>
        <a:bodyPr/>
        <a:lstStyle/>
        <a:p>
          <a:r>
            <a:rPr lang="en-CA" b="1" i="1"/>
            <a:t>One can only become a full member of society by an act of express consent </a:t>
          </a:r>
          <a:r>
            <a:rPr lang="en-CA"/>
            <a:t>(</a:t>
          </a:r>
          <a:r>
            <a:rPr lang="en-CA" i="1"/>
            <a:t>Two Treatises</a:t>
          </a:r>
          <a:r>
            <a:rPr lang="en-CA"/>
            <a:t> 2.122). </a:t>
          </a:r>
          <a:endParaRPr lang="en-US"/>
        </a:p>
      </dgm:t>
    </dgm:pt>
    <dgm:pt modelId="{76F7ED95-D1B3-447A-8181-E7DE6499554F}" type="parTrans" cxnId="{319CAA19-B9F9-4403-B1BD-AD2AC8495548}">
      <dgm:prSet/>
      <dgm:spPr/>
      <dgm:t>
        <a:bodyPr/>
        <a:lstStyle/>
        <a:p>
          <a:endParaRPr lang="en-US"/>
        </a:p>
      </dgm:t>
    </dgm:pt>
    <dgm:pt modelId="{35040AE7-D853-4976-8C79-A4D5F6DA7E85}" type="sibTrans" cxnId="{319CAA19-B9F9-4403-B1BD-AD2AC8495548}">
      <dgm:prSet/>
      <dgm:spPr/>
      <dgm:t>
        <a:bodyPr/>
        <a:lstStyle/>
        <a:p>
          <a:endParaRPr lang="en-US"/>
        </a:p>
      </dgm:t>
    </dgm:pt>
    <dgm:pt modelId="{E45D9C2D-06D7-4547-927C-4F21D9ECAB08}">
      <dgm:prSet/>
      <dgm:spPr/>
      <dgm:t>
        <a:bodyPr/>
        <a:lstStyle/>
        <a:p>
          <a:r>
            <a:rPr lang="en-CA"/>
            <a:t>The literature on Locke’s theory of consent tends to focus on how Locke does or does not successfully answer the following objection: </a:t>
          </a:r>
          <a:r>
            <a:rPr lang="en-CA" i="1"/>
            <a:t>few people have actually consented to their governments so no, or almost no, governments are actually legitimate. How do you consent to a government? Who should consent? How should consent for a government be?</a:t>
          </a:r>
          <a:endParaRPr lang="en-US"/>
        </a:p>
      </dgm:t>
    </dgm:pt>
    <dgm:pt modelId="{D78477E3-75DA-4575-9CAA-8D8E9C6C1CD3}" type="parTrans" cxnId="{79DF1938-AA00-4D98-A768-ADC538149E93}">
      <dgm:prSet/>
      <dgm:spPr/>
      <dgm:t>
        <a:bodyPr/>
        <a:lstStyle/>
        <a:p>
          <a:endParaRPr lang="en-US"/>
        </a:p>
      </dgm:t>
    </dgm:pt>
    <dgm:pt modelId="{3F96EAAB-3B25-4E3B-8108-7EA2F7888E71}" type="sibTrans" cxnId="{79DF1938-AA00-4D98-A768-ADC538149E93}">
      <dgm:prSet/>
      <dgm:spPr/>
      <dgm:t>
        <a:bodyPr/>
        <a:lstStyle/>
        <a:p>
          <a:endParaRPr lang="en-US"/>
        </a:p>
      </dgm:t>
    </dgm:pt>
    <dgm:pt modelId="{C4F9B009-FDAB-254D-9A95-FC47B6A0435E}" type="pres">
      <dgm:prSet presAssocID="{857DD281-205A-4075-BE27-9BC00E13BBD2}" presName="linear" presStyleCnt="0">
        <dgm:presLayoutVars>
          <dgm:animLvl val="lvl"/>
          <dgm:resizeHandles val="exact"/>
        </dgm:presLayoutVars>
      </dgm:prSet>
      <dgm:spPr/>
    </dgm:pt>
    <dgm:pt modelId="{A193803B-F6B6-A64C-9D06-A830DA7DFEA1}" type="pres">
      <dgm:prSet presAssocID="{51FF1AF8-DDD4-4ED0-87F8-F1C720C2D0E7}" presName="parentText" presStyleLbl="node1" presStyleIdx="0" presStyleCnt="2">
        <dgm:presLayoutVars>
          <dgm:chMax val="0"/>
          <dgm:bulletEnabled val="1"/>
        </dgm:presLayoutVars>
      </dgm:prSet>
      <dgm:spPr/>
    </dgm:pt>
    <dgm:pt modelId="{2A96CE43-882C-304D-825D-191DCC3222AF}" type="pres">
      <dgm:prSet presAssocID="{35040AE7-D853-4976-8C79-A4D5F6DA7E85}" presName="spacer" presStyleCnt="0"/>
      <dgm:spPr/>
    </dgm:pt>
    <dgm:pt modelId="{021BC7CB-CC6B-0348-8AFD-3836D7A31F74}" type="pres">
      <dgm:prSet presAssocID="{E45D9C2D-06D7-4547-927C-4F21D9ECAB08}" presName="parentText" presStyleLbl="node1" presStyleIdx="1" presStyleCnt="2">
        <dgm:presLayoutVars>
          <dgm:chMax val="0"/>
          <dgm:bulletEnabled val="1"/>
        </dgm:presLayoutVars>
      </dgm:prSet>
      <dgm:spPr/>
    </dgm:pt>
  </dgm:ptLst>
  <dgm:cxnLst>
    <dgm:cxn modelId="{73DABA08-C87B-124A-A98E-458233B0A9CB}" type="presOf" srcId="{857DD281-205A-4075-BE27-9BC00E13BBD2}" destId="{C4F9B009-FDAB-254D-9A95-FC47B6A0435E}" srcOrd="0" destOrd="0" presId="urn:microsoft.com/office/officeart/2005/8/layout/vList2"/>
    <dgm:cxn modelId="{319CAA19-B9F9-4403-B1BD-AD2AC8495548}" srcId="{857DD281-205A-4075-BE27-9BC00E13BBD2}" destId="{51FF1AF8-DDD4-4ED0-87F8-F1C720C2D0E7}" srcOrd="0" destOrd="0" parTransId="{76F7ED95-D1B3-447A-8181-E7DE6499554F}" sibTransId="{35040AE7-D853-4976-8C79-A4D5F6DA7E85}"/>
    <dgm:cxn modelId="{D34A1029-62E1-5741-A1A0-D7E123F89BCD}" type="presOf" srcId="{E45D9C2D-06D7-4547-927C-4F21D9ECAB08}" destId="{021BC7CB-CC6B-0348-8AFD-3836D7A31F74}" srcOrd="0" destOrd="0" presId="urn:microsoft.com/office/officeart/2005/8/layout/vList2"/>
    <dgm:cxn modelId="{79DF1938-AA00-4D98-A768-ADC538149E93}" srcId="{857DD281-205A-4075-BE27-9BC00E13BBD2}" destId="{E45D9C2D-06D7-4547-927C-4F21D9ECAB08}" srcOrd="1" destOrd="0" parTransId="{D78477E3-75DA-4575-9CAA-8D8E9C6C1CD3}" sibTransId="{3F96EAAB-3B25-4E3B-8108-7EA2F7888E71}"/>
    <dgm:cxn modelId="{A94BABC1-F509-044B-99FC-B6FBA4886281}" type="presOf" srcId="{51FF1AF8-DDD4-4ED0-87F8-F1C720C2D0E7}" destId="{A193803B-F6B6-A64C-9D06-A830DA7DFEA1}" srcOrd="0" destOrd="0" presId="urn:microsoft.com/office/officeart/2005/8/layout/vList2"/>
    <dgm:cxn modelId="{60FD6FE1-ED49-EE4D-A844-323AEC4DB953}" type="presParOf" srcId="{C4F9B009-FDAB-254D-9A95-FC47B6A0435E}" destId="{A193803B-F6B6-A64C-9D06-A830DA7DFEA1}" srcOrd="0" destOrd="0" presId="urn:microsoft.com/office/officeart/2005/8/layout/vList2"/>
    <dgm:cxn modelId="{BC3A6994-A7B4-244F-B833-A57217AF94F2}" type="presParOf" srcId="{C4F9B009-FDAB-254D-9A95-FC47B6A0435E}" destId="{2A96CE43-882C-304D-825D-191DCC3222AF}" srcOrd="1" destOrd="0" presId="urn:microsoft.com/office/officeart/2005/8/layout/vList2"/>
    <dgm:cxn modelId="{08A2EBE6-837B-F24E-948E-18BA96D0F7AD}" type="presParOf" srcId="{C4F9B009-FDAB-254D-9A95-FC47B6A0435E}" destId="{021BC7CB-CC6B-0348-8AFD-3836D7A31F7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D10B4-EFD6-6249-A153-4704D859E874}">
      <dsp:nvSpPr>
        <dsp:cNvPr id="0" name=""/>
        <dsp:cNvSpPr/>
      </dsp:nvSpPr>
      <dsp:spPr>
        <a:xfrm>
          <a:off x="637" y="67735"/>
          <a:ext cx="2484964" cy="1490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Agreed with Plato that humans are political animals like other animals that live in colonies with social organization. Reason sets humans apart, which allows them to tell the difference between good and bad; this is Rationalism.</a:t>
          </a:r>
        </a:p>
      </dsp:txBody>
      <dsp:txXfrm>
        <a:off x="637" y="67735"/>
        <a:ext cx="2484964" cy="1490978"/>
      </dsp:txXfrm>
    </dsp:sp>
    <dsp:sp modelId="{26CA9695-94C9-A148-97CD-42B8F134BA8E}">
      <dsp:nvSpPr>
        <dsp:cNvPr id="0" name=""/>
        <dsp:cNvSpPr/>
      </dsp:nvSpPr>
      <dsp:spPr>
        <a:xfrm>
          <a:off x="2734098" y="67735"/>
          <a:ext cx="2484964" cy="1490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People fall into 3 classes. Some are born good, some can be made good through education but the majority of people are ruled by their passions and education alone will not make them good. That is law’s job.</a:t>
          </a:r>
        </a:p>
      </dsp:txBody>
      <dsp:txXfrm>
        <a:off x="2734098" y="67735"/>
        <a:ext cx="2484964" cy="1490978"/>
      </dsp:txXfrm>
    </dsp:sp>
    <dsp:sp modelId="{481527F4-D811-504C-A9BA-0B5EE61A0D37}">
      <dsp:nvSpPr>
        <dsp:cNvPr id="0" name=""/>
        <dsp:cNvSpPr/>
      </dsp:nvSpPr>
      <dsp:spPr>
        <a:xfrm>
          <a:off x="637" y="1807210"/>
          <a:ext cx="2484964" cy="149097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Fear and punishment controls people. </a:t>
          </a:r>
        </a:p>
      </dsp:txBody>
      <dsp:txXfrm>
        <a:off x="637" y="1807210"/>
        <a:ext cx="2484964" cy="1490978"/>
      </dsp:txXfrm>
    </dsp:sp>
    <dsp:sp modelId="{37391EB6-97A7-6745-92D1-CA3A9D27EDC7}">
      <dsp:nvSpPr>
        <dsp:cNvPr id="0" name=""/>
        <dsp:cNvSpPr/>
      </dsp:nvSpPr>
      <dsp:spPr>
        <a:xfrm>
          <a:off x="2734098" y="1807210"/>
          <a:ext cx="2484964" cy="149097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Citizens should train to legislate in order to regulate behavior. </a:t>
          </a:r>
        </a:p>
      </dsp:txBody>
      <dsp:txXfrm>
        <a:off x="2734098" y="1807210"/>
        <a:ext cx="2484964" cy="1490978"/>
      </dsp:txXfrm>
    </dsp:sp>
    <dsp:sp modelId="{155B1A7B-5074-A741-B61B-7B9DC4CFD99F}">
      <dsp:nvSpPr>
        <dsp:cNvPr id="0" name=""/>
        <dsp:cNvSpPr/>
      </dsp:nvSpPr>
      <dsp:spPr>
        <a:xfrm>
          <a:off x="637" y="3546685"/>
          <a:ext cx="2484964" cy="149097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Law has a moral purpose. It forces people to live according to reason rather than passion.</a:t>
          </a:r>
        </a:p>
      </dsp:txBody>
      <dsp:txXfrm>
        <a:off x="637" y="3546685"/>
        <a:ext cx="2484964" cy="1490978"/>
      </dsp:txXfrm>
    </dsp:sp>
    <dsp:sp modelId="{7F784E30-0BF1-6843-865D-C7228DA61C05}">
      <dsp:nvSpPr>
        <dsp:cNvPr id="0" name=""/>
        <dsp:cNvSpPr/>
      </dsp:nvSpPr>
      <dsp:spPr>
        <a:xfrm>
          <a:off x="2734098" y="3546685"/>
          <a:ext cx="2484964" cy="1490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Law is to help citizens use their reason to achieve their highest potential.</a:t>
          </a:r>
        </a:p>
      </dsp:txBody>
      <dsp:txXfrm>
        <a:off x="2734098" y="3546685"/>
        <a:ext cx="2484964" cy="1490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13CB4-54C1-2349-BA08-41D4AE2408CA}">
      <dsp:nvSpPr>
        <dsp:cNvPr id="0" name=""/>
        <dsp:cNvSpPr/>
      </dsp:nvSpPr>
      <dsp:spPr>
        <a:xfrm>
          <a:off x="0" y="76573"/>
          <a:ext cx="6525661" cy="21590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[W]e allow only reason, not a human being, to be ruler. For a human being awards himself too many goods and becomes a tyrant; a ruler, however, is a guardian of the just, and hence of the equal [and so must not award himself too many goods].</a:t>
          </a:r>
          <a:endParaRPr lang="en-US" sz="2100" kern="1200"/>
        </a:p>
      </dsp:txBody>
      <dsp:txXfrm>
        <a:off x="105398" y="181971"/>
        <a:ext cx="6314865" cy="1948292"/>
      </dsp:txXfrm>
    </dsp:sp>
    <dsp:sp modelId="{43CBBEAA-2267-8B4C-B805-04B5E7E5B1F9}">
      <dsp:nvSpPr>
        <dsp:cNvPr id="0" name=""/>
        <dsp:cNvSpPr/>
      </dsp:nvSpPr>
      <dsp:spPr>
        <a:xfrm>
          <a:off x="0" y="2296142"/>
          <a:ext cx="6525661" cy="2159088"/>
        </a:xfrm>
        <a:prstGeom prst="roundRect">
          <a:avLst/>
        </a:prstGeom>
        <a:solidFill>
          <a:schemeClr val="accent2">
            <a:hueOff val="-1496656"/>
            <a:satOff val="6446"/>
            <a:lumOff val="47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[T]he law looks only at differences in the harm [inflicted], and treats the people involved as equals, if one does injustice while the other suffers it, and one has done the harm while the other suffered it. And so the judge tries to restore this unjust situation to equality, since it is unequal.</a:t>
          </a:r>
          <a:endParaRPr lang="en-US" sz="2100" kern="1200"/>
        </a:p>
      </dsp:txBody>
      <dsp:txXfrm>
        <a:off x="105398" y="2401540"/>
        <a:ext cx="6314865" cy="1948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CC5F9-B0CD-E944-BB7F-E014C995EED7}">
      <dsp:nvSpPr>
        <dsp:cNvPr id="0" name=""/>
        <dsp:cNvSpPr/>
      </dsp:nvSpPr>
      <dsp:spPr>
        <a:xfrm>
          <a:off x="1255604" y="782"/>
          <a:ext cx="4570673" cy="2742404"/>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1. Eternal: </a:t>
          </a:r>
          <a:r>
            <a:rPr lang="en-US" sz="1900" kern="1200" dirty="0"/>
            <a:t>Body of laws by which ‘God’ created the universe and kept it in operation. Exists outside time and will never change. </a:t>
          </a:r>
        </a:p>
      </dsp:txBody>
      <dsp:txXfrm>
        <a:off x="1255604" y="782"/>
        <a:ext cx="4570673" cy="2742404"/>
      </dsp:txXfrm>
    </dsp:sp>
    <dsp:sp modelId="{2147F9B6-A2C0-DB43-B2EF-60DD989962BD}">
      <dsp:nvSpPr>
        <dsp:cNvPr id="0" name=""/>
        <dsp:cNvSpPr/>
      </dsp:nvSpPr>
      <dsp:spPr>
        <a:xfrm>
          <a:off x="6283345" y="782"/>
          <a:ext cx="4570673" cy="2742404"/>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2. Natural: </a:t>
          </a:r>
          <a:r>
            <a:rPr lang="en-US" sz="1900" kern="1200" dirty="0"/>
            <a:t>Is the eternal law as it operates in humans and can be known. Faculty of reason.  Examples:</a:t>
          </a:r>
        </a:p>
        <a:p>
          <a:pPr marL="114300" lvl="1" indent="-114300" algn="l" defTabSz="666750">
            <a:lnSpc>
              <a:spcPct val="90000"/>
            </a:lnSpc>
            <a:spcBef>
              <a:spcPct val="0"/>
            </a:spcBef>
            <a:spcAft>
              <a:spcPct val="15000"/>
            </a:spcAft>
            <a:buChar char="•"/>
          </a:pPr>
          <a:r>
            <a:rPr lang="en-US" sz="1500" kern="1200" dirty="0"/>
            <a:t>Parents should care for their children</a:t>
          </a:r>
        </a:p>
        <a:p>
          <a:pPr marL="114300" lvl="1" indent="-114300" algn="l" defTabSz="666750">
            <a:lnSpc>
              <a:spcPct val="90000"/>
            </a:lnSpc>
            <a:spcBef>
              <a:spcPct val="0"/>
            </a:spcBef>
            <a:spcAft>
              <a:spcPct val="15000"/>
            </a:spcAft>
            <a:buChar char="•"/>
          </a:pPr>
          <a:r>
            <a:rPr lang="en-US" sz="1500" kern="1200" dirty="0"/>
            <a:t>Each person should try to preserve his or her own life.</a:t>
          </a:r>
        </a:p>
        <a:p>
          <a:pPr marL="114300" lvl="1" indent="-114300" algn="l" defTabSz="666750">
            <a:lnSpc>
              <a:spcPct val="90000"/>
            </a:lnSpc>
            <a:spcBef>
              <a:spcPct val="0"/>
            </a:spcBef>
            <a:spcAft>
              <a:spcPct val="15000"/>
            </a:spcAft>
            <a:buChar char="•"/>
          </a:pPr>
          <a:r>
            <a:rPr lang="en-US" sz="1500" kern="1200"/>
            <a:t>People should do no harm to others.</a:t>
          </a:r>
        </a:p>
        <a:p>
          <a:pPr marL="114300" lvl="1" indent="-114300" algn="l" defTabSz="666750">
            <a:lnSpc>
              <a:spcPct val="90000"/>
            </a:lnSpc>
            <a:spcBef>
              <a:spcPct val="0"/>
            </a:spcBef>
            <a:spcAft>
              <a:spcPct val="15000"/>
            </a:spcAft>
            <a:buChar char="•"/>
          </a:pPr>
          <a:r>
            <a:rPr lang="en-US" sz="1500" kern="1200"/>
            <a:t>We should all assist the poor, the sick, and the elderly.</a:t>
          </a:r>
        </a:p>
      </dsp:txBody>
      <dsp:txXfrm>
        <a:off x="6283345" y="782"/>
        <a:ext cx="4570673" cy="2742404"/>
      </dsp:txXfrm>
    </dsp:sp>
    <dsp:sp modelId="{D9D37E5C-3C52-E245-87DA-C1A8B6CD0103}">
      <dsp:nvSpPr>
        <dsp:cNvPr id="0" name=""/>
        <dsp:cNvSpPr/>
      </dsp:nvSpPr>
      <dsp:spPr>
        <a:xfrm>
          <a:off x="1255604" y="3200254"/>
          <a:ext cx="4570673" cy="274240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3. Divine Positive: </a:t>
          </a:r>
          <a:r>
            <a:rPr lang="en-US" sz="1900" kern="1200" dirty="0"/>
            <a:t>Part of the eternal law that has been revealed in scriptures. Laws that were written in the bible for instance.</a:t>
          </a:r>
        </a:p>
      </dsp:txBody>
      <dsp:txXfrm>
        <a:off x="1255604" y="3200254"/>
        <a:ext cx="4570673" cy="2742404"/>
      </dsp:txXfrm>
    </dsp:sp>
    <dsp:sp modelId="{6CF5D49A-B065-AB4C-AF10-A51BC45574F6}">
      <dsp:nvSpPr>
        <dsp:cNvPr id="0" name=""/>
        <dsp:cNvSpPr/>
      </dsp:nvSpPr>
      <dsp:spPr>
        <a:xfrm>
          <a:off x="6283345" y="3200254"/>
          <a:ext cx="4570673" cy="27424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4. Human Positive</a:t>
          </a:r>
          <a:r>
            <a:rPr lang="en-US" sz="1900" b="1" i="1" kern="1200" dirty="0"/>
            <a:t>:  “Law is nothing else than an ordinance of reason for the common good, promulgated by him has the care of the community. </a:t>
          </a:r>
          <a:endParaRPr lang="en-US" sz="1900" kern="1200" dirty="0"/>
        </a:p>
        <a:p>
          <a:pPr marL="114300" lvl="1" indent="-114300" algn="l" defTabSz="666750">
            <a:lnSpc>
              <a:spcPct val="90000"/>
            </a:lnSpc>
            <a:spcBef>
              <a:spcPct val="0"/>
            </a:spcBef>
            <a:spcAft>
              <a:spcPct val="15000"/>
            </a:spcAft>
            <a:buChar char="•"/>
          </a:pPr>
          <a:r>
            <a:rPr lang="en-US" sz="1500" kern="1200"/>
            <a:t>Law is the product of human reason.</a:t>
          </a:r>
        </a:p>
        <a:p>
          <a:pPr marL="114300" lvl="1" indent="-114300" algn="l" defTabSz="666750">
            <a:lnSpc>
              <a:spcPct val="90000"/>
            </a:lnSpc>
            <a:spcBef>
              <a:spcPct val="0"/>
            </a:spcBef>
            <a:spcAft>
              <a:spcPct val="15000"/>
            </a:spcAft>
            <a:buChar char="•"/>
          </a:pPr>
          <a:r>
            <a:rPr lang="en-US" sz="1500" kern="1200" dirty="0"/>
            <a:t>It is made for the common good.</a:t>
          </a:r>
        </a:p>
        <a:p>
          <a:pPr marL="114300" lvl="1" indent="-114300" algn="l" defTabSz="666750">
            <a:lnSpc>
              <a:spcPct val="90000"/>
            </a:lnSpc>
            <a:spcBef>
              <a:spcPct val="0"/>
            </a:spcBef>
            <a:spcAft>
              <a:spcPct val="15000"/>
            </a:spcAft>
            <a:buChar char="•"/>
          </a:pPr>
          <a:r>
            <a:rPr lang="en-US" sz="1500" kern="1200"/>
            <a:t>It is made by the ruler who must care about the community.</a:t>
          </a:r>
        </a:p>
        <a:p>
          <a:pPr marL="114300" lvl="1" indent="-114300" algn="l" defTabSz="666750">
            <a:lnSpc>
              <a:spcPct val="90000"/>
            </a:lnSpc>
            <a:spcBef>
              <a:spcPct val="0"/>
            </a:spcBef>
            <a:spcAft>
              <a:spcPct val="15000"/>
            </a:spcAft>
            <a:buChar char="•"/>
          </a:pPr>
          <a:r>
            <a:rPr lang="en-US" sz="1500" kern="1200"/>
            <a:t>It is promulgated or published so everyone knows it.</a:t>
          </a:r>
        </a:p>
      </dsp:txBody>
      <dsp:txXfrm>
        <a:off x="6283345" y="3200254"/>
        <a:ext cx="4570673" cy="2742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3803B-F6B6-A64C-9D06-A830DA7DFEA1}">
      <dsp:nvSpPr>
        <dsp:cNvPr id="0" name=""/>
        <dsp:cNvSpPr/>
      </dsp:nvSpPr>
      <dsp:spPr>
        <a:xfrm>
          <a:off x="0" y="18321"/>
          <a:ext cx="6525661" cy="22202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b="1" i="1" kern="1200"/>
            <a:t>One can only become a full member of society by an act of express consent </a:t>
          </a:r>
          <a:r>
            <a:rPr lang="en-CA" sz="1900" kern="1200"/>
            <a:t>(</a:t>
          </a:r>
          <a:r>
            <a:rPr lang="en-CA" sz="1900" i="1" kern="1200"/>
            <a:t>Two Treatises</a:t>
          </a:r>
          <a:r>
            <a:rPr lang="en-CA" sz="1900" kern="1200"/>
            <a:t> 2.122). </a:t>
          </a:r>
          <a:endParaRPr lang="en-US" sz="1900" kern="1200"/>
        </a:p>
      </dsp:txBody>
      <dsp:txXfrm>
        <a:off x="108382" y="126703"/>
        <a:ext cx="6308897" cy="2003457"/>
      </dsp:txXfrm>
    </dsp:sp>
    <dsp:sp modelId="{021BC7CB-CC6B-0348-8AFD-3836D7A31F74}">
      <dsp:nvSpPr>
        <dsp:cNvPr id="0" name=""/>
        <dsp:cNvSpPr/>
      </dsp:nvSpPr>
      <dsp:spPr>
        <a:xfrm>
          <a:off x="0" y="2293262"/>
          <a:ext cx="6525661" cy="2220221"/>
        </a:xfrm>
        <a:prstGeom prst="roundRect">
          <a:avLst/>
        </a:prstGeom>
        <a:solidFill>
          <a:schemeClr val="accent2">
            <a:hueOff val="-1496656"/>
            <a:satOff val="6446"/>
            <a:lumOff val="47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a:t>The literature on Locke’s theory of consent tends to focus on how Locke does or does not successfully answer the following objection: </a:t>
          </a:r>
          <a:r>
            <a:rPr lang="en-CA" sz="1900" i="1" kern="1200"/>
            <a:t>few people have actually consented to their governments so no, or almost no, governments are actually legitimate. How do you consent to a government? Who should consent? How should consent for a government be?</a:t>
          </a:r>
          <a:endParaRPr lang="en-US" sz="1900" kern="1200"/>
        </a:p>
      </dsp:txBody>
      <dsp:txXfrm>
        <a:off x="108382" y="2401644"/>
        <a:ext cx="6308897" cy="20034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2886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371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7027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67351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100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2560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7139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1765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754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143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9/1/22</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69388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9/1/22</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90190471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70DF15-E754-42BB-9A78-F070643B1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FE56F-3666-FFF2-5512-6CD674A4EDDF}"/>
              </a:ext>
            </a:extLst>
          </p:cNvPr>
          <p:cNvSpPr>
            <a:spLocks noGrp="1"/>
          </p:cNvSpPr>
          <p:nvPr>
            <p:ph type="ctrTitle"/>
          </p:nvPr>
        </p:nvSpPr>
        <p:spPr>
          <a:xfrm>
            <a:off x="2069331" y="4934601"/>
            <a:ext cx="8031961" cy="882398"/>
          </a:xfrm>
        </p:spPr>
        <p:txBody>
          <a:bodyPr>
            <a:normAutofit/>
          </a:bodyPr>
          <a:lstStyle/>
          <a:p>
            <a:r>
              <a:rPr lang="en-US" sz="4400" dirty="0">
                <a:latin typeface="Arial Rounded MT Bold" panose="020F0704030504030204" pitchFamily="34" charset="77"/>
              </a:rPr>
              <a:t>Legal Philosophy</a:t>
            </a:r>
          </a:p>
        </p:txBody>
      </p:sp>
      <p:sp>
        <p:nvSpPr>
          <p:cNvPr id="3" name="Subtitle 2">
            <a:extLst>
              <a:ext uri="{FF2B5EF4-FFF2-40B4-BE49-F238E27FC236}">
                <a16:creationId xmlns:a16="http://schemas.microsoft.com/office/drawing/2014/main" id="{041D024D-A3C9-0F4C-1469-B003E5126293}"/>
              </a:ext>
            </a:extLst>
          </p:cNvPr>
          <p:cNvSpPr>
            <a:spLocks noGrp="1"/>
          </p:cNvSpPr>
          <p:nvPr>
            <p:ph type="subTitle" idx="1"/>
          </p:nvPr>
        </p:nvSpPr>
        <p:spPr>
          <a:xfrm>
            <a:off x="2780983" y="5945844"/>
            <a:ext cx="6396471" cy="509627"/>
          </a:xfrm>
        </p:spPr>
        <p:txBody>
          <a:bodyPr>
            <a:normAutofit/>
          </a:bodyPr>
          <a:lstStyle/>
          <a:p>
            <a:r>
              <a:rPr lang="en-US" sz="1200" dirty="0"/>
              <a:t>some OTHER people you need TO know</a:t>
            </a:r>
          </a:p>
        </p:txBody>
      </p:sp>
      <p:pic>
        <p:nvPicPr>
          <p:cNvPr id="4" name="Picture 3">
            <a:extLst>
              <a:ext uri="{FF2B5EF4-FFF2-40B4-BE49-F238E27FC236}">
                <a16:creationId xmlns:a16="http://schemas.microsoft.com/office/drawing/2014/main" id="{836B1611-A0E4-8BB9-C71F-1D5AD2A384E6}"/>
              </a:ext>
            </a:extLst>
          </p:cNvPr>
          <p:cNvPicPr>
            <a:picLocks noChangeAspect="1"/>
          </p:cNvPicPr>
          <p:nvPr/>
        </p:nvPicPr>
        <p:blipFill rotWithShape="1">
          <a:blip r:embed="rId2"/>
          <a:srcRect t="23748" b="20870"/>
          <a:stretch/>
        </p:blipFill>
        <p:spPr>
          <a:xfrm>
            <a:off x="-15059" y="1"/>
            <a:ext cx="12200741" cy="4510316"/>
          </a:xfrm>
          <a:prstGeom prst="rect">
            <a:avLst/>
          </a:prstGeom>
        </p:spPr>
      </p:pic>
      <p:grpSp>
        <p:nvGrpSpPr>
          <p:cNvPr id="13" name="Group 12">
            <a:extLst>
              <a:ext uri="{FF2B5EF4-FFF2-40B4-BE49-F238E27FC236}">
                <a16:creationId xmlns:a16="http://schemas.microsoft.com/office/drawing/2014/main" id="{67A83510-2790-4866-911D-2E1588DF5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32" y="4252353"/>
            <a:ext cx="12157773" cy="494218"/>
            <a:chOff x="18956" y="5952517"/>
            <a:chExt cx="12157773" cy="494218"/>
          </a:xfrm>
          <a:solidFill>
            <a:schemeClr val="bg1"/>
          </a:solidFill>
        </p:grpSpPr>
        <p:sp>
          <p:nvSpPr>
            <p:cNvPr id="14"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78638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11">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9CB969-AA75-8329-44C3-D0DA7816C219}"/>
              </a:ext>
            </a:extLst>
          </p:cNvPr>
          <p:cNvSpPr>
            <a:spLocks noGrp="1"/>
          </p:cNvSpPr>
          <p:nvPr>
            <p:ph type="title"/>
          </p:nvPr>
        </p:nvSpPr>
        <p:spPr>
          <a:xfrm>
            <a:off x="772858" y="124871"/>
            <a:ext cx="5110909" cy="1691969"/>
          </a:xfrm>
        </p:spPr>
        <p:txBody>
          <a:bodyPr>
            <a:normAutofit/>
          </a:bodyPr>
          <a:lstStyle/>
          <a:p>
            <a:pPr algn="ctr"/>
            <a:r>
              <a:rPr lang="en-CA" b="1" dirty="0">
                <a:latin typeface="Arial Rounded MT Bold" panose="020F0704030504030204" pitchFamily="34" charset="77"/>
              </a:rPr>
              <a:t>Ann Scales (1952 – 2012)</a:t>
            </a:r>
            <a:endParaRPr lang="en-US"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AE970740-7128-63BE-98FC-D14B11913E29}"/>
              </a:ext>
            </a:extLst>
          </p:cNvPr>
          <p:cNvSpPr>
            <a:spLocks noGrp="1"/>
          </p:cNvSpPr>
          <p:nvPr>
            <p:ph idx="1"/>
          </p:nvPr>
        </p:nvSpPr>
        <p:spPr>
          <a:xfrm>
            <a:off x="142875" y="1735314"/>
            <a:ext cx="6197886" cy="4906543"/>
          </a:xfrm>
        </p:spPr>
        <p:txBody>
          <a:bodyPr>
            <a:normAutofit fontScale="92500" lnSpcReduction="20000"/>
          </a:bodyPr>
          <a:lstStyle/>
          <a:p>
            <a:pPr>
              <a:lnSpc>
                <a:spcPct val="140000"/>
              </a:lnSpc>
            </a:pPr>
            <a:r>
              <a:rPr lang="en-CA" sz="1700" dirty="0"/>
              <a:t>American lawyer, activist, graduate of Harvard Law and was a law professor at the University of Denver Sturm College of Law</a:t>
            </a:r>
          </a:p>
          <a:p>
            <a:pPr>
              <a:lnSpc>
                <a:spcPct val="140000"/>
              </a:lnSpc>
            </a:pPr>
            <a:r>
              <a:rPr lang="en-CA" sz="1700" dirty="0"/>
              <a:t>She was a founder of the legal field of feminist jurisprudence, and coined the term feminist jurisprudence in 1977</a:t>
            </a:r>
          </a:p>
          <a:p>
            <a:pPr>
              <a:lnSpc>
                <a:spcPct val="140000"/>
              </a:lnSpc>
            </a:pPr>
            <a:r>
              <a:rPr lang="en-CA" sz="1700" dirty="0"/>
              <a:t> Feminist Jurisprudence states that the law has been fundamental in women's historical subordination. Plays off of Marxism where the law is used to oppress workers or the ‘middle class’.</a:t>
            </a:r>
          </a:p>
          <a:p>
            <a:pPr>
              <a:lnSpc>
                <a:spcPct val="140000"/>
              </a:lnSpc>
            </a:pPr>
            <a:r>
              <a:rPr lang="en-CA" sz="1700" dirty="0"/>
              <a:t>“</a:t>
            </a:r>
            <a:r>
              <a:rPr lang="en-CA" sz="1700" b="1" i="1" dirty="0">
                <a:solidFill>
                  <a:schemeClr val="accent5"/>
                </a:solidFill>
              </a:rPr>
              <a:t>the fourteenth amendment … cannot be relied on to meet the real challenge raised by the issues of pregnancy and childrearing. </a:t>
            </a:r>
            <a:r>
              <a:rPr lang="en-CA" sz="1700" dirty="0"/>
              <a:t>“ (</a:t>
            </a:r>
            <a:r>
              <a:rPr lang="en-CA" sz="1700" i="1" dirty="0"/>
              <a:t>Scales, Ann C. (1981) "Towards a Feminist Jurisprudence," Indiana Law Journal: Vol. 56 : </a:t>
            </a:r>
            <a:r>
              <a:rPr lang="en-CA" sz="1700" i="1" dirty="0" err="1"/>
              <a:t>Iss</a:t>
            </a:r>
            <a:r>
              <a:rPr lang="en-CA" sz="1700" i="1" dirty="0"/>
              <a:t>. 3 , Article 1</a:t>
            </a:r>
            <a:r>
              <a:rPr lang="en-CA" sz="1700" dirty="0"/>
              <a:t>.)</a:t>
            </a:r>
          </a:p>
          <a:p>
            <a:pPr marL="0" indent="0">
              <a:lnSpc>
                <a:spcPct val="140000"/>
              </a:lnSpc>
              <a:buNone/>
            </a:pPr>
            <a:r>
              <a:rPr lang="en-CA" sz="1700" b="1" i="1" dirty="0">
                <a:solidFill>
                  <a:schemeClr val="accent4"/>
                </a:solidFill>
              </a:rPr>
              <a:t>Go to our website and view the latest on law restricting women’s rights.</a:t>
            </a:r>
          </a:p>
          <a:p>
            <a:pPr>
              <a:lnSpc>
                <a:spcPct val="140000"/>
              </a:lnSpc>
            </a:pPr>
            <a:endParaRPr lang="en-US" sz="1000" dirty="0"/>
          </a:p>
        </p:txBody>
      </p:sp>
      <p:pic>
        <p:nvPicPr>
          <p:cNvPr id="5" name="Picture 4" descr="A picture containing person, clothing, suit, person&#10;&#10;Description automatically generated">
            <a:extLst>
              <a:ext uri="{FF2B5EF4-FFF2-40B4-BE49-F238E27FC236}">
                <a16:creationId xmlns:a16="http://schemas.microsoft.com/office/drawing/2014/main" id="{2E8FEFAF-D33A-FEDE-EA11-17B2D10D2A87}"/>
              </a:ext>
            </a:extLst>
          </p:cNvPr>
          <p:cNvPicPr>
            <a:picLocks noChangeAspect="1"/>
          </p:cNvPicPr>
          <p:nvPr/>
        </p:nvPicPr>
        <p:blipFill rotWithShape="1">
          <a:blip r:embed="rId2"/>
          <a:srcRect r="2" b="17467"/>
          <a:stretch/>
        </p:blipFill>
        <p:spPr>
          <a:xfrm>
            <a:off x="6645834" y="1"/>
            <a:ext cx="5546166" cy="6866192"/>
          </a:xfrm>
          <a:prstGeom prst="rect">
            <a:avLst/>
          </a:prstGeom>
        </p:spPr>
      </p:pic>
      <p:grpSp>
        <p:nvGrpSpPr>
          <p:cNvPr id="80" name="Group 13">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5"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3055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F62AAC-1C5B-406E-8F1E-5B0FD8E9D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1BE10-3D38-42F6-31B6-E210412AE74B}"/>
              </a:ext>
            </a:extLst>
          </p:cNvPr>
          <p:cNvSpPr>
            <a:spLocks noGrp="1"/>
          </p:cNvSpPr>
          <p:nvPr>
            <p:ph type="title"/>
          </p:nvPr>
        </p:nvSpPr>
        <p:spPr>
          <a:xfrm>
            <a:off x="1073811" y="718366"/>
            <a:ext cx="9483513" cy="944656"/>
          </a:xfrm>
        </p:spPr>
        <p:txBody>
          <a:bodyPr>
            <a:normAutofit/>
          </a:bodyPr>
          <a:lstStyle/>
          <a:p>
            <a:pPr>
              <a:lnSpc>
                <a:spcPct val="90000"/>
              </a:lnSpc>
            </a:pPr>
            <a:r>
              <a:rPr lang="en-US" sz="2800" dirty="0">
                <a:latin typeface="Arial Rounded MT Bold" panose="020F0704030504030204" pitchFamily="34" charset="77"/>
              </a:rPr>
              <a:t>Michel Foucault (1926 – 1984) &amp; Noam Chomsky (1928 – Present)</a:t>
            </a:r>
          </a:p>
        </p:txBody>
      </p:sp>
      <p:sp>
        <p:nvSpPr>
          <p:cNvPr id="12"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78579" cy="409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92020E-F907-48CF-5592-EB8E3E73948C}"/>
              </a:ext>
            </a:extLst>
          </p:cNvPr>
          <p:cNvSpPr>
            <a:spLocks noGrp="1"/>
          </p:cNvSpPr>
          <p:nvPr>
            <p:ph idx="1"/>
          </p:nvPr>
        </p:nvSpPr>
        <p:spPr>
          <a:xfrm>
            <a:off x="2503967" y="2478754"/>
            <a:ext cx="7598826" cy="3414395"/>
          </a:xfrm>
        </p:spPr>
        <p:txBody>
          <a:bodyPr>
            <a:normAutofit/>
          </a:bodyPr>
          <a:lstStyle/>
          <a:p>
            <a:pPr>
              <a:lnSpc>
                <a:spcPct val="140000"/>
              </a:lnSpc>
            </a:pPr>
            <a:r>
              <a:rPr lang="en-US" sz="1800" dirty="0"/>
              <a:t>Together we will go to our website and watch a portion (15 minutes) of Foucault (</a:t>
            </a:r>
            <a:r>
              <a:rPr lang="en-US" sz="1800" dirty="0">
                <a:solidFill>
                  <a:schemeClr val="accent5"/>
                </a:solidFill>
              </a:rPr>
              <a:t>French Philosopher, Activist and Professor at University of Tunis</a:t>
            </a:r>
            <a:r>
              <a:rPr lang="en-US" sz="1800" dirty="0"/>
              <a:t>)  &amp; Chomsky (</a:t>
            </a:r>
            <a:r>
              <a:rPr lang="en-US" sz="1800" dirty="0">
                <a:solidFill>
                  <a:schemeClr val="accent5"/>
                </a:solidFill>
              </a:rPr>
              <a:t>MIT Professor and often termed the ‘Father of Linguistics’ debating Justice and Power in our society</a:t>
            </a:r>
            <a:r>
              <a:rPr lang="en-US" sz="1800" dirty="0">
                <a:solidFill>
                  <a:schemeClr val="tx1"/>
                </a:solidFill>
              </a:rPr>
              <a:t>)</a:t>
            </a:r>
            <a:r>
              <a:rPr lang="en-US" sz="1800" dirty="0"/>
              <a:t> (1971). </a:t>
            </a:r>
          </a:p>
          <a:p>
            <a:pPr>
              <a:lnSpc>
                <a:spcPct val="140000"/>
              </a:lnSpc>
            </a:pPr>
            <a:r>
              <a:rPr lang="en-US" sz="1800" b="1" i="1" dirty="0"/>
              <a:t>What are they arguing? Where are they similar? Where are they different?</a:t>
            </a:r>
          </a:p>
        </p:txBody>
      </p:sp>
      <p:grpSp>
        <p:nvGrpSpPr>
          <p:cNvPr id="14" name="Group 13">
            <a:extLst>
              <a:ext uri="{FF2B5EF4-FFF2-40B4-BE49-F238E27FC236}">
                <a16:creationId xmlns:a16="http://schemas.microsoft.com/office/drawing/2014/main" id="{5CCCD93E-51C6-47E1-8405-8D870E6B52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5"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0208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F62AAC-1C5B-406E-8F1E-5B0FD8E9D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D7897E-C677-DAD9-71E0-1011E1C3BFA7}"/>
              </a:ext>
            </a:extLst>
          </p:cNvPr>
          <p:cNvSpPr>
            <a:spLocks noGrp="1"/>
          </p:cNvSpPr>
          <p:nvPr>
            <p:ph type="title"/>
          </p:nvPr>
        </p:nvSpPr>
        <p:spPr>
          <a:xfrm>
            <a:off x="1073811" y="718366"/>
            <a:ext cx="9483513" cy="944656"/>
          </a:xfrm>
        </p:spPr>
        <p:txBody>
          <a:bodyPr>
            <a:normAutofit/>
          </a:bodyPr>
          <a:lstStyle/>
          <a:p>
            <a:r>
              <a:rPr lang="en-US" dirty="0">
                <a:latin typeface="Arial Rounded MT Bold" panose="020F0704030504030204" pitchFamily="34" charset="77"/>
                <a:cs typeface="Angsana New" panose="02020603050405020304" pitchFamily="18" charset="-34"/>
              </a:rPr>
              <a:t>Philip Selzinck (1919 – 2010)</a:t>
            </a:r>
          </a:p>
        </p:txBody>
      </p:sp>
      <p:sp>
        <p:nvSpPr>
          <p:cNvPr id="12"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78579" cy="409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6B4E31-3631-C819-07B5-C01C8F696EDD}"/>
              </a:ext>
            </a:extLst>
          </p:cNvPr>
          <p:cNvSpPr>
            <a:spLocks noGrp="1"/>
          </p:cNvSpPr>
          <p:nvPr>
            <p:ph idx="1"/>
          </p:nvPr>
        </p:nvSpPr>
        <p:spPr>
          <a:xfrm>
            <a:off x="2480576" y="2246204"/>
            <a:ext cx="7598826" cy="3371865"/>
          </a:xfrm>
        </p:spPr>
        <p:txBody>
          <a:bodyPr>
            <a:normAutofit lnSpcReduction="10000"/>
          </a:bodyPr>
          <a:lstStyle/>
          <a:p>
            <a:pPr>
              <a:lnSpc>
                <a:spcPct val="140000"/>
              </a:lnSpc>
            </a:pPr>
            <a:r>
              <a:rPr lang="en-US" sz="1600" dirty="0"/>
              <a:t>Sandford Law Professor</a:t>
            </a:r>
          </a:p>
          <a:p>
            <a:pPr>
              <a:lnSpc>
                <a:spcPct val="140000"/>
              </a:lnSpc>
            </a:pPr>
            <a:r>
              <a:rPr lang="en-US" sz="1600" dirty="0"/>
              <a:t>Law’s essence does not lie in the “</a:t>
            </a:r>
            <a:r>
              <a:rPr lang="en-US" sz="1600" i="1" dirty="0"/>
              <a:t>exercise of power and control, but in the predictable restraint on those using the power.” </a:t>
            </a:r>
            <a:r>
              <a:rPr lang="en-US" sz="1600" dirty="0"/>
              <a:t>In other words, a country will have the best laws and justice will be achieved only when there is an independent boy or branch of government that can challenge, review and limit the laws made by the ruling power.</a:t>
            </a:r>
          </a:p>
          <a:p>
            <a:pPr>
              <a:lnSpc>
                <a:spcPct val="140000"/>
              </a:lnSpc>
            </a:pPr>
            <a:r>
              <a:rPr lang="en-US" sz="1600" dirty="0"/>
              <a:t>Dictators are powerful as there is no one to challenge their authority.</a:t>
            </a:r>
          </a:p>
          <a:p>
            <a:pPr marL="0" indent="0">
              <a:lnSpc>
                <a:spcPct val="140000"/>
              </a:lnSpc>
              <a:buNone/>
            </a:pPr>
            <a:r>
              <a:rPr lang="en-US" sz="1600" b="1" i="1" dirty="0"/>
              <a:t>At what point should a nation challenge its leader’s authority? What would Foucault &amp; Chomsky say about this?</a:t>
            </a:r>
          </a:p>
        </p:txBody>
      </p:sp>
      <p:grpSp>
        <p:nvGrpSpPr>
          <p:cNvPr id="14" name="Group 13">
            <a:extLst>
              <a:ext uri="{FF2B5EF4-FFF2-40B4-BE49-F238E27FC236}">
                <a16:creationId xmlns:a16="http://schemas.microsoft.com/office/drawing/2014/main" id="{5CCCD93E-51C6-47E1-8405-8D870E6B52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5"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542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15">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17">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atue of a person&#10;&#10;Description automatically generated with medium confidence">
            <a:extLst>
              <a:ext uri="{FF2B5EF4-FFF2-40B4-BE49-F238E27FC236}">
                <a16:creationId xmlns:a16="http://schemas.microsoft.com/office/drawing/2014/main" id="{8F453AB9-11D4-00AB-DC69-2E458B15668B}"/>
              </a:ext>
            </a:extLst>
          </p:cNvPr>
          <p:cNvPicPr>
            <a:picLocks noChangeAspect="1"/>
          </p:cNvPicPr>
          <p:nvPr/>
        </p:nvPicPr>
        <p:blipFill rotWithShape="1">
          <a:blip r:embed="rId2">
            <a:alphaModFix amt="60000"/>
          </a:blip>
          <a:srcRect l="31922" r="16671" b="-1"/>
          <a:stretch/>
        </p:blipFill>
        <p:spPr>
          <a:xfrm>
            <a:off x="-1" y="1"/>
            <a:ext cx="5295331" cy="6875834"/>
          </a:xfrm>
          <a:prstGeom prst="rect">
            <a:avLst/>
          </a:prstGeom>
        </p:spPr>
      </p:pic>
      <p:sp>
        <p:nvSpPr>
          <p:cNvPr id="2" name="Title 1">
            <a:extLst>
              <a:ext uri="{FF2B5EF4-FFF2-40B4-BE49-F238E27FC236}">
                <a16:creationId xmlns:a16="http://schemas.microsoft.com/office/drawing/2014/main" id="{73966832-CE30-7BCC-377B-22F013B2BB8F}"/>
              </a:ext>
            </a:extLst>
          </p:cNvPr>
          <p:cNvSpPr>
            <a:spLocks noGrp="1"/>
          </p:cNvSpPr>
          <p:nvPr>
            <p:ph type="title"/>
          </p:nvPr>
        </p:nvSpPr>
        <p:spPr>
          <a:xfrm>
            <a:off x="591674" y="1395699"/>
            <a:ext cx="4223965" cy="4111831"/>
          </a:xfrm>
        </p:spPr>
        <p:txBody>
          <a:bodyPr>
            <a:normAutofit/>
          </a:bodyPr>
          <a:lstStyle/>
          <a:p>
            <a:pPr algn="ctr"/>
            <a:r>
              <a:rPr lang="en-US" dirty="0">
                <a:solidFill>
                  <a:srgbClr val="FFFFFF"/>
                </a:solidFill>
                <a:latin typeface="Arial Rounded MT Bold" panose="020F0704030504030204" pitchFamily="34" charset="77"/>
              </a:rPr>
              <a:t>Aristotle (384 – 322 BCE)</a:t>
            </a:r>
          </a:p>
        </p:txBody>
      </p:sp>
      <p:graphicFrame>
        <p:nvGraphicFramePr>
          <p:cNvPr id="5" name="Content Placeholder 2">
            <a:extLst>
              <a:ext uri="{FF2B5EF4-FFF2-40B4-BE49-F238E27FC236}">
                <a16:creationId xmlns:a16="http://schemas.microsoft.com/office/drawing/2014/main" id="{221DFC56-325C-F790-8CA6-EB6E06B9A2F3}"/>
              </a:ext>
            </a:extLst>
          </p:cNvPr>
          <p:cNvGraphicFramePr>
            <a:graphicFrameLocks noGrp="1"/>
          </p:cNvGraphicFramePr>
          <p:nvPr>
            <p:ph idx="1"/>
            <p:extLst>
              <p:ext uri="{D42A27DB-BD31-4B8C-83A1-F6EECF244321}">
                <p14:modId xmlns:p14="http://schemas.microsoft.com/office/powerpoint/2010/main" val="1636254834"/>
              </p:ext>
            </p:extLst>
          </p:nvPr>
        </p:nvGraphicFramePr>
        <p:xfrm>
          <a:off x="6096000" y="876300"/>
          <a:ext cx="52197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22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D4EE4-78B1-067F-1347-9917E31A6BD7}"/>
              </a:ext>
            </a:extLst>
          </p:cNvPr>
          <p:cNvSpPr>
            <a:spLocks noGrp="1"/>
          </p:cNvSpPr>
          <p:nvPr>
            <p:ph type="title"/>
          </p:nvPr>
        </p:nvSpPr>
        <p:spPr>
          <a:xfrm>
            <a:off x="240589" y="1121028"/>
            <a:ext cx="4525332" cy="3621741"/>
          </a:xfrm>
        </p:spPr>
        <p:txBody>
          <a:bodyPr>
            <a:normAutofit/>
          </a:bodyPr>
          <a:lstStyle/>
          <a:p>
            <a:pPr algn="ctr"/>
            <a:r>
              <a:rPr lang="en-CA" b="1" dirty="0">
                <a:latin typeface="Arial Rounded MT Bold" panose="020F0704030504030204" pitchFamily="34" charset="77"/>
              </a:rPr>
              <a:t>Justice in the </a:t>
            </a:r>
            <a:r>
              <a:rPr lang="en-CA" b="1" i="1" dirty="0">
                <a:latin typeface="Arial Rounded MT Bold" panose="020F0704030504030204" pitchFamily="34" charset="77"/>
              </a:rPr>
              <a:t>Nicomachean Ethics</a:t>
            </a:r>
            <a:endParaRPr lang="en-US" b="1" dirty="0">
              <a:latin typeface="Arial Rounded MT Bold" panose="020F0704030504030204" pitchFamily="34" charset="77"/>
            </a:endParaRPr>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4C79D9D9-41F6-4E55-5BB5-2289C77B03E1}"/>
              </a:ext>
            </a:extLst>
          </p:cNvPr>
          <p:cNvGraphicFramePr>
            <a:graphicFrameLocks noGrp="1"/>
          </p:cNvGraphicFramePr>
          <p:nvPr>
            <p:ph idx="1"/>
            <p:extLst>
              <p:ext uri="{D42A27DB-BD31-4B8C-83A1-F6EECF244321}">
                <p14:modId xmlns:p14="http://schemas.microsoft.com/office/powerpoint/2010/main" val="970724360"/>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61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6300E-9CB5-2581-E41E-5A3D2A1DA5FB}"/>
              </a:ext>
            </a:extLst>
          </p:cNvPr>
          <p:cNvSpPr>
            <a:spLocks noGrp="1"/>
          </p:cNvSpPr>
          <p:nvPr>
            <p:ph type="title"/>
          </p:nvPr>
        </p:nvSpPr>
        <p:spPr>
          <a:xfrm>
            <a:off x="772858" y="259263"/>
            <a:ext cx="5110909" cy="1691969"/>
          </a:xfrm>
        </p:spPr>
        <p:txBody>
          <a:bodyPr>
            <a:normAutofit/>
          </a:bodyPr>
          <a:lstStyle/>
          <a:p>
            <a:pPr algn="ctr"/>
            <a:r>
              <a:rPr lang="en-US" dirty="0">
                <a:latin typeface="Arial Rounded MT Bold" panose="020F0704030504030204" pitchFamily="34" charset="77"/>
              </a:rPr>
              <a:t>St. Thomas Aquinas (1224 – 1274)</a:t>
            </a:r>
          </a:p>
        </p:txBody>
      </p:sp>
      <p:sp>
        <p:nvSpPr>
          <p:cNvPr id="3" name="Content Placeholder 2">
            <a:extLst>
              <a:ext uri="{FF2B5EF4-FFF2-40B4-BE49-F238E27FC236}">
                <a16:creationId xmlns:a16="http://schemas.microsoft.com/office/drawing/2014/main" id="{2EE01D06-A6E6-77F7-90BD-42BA86B670F2}"/>
              </a:ext>
            </a:extLst>
          </p:cNvPr>
          <p:cNvSpPr>
            <a:spLocks noGrp="1"/>
          </p:cNvSpPr>
          <p:nvPr>
            <p:ph idx="1"/>
          </p:nvPr>
        </p:nvSpPr>
        <p:spPr>
          <a:xfrm>
            <a:off x="160639" y="1947994"/>
            <a:ext cx="6251814" cy="4904739"/>
          </a:xfrm>
        </p:spPr>
        <p:txBody>
          <a:bodyPr>
            <a:normAutofit fontScale="92500" lnSpcReduction="20000"/>
          </a:bodyPr>
          <a:lstStyle/>
          <a:p>
            <a:pPr marL="0" indent="0">
              <a:lnSpc>
                <a:spcPct val="140000"/>
              </a:lnSpc>
              <a:buNone/>
            </a:pPr>
            <a:r>
              <a:rPr lang="en-US" sz="1600" dirty="0"/>
              <a:t>A Dominican friar who taught for several years at the University of Paris. Lived in the Middle Ages.</a:t>
            </a:r>
          </a:p>
          <a:p>
            <a:pPr marL="0" indent="0">
              <a:lnSpc>
                <a:spcPct val="140000"/>
              </a:lnSpc>
              <a:buNone/>
            </a:pPr>
            <a:r>
              <a:rPr lang="en-US" sz="1600" dirty="0"/>
              <a:t>Adapted Aristotle’s thought to Christianity. </a:t>
            </a:r>
          </a:p>
          <a:p>
            <a:pPr marL="0" indent="0">
              <a:lnSpc>
                <a:spcPct val="140000"/>
              </a:lnSpc>
              <a:buNone/>
            </a:pPr>
            <a:r>
              <a:rPr lang="en-US" sz="1600" dirty="0"/>
              <a:t>Believed that humans develop their greatest potential led by the church not the state. The state should be subordinate then to the church.</a:t>
            </a:r>
          </a:p>
          <a:p>
            <a:pPr marL="0" indent="0">
              <a:lnSpc>
                <a:spcPct val="140000"/>
              </a:lnSpc>
              <a:buNone/>
            </a:pPr>
            <a:r>
              <a:rPr lang="en-US" sz="1600" dirty="0"/>
              <a:t>People are under no obligation to obey unjust laws or laws that conflict with divine laws.</a:t>
            </a:r>
          </a:p>
          <a:p>
            <a:pPr marL="0" indent="0">
              <a:lnSpc>
                <a:spcPct val="140000"/>
              </a:lnSpc>
              <a:buNone/>
            </a:pPr>
            <a:r>
              <a:rPr lang="en-US" sz="1600" dirty="0"/>
              <a:t>He identified 4 kinds of law:</a:t>
            </a:r>
          </a:p>
          <a:p>
            <a:pPr marL="457200" indent="-457200">
              <a:lnSpc>
                <a:spcPct val="140000"/>
              </a:lnSpc>
              <a:buAutoNum type="arabicPeriod"/>
            </a:pPr>
            <a:r>
              <a:rPr lang="en-US" sz="1600" b="1" dirty="0">
                <a:solidFill>
                  <a:schemeClr val="accent4"/>
                </a:solidFill>
              </a:rPr>
              <a:t>Eternal Law</a:t>
            </a:r>
          </a:p>
          <a:p>
            <a:pPr marL="457200" indent="-457200">
              <a:lnSpc>
                <a:spcPct val="140000"/>
              </a:lnSpc>
              <a:buAutoNum type="arabicPeriod"/>
            </a:pPr>
            <a:r>
              <a:rPr lang="en-US" sz="1600" b="1" dirty="0">
                <a:solidFill>
                  <a:schemeClr val="accent4"/>
                </a:solidFill>
              </a:rPr>
              <a:t>Natural Law</a:t>
            </a:r>
          </a:p>
          <a:p>
            <a:pPr marL="457200" indent="-457200">
              <a:lnSpc>
                <a:spcPct val="140000"/>
              </a:lnSpc>
              <a:buAutoNum type="arabicPeriod"/>
            </a:pPr>
            <a:r>
              <a:rPr lang="en-US" sz="1600" b="1" dirty="0">
                <a:solidFill>
                  <a:schemeClr val="accent4"/>
                </a:solidFill>
              </a:rPr>
              <a:t>Divine Positive Law</a:t>
            </a:r>
          </a:p>
          <a:p>
            <a:pPr marL="457200" indent="-457200">
              <a:lnSpc>
                <a:spcPct val="140000"/>
              </a:lnSpc>
              <a:buAutoNum type="arabicPeriod"/>
            </a:pPr>
            <a:r>
              <a:rPr lang="en-US" sz="1600" b="1" dirty="0">
                <a:solidFill>
                  <a:schemeClr val="accent4"/>
                </a:solidFill>
              </a:rPr>
              <a:t> Human Positive Law.</a:t>
            </a:r>
          </a:p>
        </p:txBody>
      </p:sp>
      <p:pic>
        <p:nvPicPr>
          <p:cNvPr id="5" name="Picture 4" descr="A painting of a person&#10;&#10;Description automatically generated with medium confidence">
            <a:extLst>
              <a:ext uri="{FF2B5EF4-FFF2-40B4-BE49-F238E27FC236}">
                <a16:creationId xmlns:a16="http://schemas.microsoft.com/office/drawing/2014/main" id="{9D781816-BC49-7569-6C97-BBFFDFD16038}"/>
              </a:ext>
            </a:extLst>
          </p:cNvPr>
          <p:cNvPicPr>
            <a:picLocks noChangeAspect="1"/>
          </p:cNvPicPr>
          <p:nvPr/>
        </p:nvPicPr>
        <p:blipFill rotWithShape="1">
          <a:blip r:embed="rId2"/>
          <a:srcRect l="8334" r="31083" b="-1"/>
          <a:stretch/>
        </p:blipFill>
        <p:spPr>
          <a:xfrm>
            <a:off x="6645834" y="1"/>
            <a:ext cx="5546166" cy="6866192"/>
          </a:xfrm>
          <a:prstGeom prst="rect">
            <a:avLst/>
          </a:prstGeom>
        </p:spPr>
      </p:pic>
      <p:grpSp>
        <p:nvGrpSpPr>
          <p:cNvPr id="14" name="Group 13">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5"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6591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5FA5-B08A-15C4-39C3-369D9DAEDC33}"/>
              </a:ext>
            </a:extLst>
          </p:cNvPr>
          <p:cNvSpPr>
            <a:spLocks noGrp="1"/>
          </p:cNvSpPr>
          <p:nvPr>
            <p:ph type="title"/>
          </p:nvPr>
        </p:nvSpPr>
        <p:spPr>
          <a:xfrm>
            <a:off x="1082205" y="49586"/>
            <a:ext cx="9634011" cy="938797"/>
          </a:xfrm>
        </p:spPr>
        <p:txBody>
          <a:bodyPr/>
          <a:lstStyle/>
          <a:p>
            <a:r>
              <a:rPr lang="en-US" dirty="0">
                <a:latin typeface="Arial Rounded MT Bold" panose="020F0704030504030204" pitchFamily="34" charset="77"/>
              </a:rPr>
              <a:t>THE 4 Types</a:t>
            </a:r>
          </a:p>
        </p:txBody>
      </p:sp>
      <p:graphicFrame>
        <p:nvGraphicFramePr>
          <p:cNvPr id="5" name="Content Placeholder 2">
            <a:extLst>
              <a:ext uri="{FF2B5EF4-FFF2-40B4-BE49-F238E27FC236}">
                <a16:creationId xmlns:a16="http://schemas.microsoft.com/office/drawing/2014/main" id="{7855A292-FA61-3C98-88A4-8127154C4394}"/>
              </a:ext>
            </a:extLst>
          </p:cNvPr>
          <p:cNvGraphicFramePr>
            <a:graphicFrameLocks noGrp="1"/>
          </p:cNvGraphicFramePr>
          <p:nvPr>
            <p:ph idx="1"/>
            <p:extLst>
              <p:ext uri="{D42A27DB-BD31-4B8C-83A1-F6EECF244321}">
                <p14:modId xmlns:p14="http://schemas.microsoft.com/office/powerpoint/2010/main" val="2481159644"/>
              </p:ext>
            </p:extLst>
          </p:nvPr>
        </p:nvGraphicFramePr>
        <p:xfrm>
          <a:off x="-210067" y="889686"/>
          <a:ext cx="12109624" cy="5943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45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3D06-2E67-DEAA-89B1-19D0AE624DFF}"/>
              </a:ext>
            </a:extLst>
          </p:cNvPr>
          <p:cNvSpPr>
            <a:spLocks noGrp="1"/>
          </p:cNvSpPr>
          <p:nvPr>
            <p:ph type="title"/>
          </p:nvPr>
        </p:nvSpPr>
        <p:spPr/>
        <p:txBody>
          <a:bodyPr/>
          <a:lstStyle/>
          <a:p>
            <a:r>
              <a:rPr lang="en-US" dirty="0">
                <a:latin typeface="Arial Rounded MT Bold" panose="020F0704030504030204" pitchFamily="34" charset="77"/>
              </a:rPr>
              <a:t>Locke 1632 – 1704)</a:t>
            </a:r>
          </a:p>
        </p:txBody>
      </p:sp>
      <p:sp>
        <p:nvSpPr>
          <p:cNvPr id="3" name="Content Placeholder 2">
            <a:extLst>
              <a:ext uri="{FF2B5EF4-FFF2-40B4-BE49-F238E27FC236}">
                <a16:creationId xmlns:a16="http://schemas.microsoft.com/office/drawing/2014/main" id="{D001DAAB-10C4-55FF-B78B-A52680BF6314}"/>
              </a:ext>
            </a:extLst>
          </p:cNvPr>
          <p:cNvSpPr>
            <a:spLocks noGrp="1"/>
          </p:cNvSpPr>
          <p:nvPr>
            <p:ph idx="1"/>
          </p:nvPr>
        </p:nvSpPr>
        <p:spPr/>
        <p:txBody>
          <a:bodyPr>
            <a:normAutofit fontScale="92500" lnSpcReduction="20000"/>
          </a:bodyPr>
          <a:lstStyle/>
          <a:p>
            <a:r>
              <a:rPr lang="en-US" dirty="0"/>
              <a:t>Response to Hobbes.</a:t>
            </a:r>
          </a:p>
          <a:p>
            <a:r>
              <a:rPr lang="en-US" dirty="0"/>
              <a:t>Two Treatises of Government 1690: </a:t>
            </a:r>
            <a:r>
              <a:rPr lang="en-US" i="1" dirty="0">
                <a:solidFill>
                  <a:schemeClr val="accent5"/>
                </a:solidFill>
              </a:rPr>
              <a:t>“All men are created equal; that they are endowed by their Creator with certain unalienable [inviolable] rights; that among these are life, liberty and the pursuit of happiness; that to secure these rights, governments are instituted among men, deriving their just powers from the consent of the governed; that whenever any form of government becomes destructed of these ends, it has the right of the people to alter or to abolish it and to institute new government, laying its foundation on such principles, and organizing, its powers in such form, as to them shall seem most likely to effect their safety and happiness.” </a:t>
            </a:r>
          </a:p>
          <a:p>
            <a:pPr marL="0" indent="0">
              <a:buNone/>
            </a:pPr>
            <a:r>
              <a:rPr lang="en-US" b="1" dirty="0">
                <a:solidFill>
                  <a:schemeClr val="tx1"/>
                </a:solidFill>
              </a:rPr>
              <a:t>Analyze the above quote.</a:t>
            </a:r>
          </a:p>
        </p:txBody>
      </p:sp>
      <p:pic>
        <p:nvPicPr>
          <p:cNvPr id="5" name="Picture 4" descr="A person with long hair&#10;&#10;Description automatically generated with medium confidence">
            <a:extLst>
              <a:ext uri="{FF2B5EF4-FFF2-40B4-BE49-F238E27FC236}">
                <a16:creationId xmlns:a16="http://schemas.microsoft.com/office/drawing/2014/main" id="{C77B478A-34A1-A50A-636D-73DC8925EFC7}"/>
              </a:ext>
            </a:extLst>
          </p:cNvPr>
          <p:cNvPicPr>
            <a:picLocks noChangeAspect="1"/>
          </p:cNvPicPr>
          <p:nvPr/>
        </p:nvPicPr>
        <p:blipFill>
          <a:blip r:embed="rId2"/>
          <a:stretch>
            <a:fillRect/>
          </a:stretch>
        </p:blipFill>
        <p:spPr>
          <a:xfrm>
            <a:off x="8929372" y="141073"/>
            <a:ext cx="1532939" cy="2049256"/>
          </a:xfrm>
          <a:prstGeom prst="rect">
            <a:avLst/>
          </a:prstGeom>
        </p:spPr>
      </p:pic>
    </p:spTree>
    <p:extLst>
      <p:ext uri="{BB962C8B-B14F-4D97-AF65-F5344CB8AC3E}">
        <p14:creationId xmlns:p14="http://schemas.microsoft.com/office/powerpoint/2010/main" val="76529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14DF7-FA32-C056-5526-AFFC74040A3D}"/>
              </a:ext>
            </a:extLst>
          </p:cNvPr>
          <p:cNvSpPr>
            <a:spLocks noGrp="1"/>
          </p:cNvSpPr>
          <p:nvPr>
            <p:ph type="title"/>
          </p:nvPr>
        </p:nvSpPr>
        <p:spPr>
          <a:xfrm>
            <a:off x="877326" y="1105647"/>
            <a:ext cx="3782139" cy="3621741"/>
          </a:xfrm>
        </p:spPr>
        <p:txBody>
          <a:bodyPr>
            <a:normAutofit/>
          </a:bodyPr>
          <a:lstStyle/>
          <a:p>
            <a:pPr algn="ctr"/>
            <a:r>
              <a:rPr lang="en-US" dirty="0">
                <a:latin typeface="Arial Rounded MT Bold" panose="020F0704030504030204" pitchFamily="34" charset="77"/>
              </a:rPr>
              <a:t>Locke Reflection</a:t>
            </a:r>
          </a:p>
        </p:txBody>
      </p:sp>
      <p:grpSp>
        <p:nvGrpSpPr>
          <p:cNvPr id="11" name="Group 10">
            <a:extLst>
              <a:ext uri="{FF2B5EF4-FFF2-40B4-BE49-F238E27FC236}">
                <a16:creationId xmlns:a16="http://schemas.microsoft.com/office/drawing/2014/main" id="{4C8A8758-6178-4720-BC90-28C23033F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13314"/>
            <a:ext cx="12192031" cy="653700"/>
            <a:chOff x="0" y="5833367"/>
            <a:chExt cx="12243348" cy="653700"/>
          </a:xfrm>
        </p:grpSpPr>
        <p:sp>
          <p:nvSpPr>
            <p:cNvPr id="12"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32866" y="626674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58428" y="58385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0691" y="584998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98566" y="592668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3918" y="586222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65993" y="586548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4969" y="58672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07232" y="58777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45291" y="583336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2383" y="616744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0525" y="613684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7876" y="61336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3018" y="616458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80494" y="620600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76791" y="621197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8831" y="61180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77721" y="619248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9219" y="592543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43340" y="58622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25078" y="588477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5785" y="597086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38154" y="591497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56561" y="592149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50229" y="59239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31821" y="592394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25006" y="59239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7354" y="592394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74567" y="593047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34759" y="593378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4652" y="593945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3918" y="593945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52139" y="598514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18593" y="598514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81447" y="599086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76684" y="600310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8" y="600636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54193" y="594708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22857" y="624904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37067" y="626003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4022" y="623814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0834" y="624997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25618" y="624997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52808" y="625324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0604" y="625324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7420" y="626221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68517" y="627408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68636" y="627772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16079" y="628017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37627" y="628669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95618" y="628996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6179" y="631689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93248" y="632015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61757" y="631689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1778" y="632260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27269" y="62805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018" y="58427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0" y="605725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37524" y="594290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19407" y="595169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28670" y="623115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6267" y="596352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3488" y="6310399"/>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78638" y="599620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30164" y="595079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58039" y="602749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43391" y="596303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34906" y="599568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51575" y="596804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66705" y="597854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51876" y="59662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11861" y="62805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50053" y="628384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83480" y="626711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39967" y="630682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36264" y="631279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7411" y="628546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4771" y="626918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58692" y="602625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02813" y="5963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28451" y="603325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15258" y="607168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7627" y="601578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16034" y="602231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09702" y="602476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91294" y="602476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84479" y="602475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36827" y="60247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34040" y="603128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23391" y="604026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11612" y="608596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78066" y="60859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40920" y="609167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1632" y="6320599"/>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87481" y="6343820"/>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73495" y="633895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0307" y="6350793"/>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091" y="6350792"/>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12281" y="6354055"/>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60077" y="6354055"/>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6893" y="636303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28899" y="629281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28109" y="6378537"/>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75552" y="638098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5091" y="6390777"/>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25652" y="6417706"/>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88143" y="633196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37">
              <a:extLst>
                <a:ext uri="{FF2B5EF4-FFF2-40B4-BE49-F238E27FC236}">
                  <a16:creationId xmlns:a16="http://schemas.microsoft.com/office/drawing/2014/main" id="{A66BC798-DA88-404E-ABF9-4334D68972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115740" y="606433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48C877BC-1A79-FB37-7B97-BB19D48E817F}"/>
              </a:ext>
            </a:extLst>
          </p:cNvPr>
          <p:cNvGraphicFramePr>
            <a:graphicFrameLocks noGrp="1"/>
          </p:cNvGraphicFramePr>
          <p:nvPr>
            <p:ph idx="1"/>
            <p:extLst>
              <p:ext uri="{D42A27DB-BD31-4B8C-83A1-F6EECF244321}">
                <p14:modId xmlns:p14="http://schemas.microsoft.com/office/powerpoint/2010/main" val="3935258580"/>
              </p:ext>
            </p:extLst>
          </p:nvPr>
        </p:nvGraphicFramePr>
        <p:xfrm>
          <a:off x="5074567" y="876300"/>
          <a:ext cx="6525661" cy="453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97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82AE-F621-C552-D774-2CFAD5737605}"/>
              </a:ext>
            </a:extLst>
          </p:cNvPr>
          <p:cNvSpPr>
            <a:spLocks noGrp="1"/>
          </p:cNvSpPr>
          <p:nvPr>
            <p:ph type="title"/>
          </p:nvPr>
        </p:nvSpPr>
        <p:spPr/>
        <p:txBody>
          <a:bodyPr/>
          <a:lstStyle/>
          <a:p>
            <a:r>
              <a:rPr lang="en-US" dirty="0">
                <a:latin typeface="Arial Rounded MT Bold" panose="020F0704030504030204" pitchFamily="34" charset="77"/>
              </a:rPr>
              <a:t>Some Solutions</a:t>
            </a:r>
          </a:p>
        </p:txBody>
      </p:sp>
      <p:sp>
        <p:nvSpPr>
          <p:cNvPr id="3" name="Content Placeholder 2">
            <a:extLst>
              <a:ext uri="{FF2B5EF4-FFF2-40B4-BE49-F238E27FC236}">
                <a16:creationId xmlns:a16="http://schemas.microsoft.com/office/drawing/2014/main" id="{7D8A8F62-F007-3F03-383F-7AB3F34378CB}"/>
              </a:ext>
            </a:extLst>
          </p:cNvPr>
          <p:cNvSpPr>
            <a:spLocks noGrp="1"/>
          </p:cNvSpPr>
          <p:nvPr>
            <p:ph idx="1"/>
          </p:nvPr>
        </p:nvSpPr>
        <p:spPr/>
        <p:txBody>
          <a:bodyPr>
            <a:normAutofit fontScale="92500" lnSpcReduction="20000"/>
          </a:bodyPr>
          <a:lstStyle/>
          <a:p>
            <a:r>
              <a:rPr lang="en-CA" b="1" i="1" dirty="0">
                <a:solidFill>
                  <a:schemeClr val="accent5"/>
                </a:solidFill>
              </a:rPr>
              <a:t>Tacit</a:t>
            </a:r>
            <a:r>
              <a:rPr lang="en-CA" dirty="0"/>
              <a:t> (is this good enough?) consent. Simply by walking along the highways of a country a person gives tacit consent to the government and agrees to obey it while living in its territory. (</a:t>
            </a:r>
            <a:r>
              <a:rPr lang="en-CA" dirty="0">
                <a:solidFill>
                  <a:schemeClr val="accent5"/>
                </a:solidFill>
              </a:rPr>
              <a:t>There are issues with this. Is this really consent?)</a:t>
            </a:r>
          </a:p>
          <a:p>
            <a:r>
              <a:rPr lang="en-CA" dirty="0"/>
              <a:t>Explains why resident aliens have an obligation to obey the laws of the state where they reside, though only while they live there. </a:t>
            </a:r>
          </a:p>
          <a:p>
            <a:r>
              <a:rPr lang="en-CA" dirty="0"/>
              <a:t>Inheriting property (</a:t>
            </a:r>
            <a:r>
              <a:rPr lang="en-CA" b="1" i="1" dirty="0"/>
              <a:t>which Locke sees as a right…should it be?</a:t>
            </a:r>
            <a:r>
              <a:rPr lang="en-CA" dirty="0"/>
              <a:t>) creates an even stronger bond, since the original owner of the property permanently put the property under the jurisdiction of the commonwealth. </a:t>
            </a:r>
          </a:p>
          <a:p>
            <a:r>
              <a:rPr lang="en-CA" dirty="0"/>
              <a:t>Children, when they accept the property of their parents, consent to the jurisdiction of the commonwealth over that property (</a:t>
            </a:r>
            <a:r>
              <a:rPr lang="en-CA" i="1" dirty="0"/>
              <a:t>Two Treatises</a:t>
            </a:r>
            <a:r>
              <a:rPr lang="en-CA" dirty="0"/>
              <a:t> 2.120). </a:t>
            </a:r>
            <a:endParaRPr lang="en-US" dirty="0"/>
          </a:p>
        </p:txBody>
      </p:sp>
    </p:spTree>
    <p:extLst>
      <p:ext uri="{BB962C8B-B14F-4D97-AF65-F5344CB8AC3E}">
        <p14:creationId xmlns:p14="http://schemas.microsoft.com/office/powerpoint/2010/main" val="216516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a beard&#10;&#10;Description automatically generated with low confidence">
            <a:extLst>
              <a:ext uri="{FF2B5EF4-FFF2-40B4-BE49-F238E27FC236}">
                <a16:creationId xmlns:a16="http://schemas.microsoft.com/office/drawing/2014/main" id="{4CEE6A3B-E493-B5AA-4B91-4561325F0298}"/>
              </a:ext>
            </a:extLst>
          </p:cNvPr>
          <p:cNvPicPr>
            <a:picLocks noChangeAspect="1"/>
          </p:cNvPicPr>
          <p:nvPr/>
        </p:nvPicPr>
        <p:blipFill rotWithShape="1">
          <a:blip r:embed="rId2">
            <a:alphaModFix amt="60000"/>
          </a:blip>
          <a:srcRect r="308" b="2"/>
          <a:stretch/>
        </p:blipFill>
        <p:spPr>
          <a:xfrm>
            <a:off x="-1" y="1"/>
            <a:ext cx="5295331" cy="6875834"/>
          </a:xfrm>
          <a:prstGeom prst="rect">
            <a:avLst/>
          </a:prstGeom>
        </p:spPr>
      </p:pic>
      <p:sp>
        <p:nvSpPr>
          <p:cNvPr id="2" name="Title 1">
            <a:extLst>
              <a:ext uri="{FF2B5EF4-FFF2-40B4-BE49-F238E27FC236}">
                <a16:creationId xmlns:a16="http://schemas.microsoft.com/office/drawing/2014/main" id="{C4CE9D01-FC07-4972-32CF-E875ABCBC4C8}"/>
              </a:ext>
            </a:extLst>
          </p:cNvPr>
          <p:cNvSpPr>
            <a:spLocks noGrp="1"/>
          </p:cNvSpPr>
          <p:nvPr>
            <p:ph type="title"/>
          </p:nvPr>
        </p:nvSpPr>
        <p:spPr>
          <a:xfrm>
            <a:off x="591674" y="1395699"/>
            <a:ext cx="4223965" cy="4111831"/>
          </a:xfrm>
        </p:spPr>
        <p:txBody>
          <a:bodyPr>
            <a:normAutofit/>
          </a:bodyPr>
          <a:lstStyle/>
          <a:p>
            <a:pPr algn="ctr"/>
            <a:r>
              <a:rPr lang="en-US" dirty="0">
                <a:solidFill>
                  <a:srgbClr val="FFFFFF"/>
                </a:solidFill>
                <a:latin typeface="Arial Rounded MT Bold" panose="020F0704030504030204" pitchFamily="34" charset="77"/>
              </a:rPr>
              <a:t>Marx (1818– 1883)</a:t>
            </a:r>
          </a:p>
        </p:txBody>
      </p:sp>
      <p:sp>
        <p:nvSpPr>
          <p:cNvPr id="3" name="Content Placeholder 2">
            <a:extLst>
              <a:ext uri="{FF2B5EF4-FFF2-40B4-BE49-F238E27FC236}">
                <a16:creationId xmlns:a16="http://schemas.microsoft.com/office/drawing/2014/main" id="{242C7C12-34F8-1E41-ADE9-8574A4B3AE98}"/>
              </a:ext>
            </a:extLst>
          </p:cNvPr>
          <p:cNvSpPr>
            <a:spLocks noGrp="1"/>
          </p:cNvSpPr>
          <p:nvPr>
            <p:ph idx="1"/>
          </p:nvPr>
        </p:nvSpPr>
        <p:spPr>
          <a:xfrm>
            <a:off x="5572897" y="876300"/>
            <a:ext cx="6277233" cy="5722208"/>
          </a:xfrm>
        </p:spPr>
        <p:txBody>
          <a:bodyPr>
            <a:normAutofit/>
          </a:bodyPr>
          <a:lstStyle/>
          <a:p>
            <a:pPr>
              <a:lnSpc>
                <a:spcPct val="140000"/>
              </a:lnSpc>
            </a:pPr>
            <a:r>
              <a:rPr lang="en-US" sz="1800" dirty="0"/>
              <a:t>German attended university and studied law, history and philosophy.</a:t>
            </a:r>
          </a:p>
          <a:p>
            <a:pPr>
              <a:lnSpc>
                <a:spcPct val="140000"/>
              </a:lnSpc>
            </a:pPr>
            <a:r>
              <a:rPr lang="en-US" sz="1800" b="1" dirty="0">
                <a:solidFill>
                  <a:schemeClr val="accent5"/>
                </a:solidFill>
              </a:rPr>
              <a:t>Marxism: </a:t>
            </a:r>
            <a:r>
              <a:rPr lang="en-US" sz="1800" dirty="0"/>
              <a:t>an economic and political theory that states that law is an instrument of oppression and control that the ruling classes use against the working class.</a:t>
            </a:r>
          </a:p>
          <a:p>
            <a:pPr>
              <a:lnSpc>
                <a:spcPct val="140000"/>
              </a:lnSpc>
            </a:pPr>
            <a:r>
              <a:rPr lang="en-US" sz="1800" dirty="0"/>
              <a:t>Was concerned with worker treatment he witnessed living in England during the Industrial Revolution. Concerned with how capitalist bourgeois were controlling these means of production. </a:t>
            </a:r>
          </a:p>
          <a:p>
            <a:pPr>
              <a:lnSpc>
                <a:spcPct val="140000"/>
              </a:lnSpc>
            </a:pPr>
            <a:r>
              <a:rPr lang="en-US" sz="1800" dirty="0"/>
              <a:t>British Law favors this “capitalist class" by strengthening its power over the working class. Anti – union laws for example.</a:t>
            </a:r>
          </a:p>
          <a:p>
            <a:pPr marL="0" indent="0">
              <a:lnSpc>
                <a:spcPct val="140000"/>
              </a:lnSpc>
              <a:buNone/>
            </a:pPr>
            <a:r>
              <a:rPr lang="en-US" sz="1800" b="1" dirty="0">
                <a:solidFill>
                  <a:schemeClr val="accent5"/>
                </a:solidFill>
              </a:rPr>
              <a:t>Are there examples of this today?</a:t>
            </a:r>
          </a:p>
          <a:p>
            <a:pPr>
              <a:lnSpc>
                <a:spcPct val="140000"/>
              </a:lnSpc>
            </a:pPr>
            <a:endParaRPr lang="en-US" sz="1400" dirty="0"/>
          </a:p>
        </p:txBody>
      </p:sp>
    </p:spTree>
    <p:extLst>
      <p:ext uri="{BB962C8B-B14F-4D97-AF65-F5344CB8AC3E}">
        <p14:creationId xmlns:p14="http://schemas.microsoft.com/office/powerpoint/2010/main" val="310682112"/>
      </p:ext>
    </p:extLst>
  </p:cSld>
  <p:clrMapOvr>
    <a:masterClrMapping/>
  </p:clrMapOvr>
</p:sld>
</file>

<file path=ppt/theme/theme1.xml><?xml version="1.0" encoding="utf-8"?>
<a:theme xmlns:a="http://schemas.openxmlformats.org/drawingml/2006/main" name="BohemianVTI">
  <a:themeElements>
    <a:clrScheme name="AnalogousFromRegularSeedLeftStep">
      <a:dk1>
        <a:srgbClr val="000000"/>
      </a:dk1>
      <a:lt1>
        <a:srgbClr val="FFFFFF"/>
      </a:lt1>
      <a:dk2>
        <a:srgbClr val="1B2430"/>
      </a:dk2>
      <a:lt2>
        <a:srgbClr val="F1F3F0"/>
      </a:lt2>
      <a:accent1>
        <a:srgbClr val="BF29E7"/>
      </a:accent1>
      <a:accent2>
        <a:srgbClr val="6521D7"/>
      </a:accent2>
      <a:accent3>
        <a:srgbClr val="2931E7"/>
      </a:accent3>
      <a:accent4>
        <a:srgbClr val="176ED5"/>
      </a:accent4>
      <a:accent5>
        <a:srgbClr val="25BCD1"/>
      </a:accent5>
      <a:accent6>
        <a:srgbClr val="15C491"/>
      </a:accent6>
      <a:hlink>
        <a:srgbClr val="4A9D34"/>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emplate>{7551A3AA-8776-0F4C-AE79-AD2FC9EA513F}tf16401378</Template>
  <TotalTime>1727</TotalTime>
  <Words>1374</Words>
  <Application>Microsoft Macintosh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Rounded MT Bold</vt:lpstr>
      <vt:lpstr>Avenir Next LT Pro</vt:lpstr>
      <vt:lpstr>Modern Love</vt:lpstr>
      <vt:lpstr>BohemianVTI</vt:lpstr>
      <vt:lpstr>Legal Philosophy</vt:lpstr>
      <vt:lpstr>Aristotle (384 – 322 BCE)</vt:lpstr>
      <vt:lpstr>Justice in the Nicomachean Ethics</vt:lpstr>
      <vt:lpstr>St. Thomas Aquinas (1224 – 1274)</vt:lpstr>
      <vt:lpstr>THE 4 Types</vt:lpstr>
      <vt:lpstr>Locke 1632 – 1704)</vt:lpstr>
      <vt:lpstr>Locke Reflection</vt:lpstr>
      <vt:lpstr>Some Solutions</vt:lpstr>
      <vt:lpstr>Marx (1818– 1883)</vt:lpstr>
      <vt:lpstr>Ann Scales (1952 – 2012)</vt:lpstr>
      <vt:lpstr>Michel Foucault (1926 – 1984) &amp; Noam Chomsky (1928 – Present)</vt:lpstr>
      <vt:lpstr>Philip Selzinck (1919 – 2010)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Philosophy</dc:title>
  <dc:creator>Gord Gord</dc:creator>
  <cp:lastModifiedBy>Gord Gord</cp:lastModifiedBy>
  <cp:revision>11</cp:revision>
  <dcterms:created xsi:type="dcterms:W3CDTF">2022-08-31T17:12:11Z</dcterms:created>
  <dcterms:modified xsi:type="dcterms:W3CDTF">2022-09-01T21:59:28Z</dcterms:modified>
</cp:coreProperties>
</file>