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snapToObjects="1">
      <p:cViewPr varScale="1">
        <p:scale>
          <a:sx n="102" d="100"/>
          <a:sy n="102" d="100"/>
        </p:scale>
        <p:origin x="192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CA"/>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CA"/>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p>
            <a:fld id="{6E611FD2-C6CB-9342-B0B0-B49A6B26155F}" type="datetimeFigureOut">
              <a:rPr lang="en-US" smtClean="0"/>
              <a:t>8/23/22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5E43B32-9EDC-BF43-8A77-728551B56160}"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Date Placeholder 3"/>
          <p:cNvSpPr>
            <a:spLocks noGrp="1"/>
          </p:cNvSpPr>
          <p:nvPr>
            <p:ph type="dt" sz="half" idx="10"/>
          </p:nvPr>
        </p:nvSpPr>
        <p:spPr/>
        <p:txBody>
          <a:bodyPr/>
          <a:lstStyle/>
          <a:p>
            <a:fld id="{6E611FD2-C6CB-9342-B0B0-B49A6B26155F}" type="datetimeFigureOut">
              <a:rPr lang="en-US" smtClean="0"/>
              <a:t>8/23/22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43B32-9EDC-BF43-8A77-728551B561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CA"/>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Date Placeholder 3"/>
          <p:cNvSpPr>
            <a:spLocks noGrp="1"/>
          </p:cNvSpPr>
          <p:nvPr>
            <p:ph type="dt" sz="half" idx="10"/>
          </p:nvPr>
        </p:nvSpPr>
        <p:spPr/>
        <p:txBody>
          <a:bodyPr/>
          <a:lstStyle/>
          <a:p>
            <a:fld id="{6E611FD2-C6CB-9342-B0B0-B49A6B26155F}" type="datetimeFigureOut">
              <a:rPr lang="en-US" smtClean="0"/>
              <a:t>8/23/22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43B32-9EDC-BF43-8A77-728551B561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CA"/>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Date Placeholder 3"/>
          <p:cNvSpPr>
            <a:spLocks noGrp="1"/>
          </p:cNvSpPr>
          <p:nvPr>
            <p:ph type="dt" sz="half" idx="10"/>
          </p:nvPr>
        </p:nvSpPr>
        <p:spPr/>
        <p:txBody>
          <a:bodyPr/>
          <a:lstStyle/>
          <a:p>
            <a:fld id="{6E611FD2-C6CB-9342-B0B0-B49A6B26155F}" type="datetimeFigureOut">
              <a:rPr lang="en-US" smtClean="0"/>
              <a:t>8/23/22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43B32-9EDC-BF43-8A77-728551B561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CA"/>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CA"/>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6E611FD2-C6CB-9342-B0B0-B49A6B26155F}" type="datetimeFigureOut">
              <a:rPr lang="en-US" smtClean="0"/>
              <a:t>8/23/22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5E43B32-9EDC-BF43-8A77-728551B56160}"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5" name="Date Placeholder 4"/>
          <p:cNvSpPr>
            <a:spLocks noGrp="1"/>
          </p:cNvSpPr>
          <p:nvPr>
            <p:ph type="dt" sz="half" idx="10"/>
          </p:nvPr>
        </p:nvSpPr>
        <p:spPr/>
        <p:txBody>
          <a:bodyPr/>
          <a:lstStyle/>
          <a:p>
            <a:fld id="{6E611FD2-C6CB-9342-B0B0-B49A6B26155F}" type="datetimeFigureOut">
              <a:rPr lang="en-US" smtClean="0"/>
              <a:t>8/23/22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A5E43B32-9EDC-BF43-8A77-728551B56160}"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CA"/>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CA"/>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CA"/>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7" name="Date Placeholder 6"/>
          <p:cNvSpPr>
            <a:spLocks noGrp="1"/>
          </p:cNvSpPr>
          <p:nvPr>
            <p:ph type="dt" sz="half" idx="10"/>
          </p:nvPr>
        </p:nvSpPr>
        <p:spPr/>
        <p:txBody>
          <a:bodyPr/>
          <a:lstStyle/>
          <a:p>
            <a:fld id="{6E611FD2-C6CB-9342-B0B0-B49A6B26155F}" type="datetimeFigureOut">
              <a:rPr lang="en-US" smtClean="0"/>
              <a:t>8/23/22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A5E43B32-9EDC-BF43-8A77-728551B561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CA"/>
              <a:t>Click to edit Master title style</a:t>
            </a:r>
            <a:endParaRPr kumimoji="0" lang="en-US"/>
          </a:p>
        </p:txBody>
      </p:sp>
      <p:sp>
        <p:nvSpPr>
          <p:cNvPr id="3" name="Date Placeholder 2"/>
          <p:cNvSpPr>
            <a:spLocks noGrp="1"/>
          </p:cNvSpPr>
          <p:nvPr>
            <p:ph type="dt" sz="half" idx="10"/>
          </p:nvPr>
        </p:nvSpPr>
        <p:spPr/>
        <p:txBody>
          <a:bodyPr/>
          <a:lstStyle/>
          <a:p>
            <a:fld id="{6E611FD2-C6CB-9342-B0B0-B49A6B26155F}" type="datetimeFigureOut">
              <a:rPr lang="en-US" smtClean="0"/>
              <a:t>8/23/22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E43B32-9EDC-BF43-8A77-728551B56160}"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11FD2-C6CB-9342-B0B0-B49A6B26155F}" type="datetimeFigureOut">
              <a:rPr lang="en-US" smtClean="0"/>
              <a:t>8/23/22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E43B32-9EDC-BF43-8A77-728551B561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CA"/>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CA"/>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6E611FD2-C6CB-9342-B0B0-B49A6B26155F}" type="datetimeFigureOut">
              <a:rPr lang="en-US" smtClean="0"/>
              <a:t>8/23/22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5E43B32-9EDC-BF43-8A77-728551B56160}"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CA"/>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CA"/>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CA">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6E611FD2-C6CB-9342-B0B0-B49A6B26155F}" type="datetimeFigureOut">
              <a:rPr lang="en-US" smtClean="0"/>
              <a:t>8/23/22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5E43B32-9EDC-BF43-8A77-728551B56160}"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E611FD2-C6CB-9342-B0B0-B49A6B26155F}" type="datetimeFigureOut">
              <a:rPr lang="en-US" smtClean="0"/>
              <a:t>8/23/22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5E43B32-9EDC-BF43-8A77-728551B56160}"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CA"/>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CA"/>
              <a:t>Click to edit Master text styles</a:t>
            </a:r>
          </a:p>
          <a:p>
            <a:pPr lvl="1" eaLnBrk="1" latinLnBrk="0" hangingPunct="1"/>
            <a:r>
              <a:rPr kumimoji="0" lang="en-CA"/>
              <a:t>Second level</a:t>
            </a:r>
          </a:p>
          <a:p>
            <a:pPr lvl="2" eaLnBrk="1" latinLnBrk="0" hangingPunct="1"/>
            <a:r>
              <a:rPr kumimoji="0" lang="en-CA"/>
              <a:t>Third level</a:t>
            </a:r>
          </a:p>
          <a:p>
            <a:pPr lvl="3" eaLnBrk="1" latinLnBrk="0" hangingPunct="1"/>
            <a:r>
              <a:rPr kumimoji="0" lang="en-CA"/>
              <a:t>Fourth level</a:t>
            </a:r>
          </a:p>
          <a:p>
            <a:pPr lvl="4" eaLnBrk="1" latinLnBrk="0" hangingPunct="1"/>
            <a:r>
              <a:rPr kumimoji="0" lang="en-CA"/>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Culture?</a:t>
            </a:r>
          </a:p>
        </p:txBody>
      </p:sp>
      <p:sp>
        <p:nvSpPr>
          <p:cNvPr id="3" name="Subtitle 2"/>
          <p:cNvSpPr>
            <a:spLocks noGrp="1"/>
          </p:cNvSpPr>
          <p:nvPr>
            <p:ph type="subTitle" idx="1"/>
          </p:nvPr>
        </p:nvSpPr>
        <p:spPr/>
        <p:txBody>
          <a:bodyPr/>
          <a:lstStyle/>
          <a:p>
            <a:r>
              <a:rPr lang="en-US" dirty="0"/>
              <a:t>Defined and Dangers</a:t>
            </a:r>
          </a:p>
        </p:txBody>
      </p:sp>
    </p:spTree>
    <p:extLst>
      <p:ext uri="{BB962C8B-B14F-4D97-AF65-F5344CB8AC3E}">
        <p14:creationId xmlns:p14="http://schemas.microsoft.com/office/powerpoint/2010/main" val="383873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Culture?</a:t>
            </a:r>
          </a:p>
        </p:txBody>
      </p:sp>
      <p:sp>
        <p:nvSpPr>
          <p:cNvPr id="3" name="Content Placeholder 2"/>
          <p:cNvSpPr>
            <a:spLocks noGrp="1"/>
          </p:cNvSpPr>
          <p:nvPr>
            <p:ph idx="1"/>
          </p:nvPr>
        </p:nvSpPr>
        <p:spPr/>
        <p:txBody>
          <a:bodyPr>
            <a:normAutofit lnSpcReduction="10000"/>
          </a:bodyPr>
          <a:lstStyle/>
          <a:p>
            <a:r>
              <a:rPr lang="en-US" dirty="0"/>
              <a:t>Culture encompasses knowledge, experience, beliefs, values, attitudes, religion, symbols, and possessions acquired by a group of people who have lived in the same region or country for generations.</a:t>
            </a:r>
          </a:p>
          <a:p>
            <a:r>
              <a:rPr lang="en-US" dirty="0"/>
              <a:t>Take a look at the Culture Wheel on our website. Do you feel anything is missing? What is most important to you on that wheel? Is it </a:t>
            </a:r>
            <a:r>
              <a:rPr lang="en-US"/>
              <a:t>different than your peers?</a:t>
            </a:r>
            <a:endParaRPr lang="en-US" dirty="0"/>
          </a:p>
        </p:txBody>
      </p:sp>
    </p:spTree>
    <p:extLst>
      <p:ext uri="{BB962C8B-B14F-4D97-AF65-F5344CB8AC3E}">
        <p14:creationId xmlns:p14="http://schemas.microsoft.com/office/powerpoint/2010/main" val="361729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Individual Cultural Reflections</a:t>
            </a:r>
          </a:p>
        </p:txBody>
      </p:sp>
      <p:sp>
        <p:nvSpPr>
          <p:cNvPr id="3" name="Content Placeholder 2"/>
          <p:cNvSpPr>
            <a:spLocks noGrp="1"/>
          </p:cNvSpPr>
          <p:nvPr>
            <p:ph idx="1"/>
          </p:nvPr>
        </p:nvSpPr>
        <p:spPr>
          <a:xfrm>
            <a:off x="457200" y="1646237"/>
            <a:ext cx="8229600" cy="4968346"/>
          </a:xfrm>
        </p:spPr>
        <p:txBody>
          <a:bodyPr>
            <a:normAutofit fontScale="85000" lnSpcReduction="20000"/>
          </a:bodyPr>
          <a:lstStyle/>
          <a:p>
            <a:r>
              <a:rPr lang="en-US" dirty="0"/>
              <a:t>In Mind Map form, make note of your:</a:t>
            </a:r>
          </a:p>
          <a:p>
            <a:pPr>
              <a:buFontTx/>
              <a:buChar char="-"/>
            </a:pPr>
            <a:r>
              <a:rPr lang="en-US" dirty="0">
                <a:solidFill>
                  <a:srgbClr val="F7901E"/>
                </a:solidFill>
              </a:rPr>
              <a:t>Beliefs</a:t>
            </a:r>
            <a:r>
              <a:rPr lang="en-US" dirty="0"/>
              <a:t> you have</a:t>
            </a:r>
          </a:p>
          <a:p>
            <a:pPr>
              <a:buFontTx/>
              <a:buChar char="-"/>
            </a:pPr>
            <a:r>
              <a:rPr lang="en-US" dirty="0">
                <a:solidFill>
                  <a:srgbClr val="F7901E"/>
                </a:solidFill>
              </a:rPr>
              <a:t>Values</a:t>
            </a:r>
            <a:r>
              <a:rPr lang="en-US" dirty="0"/>
              <a:t> you hold</a:t>
            </a:r>
          </a:p>
          <a:p>
            <a:pPr>
              <a:buFontTx/>
              <a:buChar char="-"/>
            </a:pPr>
            <a:r>
              <a:rPr lang="en-US" dirty="0">
                <a:solidFill>
                  <a:srgbClr val="F7901E"/>
                </a:solidFill>
              </a:rPr>
              <a:t>Traditions</a:t>
            </a:r>
            <a:r>
              <a:rPr lang="en-US" dirty="0"/>
              <a:t> you have</a:t>
            </a:r>
          </a:p>
          <a:p>
            <a:pPr>
              <a:buFontTx/>
              <a:buChar char="-"/>
            </a:pPr>
            <a:r>
              <a:rPr lang="en-US" dirty="0">
                <a:solidFill>
                  <a:srgbClr val="F7901E"/>
                </a:solidFill>
              </a:rPr>
              <a:t>Attitudes </a:t>
            </a:r>
            <a:r>
              <a:rPr lang="en-US" dirty="0"/>
              <a:t>towards things</a:t>
            </a:r>
          </a:p>
          <a:p>
            <a:pPr>
              <a:buFontTx/>
              <a:buChar char="-"/>
            </a:pPr>
            <a:r>
              <a:rPr lang="en-US" dirty="0">
                <a:solidFill>
                  <a:srgbClr val="F7901E"/>
                </a:solidFill>
              </a:rPr>
              <a:t>Experiences</a:t>
            </a:r>
            <a:r>
              <a:rPr lang="en-US" dirty="0"/>
              <a:t> you have had</a:t>
            </a:r>
          </a:p>
          <a:p>
            <a:pPr>
              <a:buFontTx/>
              <a:buChar char="-"/>
            </a:pPr>
            <a:r>
              <a:rPr lang="en-US" dirty="0">
                <a:solidFill>
                  <a:srgbClr val="F7901E"/>
                </a:solidFill>
              </a:rPr>
              <a:t>Religious/Spiritual </a:t>
            </a:r>
            <a:r>
              <a:rPr lang="en-US" dirty="0"/>
              <a:t>beliefs you hold</a:t>
            </a:r>
          </a:p>
          <a:p>
            <a:pPr>
              <a:buFontTx/>
              <a:buChar char="-"/>
            </a:pPr>
            <a:r>
              <a:rPr lang="en-US" dirty="0">
                <a:solidFill>
                  <a:srgbClr val="F7901E"/>
                </a:solidFill>
              </a:rPr>
              <a:t>Symbols</a:t>
            </a:r>
            <a:r>
              <a:rPr lang="en-US" dirty="0"/>
              <a:t> that mean something to you</a:t>
            </a:r>
          </a:p>
          <a:p>
            <a:pPr>
              <a:buFontTx/>
              <a:buChar char="-"/>
            </a:pPr>
            <a:r>
              <a:rPr lang="en-US" dirty="0">
                <a:solidFill>
                  <a:srgbClr val="F7901E"/>
                </a:solidFill>
              </a:rPr>
              <a:t>Possessions</a:t>
            </a:r>
            <a:r>
              <a:rPr lang="en-US" dirty="0"/>
              <a:t> you value</a:t>
            </a:r>
          </a:p>
          <a:p>
            <a:pPr>
              <a:buFontTx/>
              <a:buChar char="-"/>
            </a:pPr>
            <a:r>
              <a:rPr lang="en-US" dirty="0">
                <a:solidFill>
                  <a:srgbClr val="F7901E"/>
                </a:solidFill>
              </a:rPr>
              <a:t>Knowledge</a:t>
            </a:r>
            <a:r>
              <a:rPr lang="en-US" dirty="0"/>
              <a:t> you have acquired (about your culture)</a:t>
            </a:r>
          </a:p>
          <a:p>
            <a:pPr>
              <a:buFontTx/>
              <a:buChar char="-"/>
            </a:pPr>
            <a:r>
              <a:rPr lang="en-US" b="1" i="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And anything else you feel is important about you, your family etc. Friends, Musical Interests, Language, anything else of value to you.</a:t>
            </a:r>
          </a:p>
          <a:p>
            <a:pPr>
              <a:buFontTx/>
              <a:buChar char="-"/>
            </a:pPr>
            <a:endParaRPr lang="en-US" dirty="0"/>
          </a:p>
        </p:txBody>
      </p:sp>
    </p:spTree>
    <p:extLst>
      <p:ext uri="{BB962C8B-B14F-4D97-AF65-F5344CB8AC3E}">
        <p14:creationId xmlns:p14="http://schemas.microsoft.com/office/powerpoint/2010/main" val="144576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Dissonance</a:t>
            </a:r>
          </a:p>
        </p:txBody>
      </p:sp>
      <p:sp>
        <p:nvSpPr>
          <p:cNvPr id="3" name="Content Placeholder 2"/>
          <p:cNvSpPr>
            <a:spLocks noGrp="1"/>
          </p:cNvSpPr>
          <p:nvPr>
            <p:ph idx="1"/>
          </p:nvPr>
        </p:nvSpPr>
        <p:spPr>
          <a:xfrm>
            <a:off x="211667" y="1646236"/>
            <a:ext cx="8636000" cy="4735513"/>
          </a:xfrm>
        </p:spPr>
        <p:txBody>
          <a:bodyPr>
            <a:normAutofit/>
          </a:bodyPr>
          <a:lstStyle/>
          <a:p>
            <a:r>
              <a:rPr lang="en-US" b="1" dirty="0">
                <a:solidFill>
                  <a:srgbClr val="F7901E"/>
                </a:solidFill>
              </a:rPr>
              <a:t>Allan 2002 </a:t>
            </a:r>
            <a:r>
              <a:rPr lang="en-US" dirty="0"/>
              <a:t>defined cultural dissonance as cultural conflict that students encounter while in a multicultural school setting. </a:t>
            </a:r>
          </a:p>
          <a:p>
            <a:pPr marL="0" indent="0">
              <a:buNone/>
            </a:pPr>
            <a:r>
              <a:rPr lang="en-US" dirty="0"/>
              <a:t>Cultures you encounter include: School, Teacher, Society, Dominant Student Culture, Minority Student cultures</a:t>
            </a:r>
          </a:p>
          <a:p>
            <a:pPr marL="0" indent="0">
              <a:buNone/>
            </a:pPr>
            <a:endParaRPr lang="en-US" dirty="0"/>
          </a:p>
          <a:p>
            <a:pPr marL="0" indent="0">
              <a:buNone/>
            </a:pPr>
            <a:r>
              <a:rPr lang="en-US" b="1" i="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Conflict is actually a good thing! We learn, we adapt, we overcome and grow! </a:t>
            </a:r>
          </a:p>
        </p:txBody>
      </p:sp>
    </p:spTree>
    <p:extLst>
      <p:ext uri="{BB962C8B-B14F-4D97-AF65-F5344CB8AC3E}">
        <p14:creationId xmlns:p14="http://schemas.microsoft.com/office/powerpoint/2010/main" val="2785507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a:t>
            </a:r>
          </a:p>
        </p:txBody>
      </p:sp>
      <p:sp>
        <p:nvSpPr>
          <p:cNvPr id="3" name="Content Placeholder 2"/>
          <p:cNvSpPr>
            <a:spLocks noGrp="1"/>
          </p:cNvSpPr>
          <p:nvPr>
            <p:ph idx="1"/>
          </p:nvPr>
        </p:nvSpPr>
        <p:spPr>
          <a:xfrm>
            <a:off x="457200" y="1646237"/>
            <a:ext cx="8229600" cy="4841346"/>
          </a:xfrm>
        </p:spPr>
        <p:txBody>
          <a:bodyPr>
            <a:normAutofit fontScale="92500" lnSpcReduction="20000"/>
          </a:bodyPr>
          <a:lstStyle/>
          <a:p>
            <a:r>
              <a:rPr lang="en-US" dirty="0"/>
              <a:t>In 1 paragraph reflect on the following questions:</a:t>
            </a:r>
          </a:p>
          <a:p>
            <a:endParaRPr lang="en-US" dirty="0"/>
          </a:p>
          <a:p>
            <a:pPr marL="514350" indent="-514350">
              <a:buAutoNum type="arabicPeriod"/>
            </a:pPr>
            <a:r>
              <a:rPr lang="en-US" dirty="0"/>
              <a:t>What different cultural practices do you encounter on a daily basis (refer to your mind map to help)?</a:t>
            </a:r>
          </a:p>
          <a:p>
            <a:pPr marL="514350" indent="-514350">
              <a:buAutoNum type="arabicPeriod"/>
            </a:pPr>
            <a:r>
              <a:rPr lang="en-US" dirty="0"/>
              <a:t>Have you ever faced cultural challenges? </a:t>
            </a:r>
          </a:p>
          <a:p>
            <a:pPr marL="514350" indent="-514350">
              <a:buAutoNum type="arabicPeriod"/>
            </a:pPr>
            <a:r>
              <a:rPr lang="en-US" dirty="0"/>
              <a:t>What do you do to overcome these challenges? </a:t>
            </a:r>
          </a:p>
          <a:p>
            <a:pPr marL="514350" indent="-514350">
              <a:buAutoNum type="arabicPeriod"/>
            </a:pPr>
            <a:r>
              <a:rPr lang="en-US" dirty="0"/>
              <a:t>Do you have friends of different cultures? </a:t>
            </a:r>
          </a:p>
          <a:p>
            <a:pPr marL="514350" indent="-514350">
              <a:buAutoNum type="arabicPeriod"/>
            </a:pPr>
            <a:r>
              <a:rPr lang="en-US" dirty="0"/>
              <a:t>Do you feel there are barriers to having a diverse group of friends?</a:t>
            </a:r>
          </a:p>
        </p:txBody>
      </p:sp>
    </p:spTree>
    <p:extLst>
      <p:ext uri="{BB962C8B-B14F-4D97-AF65-F5344CB8AC3E}">
        <p14:creationId xmlns:p14="http://schemas.microsoft.com/office/powerpoint/2010/main" val="3105945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Subculture</a:t>
            </a:r>
          </a:p>
        </p:txBody>
      </p:sp>
      <p:sp>
        <p:nvSpPr>
          <p:cNvPr id="3" name="Content Placeholder 2"/>
          <p:cNvSpPr>
            <a:spLocks noGrp="1"/>
          </p:cNvSpPr>
          <p:nvPr>
            <p:ph idx="1"/>
          </p:nvPr>
        </p:nvSpPr>
        <p:spPr>
          <a:xfrm>
            <a:off x="457200" y="1646236"/>
            <a:ext cx="8229600" cy="4858659"/>
          </a:xfrm>
        </p:spPr>
        <p:txBody>
          <a:bodyPr>
            <a:normAutofit lnSpcReduction="10000"/>
          </a:bodyPr>
          <a:lstStyle/>
          <a:p>
            <a:r>
              <a:rPr lang="en-US" b="1" dirty="0">
                <a:solidFill>
                  <a:srgbClr val="F7901E"/>
                </a:solidFill>
              </a:rPr>
              <a:t>Subculture: </a:t>
            </a:r>
            <a:r>
              <a:rPr lang="en-US" dirty="0"/>
              <a:t>a cultural group within a larger culture, often having beliefs or interest that differ from those of the larger or more dominant culture.</a:t>
            </a:r>
          </a:p>
          <a:p>
            <a:endParaRPr lang="en-US" dirty="0"/>
          </a:p>
          <a:p>
            <a:pPr marL="0" indent="0">
              <a:buNone/>
            </a:pPr>
            <a:r>
              <a:rPr lang="en-US" i="1" dirty="0"/>
              <a:t>Canada is a country of immigrants. We value diversity (the existence of a variety of different cultures or ethnic groups within a culture). Do you agree? Are there parts of Canada that you feel do not value this?</a:t>
            </a:r>
          </a:p>
        </p:txBody>
      </p:sp>
    </p:spTree>
    <p:extLst>
      <p:ext uri="{BB962C8B-B14F-4D97-AF65-F5344CB8AC3E}">
        <p14:creationId xmlns:p14="http://schemas.microsoft.com/office/powerpoint/2010/main" val="2202859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3536"/>
            <a:ext cx="8686800" cy="1143000"/>
          </a:xfrm>
        </p:spPr>
        <p:txBody>
          <a:bodyPr>
            <a:normAutofit fontScale="90000"/>
          </a:bodyPr>
          <a:lstStyle/>
          <a:p>
            <a:r>
              <a:rPr lang="en-US" dirty="0"/>
              <a:t>Counterculture Thinking Critically</a:t>
            </a:r>
          </a:p>
        </p:txBody>
      </p:sp>
      <p:sp>
        <p:nvSpPr>
          <p:cNvPr id="3" name="Content Placeholder 2"/>
          <p:cNvSpPr>
            <a:spLocks noGrp="1"/>
          </p:cNvSpPr>
          <p:nvPr>
            <p:ph idx="1"/>
          </p:nvPr>
        </p:nvSpPr>
        <p:spPr/>
        <p:txBody>
          <a:bodyPr>
            <a:normAutofit fontScale="85000" lnSpcReduction="10000"/>
          </a:bodyPr>
          <a:lstStyle/>
          <a:p>
            <a:r>
              <a:rPr lang="en-US" dirty="0"/>
              <a:t>Groups that reject a specific dominant culture are called counterculture. They oppose mainstream attitudes values and attitudes. </a:t>
            </a:r>
          </a:p>
          <a:p>
            <a:endParaRPr lang="en-US" dirty="0"/>
          </a:p>
          <a:p>
            <a:r>
              <a:rPr lang="en-US" b="1" i="1" dirty="0">
                <a:solidFill>
                  <a:srgbClr val="F7901E"/>
                </a:solidFill>
              </a:rPr>
              <a:t>The textbook lists the following counter cultures: reggae, punk, </a:t>
            </a:r>
            <a:r>
              <a:rPr lang="en-US" b="1" i="1" dirty="0" err="1">
                <a:solidFill>
                  <a:srgbClr val="F7901E"/>
                </a:solidFill>
              </a:rPr>
              <a:t>ska</a:t>
            </a:r>
            <a:r>
              <a:rPr lang="en-US" b="1" i="1" dirty="0">
                <a:solidFill>
                  <a:srgbClr val="F7901E"/>
                </a:solidFill>
              </a:rPr>
              <a:t>, </a:t>
            </a:r>
            <a:r>
              <a:rPr lang="en-US" b="1" i="1" dirty="0" err="1">
                <a:solidFill>
                  <a:srgbClr val="F7901E"/>
                </a:solidFill>
              </a:rPr>
              <a:t>emo</a:t>
            </a:r>
            <a:r>
              <a:rPr lang="en-US" b="1" i="1" dirty="0">
                <a:solidFill>
                  <a:srgbClr val="F7901E"/>
                </a:solidFill>
              </a:rPr>
              <a:t>, aver, grunge, nu metal, indie, techno and gangsta rap. What do all these have in common? Do you agree these are counter cultural? What bias does the textbook have? Who is the dominant culture for the textbook?</a:t>
            </a:r>
          </a:p>
        </p:txBody>
      </p:sp>
    </p:spTree>
    <p:extLst>
      <p:ext uri="{BB962C8B-B14F-4D97-AF65-F5344CB8AC3E}">
        <p14:creationId xmlns:p14="http://schemas.microsoft.com/office/powerpoint/2010/main" val="3463874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1497</TotalTime>
  <Words>442</Words>
  <Application>Microsoft Macintosh PowerPoint</Application>
  <PresentationFormat>On-screen Show (4:3)</PresentationFormat>
  <Paragraphs>38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Rockwell</vt:lpstr>
      <vt:lpstr>Wingdings 2</vt:lpstr>
      <vt:lpstr>Foundry</vt:lpstr>
      <vt:lpstr>What is Culture?</vt:lpstr>
      <vt:lpstr>What is Culture?</vt:lpstr>
      <vt:lpstr>Individual Cultural Reflections</vt:lpstr>
      <vt:lpstr>Cultural Dissonance</vt:lpstr>
      <vt:lpstr>Reflection</vt:lpstr>
      <vt:lpstr>Subculture</vt:lpstr>
      <vt:lpstr>Counterculture Thinking Critically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Culture?</dc:title>
  <dc:creator>Gordon Laffin</dc:creator>
  <cp:lastModifiedBy>Gord Gord</cp:lastModifiedBy>
  <cp:revision>11</cp:revision>
  <dcterms:created xsi:type="dcterms:W3CDTF">2018-09-24T12:47:12Z</dcterms:created>
  <dcterms:modified xsi:type="dcterms:W3CDTF">2022-08-23T14:08:31Z</dcterms:modified>
</cp:coreProperties>
</file>