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9" r:id="rId4"/>
    <p:sldId id="258" r:id="rId5"/>
    <p:sldId id="262" r:id="rId6"/>
    <p:sldId id="263" r:id="rId7"/>
    <p:sldId id="264"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75"/>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D5E01-D1DF-40D6-96A7-2FC8F6E07A77}"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C9A2203E-F9BD-4323-BC1E-A408A4658773}">
      <dgm:prSet/>
      <dgm:spPr/>
      <dgm:t>
        <a:bodyPr/>
        <a:lstStyle/>
        <a:p>
          <a:r>
            <a:rPr lang="en-US"/>
            <a:t>Provide a System of Enforcement</a:t>
          </a:r>
        </a:p>
      </dgm:t>
    </dgm:pt>
    <dgm:pt modelId="{AE3742EF-FA0E-406F-8851-0C734087B448}" type="parTrans" cxnId="{7A69FD40-75E8-4093-BB2C-558EA3191053}">
      <dgm:prSet/>
      <dgm:spPr/>
      <dgm:t>
        <a:bodyPr/>
        <a:lstStyle/>
        <a:p>
          <a:endParaRPr lang="en-US"/>
        </a:p>
      </dgm:t>
    </dgm:pt>
    <dgm:pt modelId="{CEDAFA95-B33D-42E9-B611-7D5F0D629756}" type="sibTrans" cxnId="{7A69FD40-75E8-4093-BB2C-558EA3191053}">
      <dgm:prSet phldrT="01" phldr="0"/>
      <dgm:spPr/>
      <dgm:t>
        <a:bodyPr/>
        <a:lstStyle/>
        <a:p>
          <a:r>
            <a:rPr lang="en-US"/>
            <a:t>01</a:t>
          </a:r>
        </a:p>
      </dgm:t>
    </dgm:pt>
    <dgm:pt modelId="{3B0C63A6-9223-4903-90FE-D54E2B3704A1}">
      <dgm:prSet/>
      <dgm:spPr/>
      <dgm:t>
        <a:bodyPr/>
        <a:lstStyle/>
        <a:p>
          <a:r>
            <a:rPr lang="en-US"/>
            <a:t>Establish Rules of Conduct</a:t>
          </a:r>
        </a:p>
      </dgm:t>
    </dgm:pt>
    <dgm:pt modelId="{CF360BEA-8148-4B69-B83D-3C988201AC9F}" type="parTrans" cxnId="{B24F4D9B-2D57-4B7B-B5D5-36F8A899807D}">
      <dgm:prSet/>
      <dgm:spPr/>
      <dgm:t>
        <a:bodyPr/>
        <a:lstStyle/>
        <a:p>
          <a:endParaRPr lang="en-US"/>
        </a:p>
      </dgm:t>
    </dgm:pt>
    <dgm:pt modelId="{0FF1BBE7-7177-483F-B616-5C206AC364F7}" type="sibTrans" cxnId="{B24F4D9B-2D57-4B7B-B5D5-36F8A899807D}">
      <dgm:prSet phldrT="02" phldr="0"/>
      <dgm:spPr/>
      <dgm:t>
        <a:bodyPr/>
        <a:lstStyle/>
        <a:p>
          <a:r>
            <a:rPr lang="en-US"/>
            <a:t>02</a:t>
          </a:r>
        </a:p>
      </dgm:t>
    </dgm:pt>
    <dgm:pt modelId="{D5E2AB80-EFA5-4AA4-8A26-AD12D9ED8171}">
      <dgm:prSet/>
      <dgm:spPr/>
      <dgm:t>
        <a:bodyPr/>
        <a:lstStyle/>
        <a:p>
          <a:r>
            <a:rPr lang="en-US"/>
            <a:t>Protect Rights and Freedoms</a:t>
          </a:r>
        </a:p>
      </dgm:t>
    </dgm:pt>
    <dgm:pt modelId="{243AE6D7-B895-48DD-BB42-535F55CE88F4}" type="parTrans" cxnId="{66777B1C-69FD-4E78-9081-434CBDFC49C5}">
      <dgm:prSet/>
      <dgm:spPr/>
      <dgm:t>
        <a:bodyPr/>
        <a:lstStyle/>
        <a:p>
          <a:endParaRPr lang="en-US"/>
        </a:p>
      </dgm:t>
    </dgm:pt>
    <dgm:pt modelId="{B3322F2A-3FD1-40EE-A38C-C645477142AD}" type="sibTrans" cxnId="{66777B1C-69FD-4E78-9081-434CBDFC49C5}">
      <dgm:prSet phldrT="03" phldr="0"/>
      <dgm:spPr/>
      <dgm:t>
        <a:bodyPr/>
        <a:lstStyle/>
        <a:p>
          <a:r>
            <a:rPr lang="en-US"/>
            <a:t>03</a:t>
          </a:r>
        </a:p>
      </dgm:t>
    </dgm:pt>
    <dgm:pt modelId="{2015F4E7-618E-4206-9F8A-DFE5BFF034DB}">
      <dgm:prSet/>
      <dgm:spPr/>
      <dgm:t>
        <a:bodyPr/>
        <a:lstStyle/>
        <a:p>
          <a:r>
            <a:rPr lang="en-US"/>
            <a:t>Resolve Disputes</a:t>
          </a:r>
        </a:p>
      </dgm:t>
    </dgm:pt>
    <dgm:pt modelId="{47B286F8-0FA0-4146-AF33-D90DD6A9951D}" type="parTrans" cxnId="{D0BD1A55-87A1-488A-9738-E4ABDCD02420}">
      <dgm:prSet/>
      <dgm:spPr/>
      <dgm:t>
        <a:bodyPr/>
        <a:lstStyle/>
        <a:p>
          <a:endParaRPr lang="en-US"/>
        </a:p>
      </dgm:t>
    </dgm:pt>
    <dgm:pt modelId="{73D15E17-8696-43A9-855D-0DCE95CD29E5}" type="sibTrans" cxnId="{D0BD1A55-87A1-488A-9738-E4ABDCD02420}">
      <dgm:prSet phldrT="04" phldr="0"/>
      <dgm:spPr/>
      <dgm:t>
        <a:bodyPr/>
        <a:lstStyle/>
        <a:p>
          <a:r>
            <a:rPr lang="en-US"/>
            <a:t>04</a:t>
          </a:r>
        </a:p>
      </dgm:t>
    </dgm:pt>
    <dgm:pt modelId="{3F7B7C42-F2D0-44BC-9257-6E5FF3992CA1}">
      <dgm:prSet/>
      <dgm:spPr/>
      <dgm:t>
        <a:bodyPr/>
        <a:lstStyle/>
        <a:p>
          <a:r>
            <a:rPr lang="en-US"/>
            <a:t>Protect Society</a:t>
          </a:r>
        </a:p>
      </dgm:t>
    </dgm:pt>
    <dgm:pt modelId="{4D30BDFA-59D9-40FD-AE40-B03E8C73D52C}" type="parTrans" cxnId="{C8E12ECB-55D3-4036-B8D3-990773E1AED4}">
      <dgm:prSet/>
      <dgm:spPr/>
      <dgm:t>
        <a:bodyPr/>
        <a:lstStyle/>
        <a:p>
          <a:endParaRPr lang="en-US"/>
        </a:p>
      </dgm:t>
    </dgm:pt>
    <dgm:pt modelId="{CE770F3E-FECC-455B-B0BD-B73E10615B5F}" type="sibTrans" cxnId="{C8E12ECB-55D3-4036-B8D3-990773E1AED4}">
      <dgm:prSet phldrT="05" phldr="0"/>
      <dgm:spPr/>
      <dgm:t>
        <a:bodyPr/>
        <a:lstStyle/>
        <a:p>
          <a:r>
            <a:rPr lang="en-US"/>
            <a:t>05</a:t>
          </a:r>
        </a:p>
      </dgm:t>
    </dgm:pt>
    <dgm:pt modelId="{0064EE08-5B56-344F-90F9-D289D1415E39}" type="pres">
      <dgm:prSet presAssocID="{B65D5E01-D1DF-40D6-96A7-2FC8F6E07A77}" presName="Name0" presStyleCnt="0">
        <dgm:presLayoutVars>
          <dgm:animLvl val="lvl"/>
          <dgm:resizeHandles val="exact"/>
        </dgm:presLayoutVars>
      </dgm:prSet>
      <dgm:spPr/>
    </dgm:pt>
    <dgm:pt modelId="{AF8E4AB7-679E-2D49-8149-189C6262840F}" type="pres">
      <dgm:prSet presAssocID="{C9A2203E-F9BD-4323-BC1E-A408A4658773}" presName="compositeNode" presStyleCnt="0">
        <dgm:presLayoutVars>
          <dgm:bulletEnabled val="1"/>
        </dgm:presLayoutVars>
      </dgm:prSet>
      <dgm:spPr/>
    </dgm:pt>
    <dgm:pt modelId="{C2C76AD6-FA3A-ED4C-A2C7-B12DE2176A8E}" type="pres">
      <dgm:prSet presAssocID="{C9A2203E-F9BD-4323-BC1E-A408A4658773}" presName="bgRect" presStyleLbl="alignNode1" presStyleIdx="0" presStyleCnt="5"/>
      <dgm:spPr/>
    </dgm:pt>
    <dgm:pt modelId="{E281FC8F-AB2D-1F4E-8291-9D03B8D1E335}" type="pres">
      <dgm:prSet presAssocID="{CEDAFA95-B33D-42E9-B611-7D5F0D629756}" presName="sibTransNodeRect" presStyleLbl="alignNode1" presStyleIdx="0" presStyleCnt="5">
        <dgm:presLayoutVars>
          <dgm:chMax val="0"/>
          <dgm:bulletEnabled val="1"/>
        </dgm:presLayoutVars>
      </dgm:prSet>
      <dgm:spPr/>
    </dgm:pt>
    <dgm:pt modelId="{A0B2D310-95F6-8049-8720-1B7DD4CD9D51}" type="pres">
      <dgm:prSet presAssocID="{C9A2203E-F9BD-4323-BC1E-A408A4658773}" presName="nodeRect" presStyleLbl="alignNode1" presStyleIdx="0" presStyleCnt="5">
        <dgm:presLayoutVars>
          <dgm:bulletEnabled val="1"/>
        </dgm:presLayoutVars>
      </dgm:prSet>
      <dgm:spPr/>
    </dgm:pt>
    <dgm:pt modelId="{639F9699-0DB4-6B4F-A854-8345E703CB0A}" type="pres">
      <dgm:prSet presAssocID="{CEDAFA95-B33D-42E9-B611-7D5F0D629756}" presName="sibTrans" presStyleCnt="0"/>
      <dgm:spPr/>
    </dgm:pt>
    <dgm:pt modelId="{DF4CFC4B-8F6F-B943-B839-75606C6E6B13}" type="pres">
      <dgm:prSet presAssocID="{3B0C63A6-9223-4903-90FE-D54E2B3704A1}" presName="compositeNode" presStyleCnt="0">
        <dgm:presLayoutVars>
          <dgm:bulletEnabled val="1"/>
        </dgm:presLayoutVars>
      </dgm:prSet>
      <dgm:spPr/>
    </dgm:pt>
    <dgm:pt modelId="{BB54702A-F6F7-DB44-A4A7-D167C7DC91A7}" type="pres">
      <dgm:prSet presAssocID="{3B0C63A6-9223-4903-90FE-D54E2B3704A1}" presName="bgRect" presStyleLbl="alignNode1" presStyleIdx="1" presStyleCnt="5"/>
      <dgm:spPr/>
    </dgm:pt>
    <dgm:pt modelId="{8C71D72C-0E02-EF44-883D-3178F1205209}" type="pres">
      <dgm:prSet presAssocID="{0FF1BBE7-7177-483F-B616-5C206AC364F7}" presName="sibTransNodeRect" presStyleLbl="alignNode1" presStyleIdx="1" presStyleCnt="5">
        <dgm:presLayoutVars>
          <dgm:chMax val="0"/>
          <dgm:bulletEnabled val="1"/>
        </dgm:presLayoutVars>
      </dgm:prSet>
      <dgm:spPr/>
    </dgm:pt>
    <dgm:pt modelId="{4FD2049C-B52D-A34C-9ECC-E57E48942CD1}" type="pres">
      <dgm:prSet presAssocID="{3B0C63A6-9223-4903-90FE-D54E2B3704A1}" presName="nodeRect" presStyleLbl="alignNode1" presStyleIdx="1" presStyleCnt="5">
        <dgm:presLayoutVars>
          <dgm:bulletEnabled val="1"/>
        </dgm:presLayoutVars>
      </dgm:prSet>
      <dgm:spPr/>
    </dgm:pt>
    <dgm:pt modelId="{B132722A-D92D-854C-9DF9-853D6B7E79F3}" type="pres">
      <dgm:prSet presAssocID="{0FF1BBE7-7177-483F-B616-5C206AC364F7}" presName="sibTrans" presStyleCnt="0"/>
      <dgm:spPr/>
    </dgm:pt>
    <dgm:pt modelId="{5A79C728-B0F5-AC42-AB8C-081BA15A46F1}" type="pres">
      <dgm:prSet presAssocID="{D5E2AB80-EFA5-4AA4-8A26-AD12D9ED8171}" presName="compositeNode" presStyleCnt="0">
        <dgm:presLayoutVars>
          <dgm:bulletEnabled val="1"/>
        </dgm:presLayoutVars>
      </dgm:prSet>
      <dgm:spPr/>
    </dgm:pt>
    <dgm:pt modelId="{4C821170-6860-EF4F-A61D-1A0DBF1D9200}" type="pres">
      <dgm:prSet presAssocID="{D5E2AB80-EFA5-4AA4-8A26-AD12D9ED8171}" presName="bgRect" presStyleLbl="alignNode1" presStyleIdx="2" presStyleCnt="5"/>
      <dgm:spPr/>
    </dgm:pt>
    <dgm:pt modelId="{23EC5422-FE43-C742-9E32-597A320C0416}" type="pres">
      <dgm:prSet presAssocID="{B3322F2A-3FD1-40EE-A38C-C645477142AD}" presName="sibTransNodeRect" presStyleLbl="alignNode1" presStyleIdx="2" presStyleCnt="5">
        <dgm:presLayoutVars>
          <dgm:chMax val="0"/>
          <dgm:bulletEnabled val="1"/>
        </dgm:presLayoutVars>
      </dgm:prSet>
      <dgm:spPr/>
    </dgm:pt>
    <dgm:pt modelId="{348BC2B3-4783-A847-81A9-6254E98E47B7}" type="pres">
      <dgm:prSet presAssocID="{D5E2AB80-EFA5-4AA4-8A26-AD12D9ED8171}" presName="nodeRect" presStyleLbl="alignNode1" presStyleIdx="2" presStyleCnt="5">
        <dgm:presLayoutVars>
          <dgm:bulletEnabled val="1"/>
        </dgm:presLayoutVars>
      </dgm:prSet>
      <dgm:spPr/>
    </dgm:pt>
    <dgm:pt modelId="{DF542775-14FF-7D41-A2A1-FFC2AA15BFCA}" type="pres">
      <dgm:prSet presAssocID="{B3322F2A-3FD1-40EE-A38C-C645477142AD}" presName="sibTrans" presStyleCnt="0"/>
      <dgm:spPr/>
    </dgm:pt>
    <dgm:pt modelId="{F0DD4A3F-FAD0-FA49-916E-3DE90F73EEE9}" type="pres">
      <dgm:prSet presAssocID="{2015F4E7-618E-4206-9F8A-DFE5BFF034DB}" presName="compositeNode" presStyleCnt="0">
        <dgm:presLayoutVars>
          <dgm:bulletEnabled val="1"/>
        </dgm:presLayoutVars>
      </dgm:prSet>
      <dgm:spPr/>
    </dgm:pt>
    <dgm:pt modelId="{DF0095B3-DF17-824F-A89B-825F881F3C79}" type="pres">
      <dgm:prSet presAssocID="{2015F4E7-618E-4206-9F8A-DFE5BFF034DB}" presName="bgRect" presStyleLbl="alignNode1" presStyleIdx="3" presStyleCnt="5"/>
      <dgm:spPr/>
    </dgm:pt>
    <dgm:pt modelId="{AF681605-477D-3245-9247-75FB635C1939}" type="pres">
      <dgm:prSet presAssocID="{73D15E17-8696-43A9-855D-0DCE95CD29E5}" presName="sibTransNodeRect" presStyleLbl="alignNode1" presStyleIdx="3" presStyleCnt="5">
        <dgm:presLayoutVars>
          <dgm:chMax val="0"/>
          <dgm:bulletEnabled val="1"/>
        </dgm:presLayoutVars>
      </dgm:prSet>
      <dgm:spPr/>
    </dgm:pt>
    <dgm:pt modelId="{3BE0F3B2-5741-144A-9338-A9D136F0E568}" type="pres">
      <dgm:prSet presAssocID="{2015F4E7-618E-4206-9F8A-DFE5BFF034DB}" presName="nodeRect" presStyleLbl="alignNode1" presStyleIdx="3" presStyleCnt="5">
        <dgm:presLayoutVars>
          <dgm:bulletEnabled val="1"/>
        </dgm:presLayoutVars>
      </dgm:prSet>
      <dgm:spPr/>
    </dgm:pt>
    <dgm:pt modelId="{AA479769-3918-264C-B070-76F6D9E72593}" type="pres">
      <dgm:prSet presAssocID="{73D15E17-8696-43A9-855D-0DCE95CD29E5}" presName="sibTrans" presStyleCnt="0"/>
      <dgm:spPr/>
    </dgm:pt>
    <dgm:pt modelId="{BE1467A8-30C6-FD47-BEB9-3C1FA20B64F1}" type="pres">
      <dgm:prSet presAssocID="{3F7B7C42-F2D0-44BC-9257-6E5FF3992CA1}" presName="compositeNode" presStyleCnt="0">
        <dgm:presLayoutVars>
          <dgm:bulletEnabled val="1"/>
        </dgm:presLayoutVars>
      </dgm:prSet>
      <dgm:spPr/>
    </dgm:pt>
    <dgm:pt modelId="{37345974-C08A-E546-965D-227C271A77F5}" type="pres">
      <dgm:prSet presAssocID="{3F7B7C42-F2D0-44BC-9257-6E5FF3992CA1}" presName="bgRect" presStyleLbl="alignNode1" presStyleIdx="4" presStyleCnt="5"/>
      <dgm:spPr/>
    </dgm:pt>
    <dgm:pt modelId="{CEB97DFC-A937-524F-A2D1-8C8B3EDDD19D}" type="pres">
      <dgm:prSet presAssocID="{CE770F3E-FECC-455B-B0BD-B73E10615B5F}" presName="sibTransNodeRect" presStyleLbl="alignNode1" presStyleIdx="4" presStyleCnt="5">
        <dgm:presLayoutVars>
          <dgm:chMax val="0"/>
          <dgm:bulletEnabled val="1"/>
        </dgm:presLayoutVars>
      </dgm:prSet>
      <dgm:spPr/>
    </dgm:pt>
    <dgm:pt modelId="{10107CE9-F53B-D245-AD74-B2CF65C003A6}" type="pres">
      <dgm:prSet presAssocID="{3F7B7C42-F2D0-44BC-9257-6E5FF3992CA1}" presName="nodeRect" presStyleLbl="alignNode1" presStyleIdx="4" presStyleCnt="5">
        <dgm:presLayoutVars>
          <dgm:bulletEnabled val="1"/>
        </dgm:presLayoutVars>
      </dgm:prSet>
      <dgm:spPr/>
    </dgm:pt>
  </dgm:ptLst>
  <dgm:cxnLst>
    <dgm:cxn modelId="{66777B1C-69FD-4E78-9081-434CBDFC49C5}" srcId="{B65D5E01-D1DF-40D6-96A7-2FC8F6E07A77}" destId="{D5E2AB80-EFA5-4AA4-8A26-AD12D9ED8171}" srcOrd="2" destOrd="0" parTransId="{243AE6D7-B895-48DD-BB42-535F55CE88F4}" sibTransId="{B3322F2A-3FD1-40EE-A38C-C645477142AD}"/>
    <dgm:cxn modelId="{3362702C-299D-4242-87BB-EC0251D7D9BC}" type="presOf" srcId="{3B0C63A6-9223-4903-90FE-D54E2B3704A1}" destId="{4FD2049C-B52D-A34C-9ECC-E57E48942CD1}" srcOrd="1" destOrd="0" presId="urn:microsoft.com/office/officeart/2016/7/layout/LinearBlockProcessNumbered"/>
    <dgm:cxn modelId="{AB0CCC40-7448-B34E-A455-686D6652BAE5}" type="presOf" srcId="{3B0C63A6-9223-4903-90FE-D54E2B3704A1}" destId="{BB54702A-F6F7-DB44-A4A7-D167C7DC91A7}" srcOrd="0" destOrd="0" presId="urn:microsoft.com/office/officeart/2016/7/layout/LinearBlockProcessNumbered"/>
    <dgm:cxn modelId="{7A69FD40-75E8-4093-BB2C-558EA3191053}" srcId="{B65D5E01-D1DF-40D6-96A7-2FC8F6E07A77}" destId="{C9A2203E-F9BD-4323-BC1E-A408A4658773}" srcOrd="0" destOrd="0" parTransId="{AE3742EF-FA0E-406F-8851-0C734087B448}" sibTransId="{CEDAFA95-B33D-42E9-B611-7D5F0D629756}"/>
    <dgm:cxn modelId="{21A3D053-550E-1D4F-86AB-C5C9C7641442}" type="presOf" srcId="{3F7B7C42-F2D0-44BC-9257-6E5FF3992CA1}" destId="{37345974-C08A-E546-965D-227C271A77F5}" srcOrd="0" destOrd="0" presId="urn:microsoft.com/office/officeart/2016/7/layout/LinearBlockProcessNumbered"/>
    <dgm:cxn modelId="{D0BD1A55-87A1-488A-9738-E4ABDCD02420}" srcId="{B65D5E01-D1DF-40D6-96A7-2FC8F6E07A77}" destId="{2015F4E7-618E-4206-9F8A-DFE5BFF034DB}" srcOrd="3" destOrd="0" parTransId="{47B286F8-0FA0-4146-AF33-D90DD6A9951D}" sibTransId="{73D15E17-8696-43A9-855D-0DCE95CD29E5}"/>
    <dgm:cxn modelId="{9AFE8F59-FFCE-D143-870B-EEC4EDCA6364}" type="presOf" srcId="{2015F4E7-618E-4206-9F8A-DFE5BFF034DB}" destId="{DF0095B3-DF17-824F-A89B-825F881F3C79}" srcOrd="0" destOrd="0" presId="urn:microsoft.com/office/officeart/2016/7/layout/LinearBlockProcessNumbered"/>
    <dgm:cxn modelId="{74820062-2D6E-734D-869A-1E9200BC896F}" type="presOf" srcId="{73D15E17-8696-43A9-855D-0DCE95CD29E5}" destId="{AF681605-477D-3245-9247-75FB635C1939}" srcOrd="0" destOrd="0" presId="urn:microsoft.com/office/officeart/2016/7/layout/LinearBlockProcessNumbered"/>
    <dgm:cxn modelId="{75B58166-3F88-DE4F-A2C3-AA5DB02A48F3}" type="presOf" srcId="{D5E2AB80-EFA5-4AA4-8A26-AD12D9ED8171}" destId="{4C821170-6860-EF4F-A61D-1A0DBF1D9200}" srcOrd="0" destOrd="0" presId="urn:microsoft.com/office/officeart/2016/7/layout/LinearBlockProcessNumbered"/>
    <dgm:cxn modelId="{C9D4367C-720D-C045-BE44-FE3E3EADE2E6}" type="presOf" srcId="{C9A2203E-F9BD-4323-BC1E-A408A4658773}" destId="{C2C76AD6-FA3A-ED4C-A2C7-B12DE2176A8E}" srcOrd="0" destOrd="0" presId="urn:microsoft.com/office/officeart/2016/7/layout/LinearBlockProcessNumbered"/>
    <dgm:cxn modelId="{04B17D7C-269A-994F-A234-A8CD6D14A04B}" type="presOf" srcId="{D5E2AB80-EFA5-4AA4-8A26-AD12D9ED8171}" destId="{348BC2B3-4783-A847-81A9-6254E98E47B7}" srcOrd="1" destOrd="0" presId="urn:microsoft.com/office/officeart/2016/7/layout/LinearBlockProcessNumbered"/>
    <dgm:cxn modelId="{6BE4707D-8D71-8F4A-9712-8FB84F4B612F}" type="presOf" srcId="{C9A2203E-F9BD-4323-BC1E-A408A4658773}" destId="{A0B2D310-95F6-8049-8720-1B7DD4CD9D51}" srcOrd="1" destOrd="0" presId="urn:microsoft.com/office/officeart/2016/7/layout/LinearBlockProcessNumbered"/>
    <dgm:cxn modelId="{4F49EB81-C72F-DC4D-847D-4698055AA4CC}" type="presOf" srcId="{B3322F2A-3FD1-40EE-A38C-C645477142AD}" destId="{23EC5422-FE43-C742-9E32-597A320C0416}" srcOrd="0" destOrd="0" presId="urn:microsoft.com/office/officeart/2016/7/layout/LinearBlockProcessNumbered"/>
    <dgm:cxn modelId="{A598C292-9BDF-4A42-A629-2D3AFFCC3844}" type="presOf" srcId="{0FF1BBE7-7177-483F-B616-5C206AC364F7}" destId="{8C71D72C-0E02-EF44-883D-3178F1205209}" srcOrd="0" destOrd="0" presId="urn:microsoft.com/office/officeart/2016/7/layout/LinearBlockProcessNumbered"/>
    <dgm:cxn modelId="{FD645B95-2A36-A14D-A765-9D76319B6A84}" type="presOf" srcId="{2015F4E7-618E-4206-9F8A-DFE5BFF034DB}" destId="{3BE0F3B2-5741-144A-9338-A9D136F0E568}" srcOrd="1" destOrd="0" presId="urn:microsoft.com/office/officeart/2016/7/layout/LinearBlockProcessNumbered"/>
    <dgm:cxn modelId="{B24F4D9B-2D57-4B7B-B5D5-36F8A899807D}" srcId="{B65D5E01-D1DF-40D6-96A7-2FC8F6E07A77}" destId="{3B0C63A6-9223-4903-90FE-D54E2B3704A1}" srcOrd="1" destOrd="0" parTransId="{CF360BEA-8148-4B69-B83D-3C988201AC9F}" sibTransId="{0FF1BBE7-7177-483F-B616-5C206AC364F7}"/>
    <dgm:cxn modelId="{32D177B7-9C8A-824C-9180-694BA79E905A}" type="presOf" srcId="{3F7B7C42-F2D0-44BC-9257-6E5FF3992CA1}" destId="{10107CE9-F53B-D245-AD74-B2CF65C003A6}" srcOrd="1" destOrd="0" presId="urn:microsoft.com/office/officeart/2016/7/layout/LinearBlockProcessNumbered"/>
    <dgm:cxn modelId="{8F1C6CCA-F61F-564B-9E07-578425DE9559}" type="presOf" srcId="{CE770F3E-FECC-455B-B0BD-B73E10615B5F}" destId="{CEB97DFC-A937-524F-A2D1-8C8B3EDDD19D}" srcOrd="0" destOrd="0" presId="urn:microsoft.com/office/officeart/2016/7/layout/LinearBlockProcessNumbered"/>
    <dgm:cxn modelId="{C8E12ECB-55D3-4036-B8D3-990773E1AED4}" srcId="{B65D5E01-D1DF-40D6-96A7-2FC8F6E07A77}" destId="{3F7B7C42-F2D0-44BC-9257-6E5FF3992CA1}" srcOrd="4" destOrd="0" parTransId="{4D30BDFA-59D9-40FD-AE40-B03E8C73D52C}" sibTransId="{CE770F3E-FECC-455B-B0BD-B73E10615B5F}"/>
    <dgm:cxn modelId="{F97F05CF-18D7-B341-9A13-901BE676B2C0}" type="presOf" srcId="{CEDAFA95-B33D-42E9-B611-7D5F0D629756}" destId="{E281FC8F-AB2D-1F4E-8291-9D03B8D1E335}" srcOrd="0" destOrd="0" presId="urn:microsoft.com/office/officeart/2016/7/layout/LinearBlockProcessNumbered"/>
    <dgm:cxn modelId="{00D051FF-1DAE-CC45-8107-A8ADBB91413E}" type="presOf" srcId="{B65D5E01-D1DF-40D6-96A7-2FC8F6E07A77}" destId="{0064EE08-5B56-344F-90F9-D289D1415E39}" srcOrd="0" destOrd="0" presId="urn:microsoft.com/office/officeart/2016/7/layout/LinearBlockProcessNumbered"/>
    <dgm:cxn modelId="{AEADAA16-4426-BA4D-8327-9C145177D68E}" type="presParOf" srcId="{0064EE08-5B56-344F-90F9-D289D1415E39}" destId="{AF8E4AB7-679E-2D49-8149-189C6262840F}" srcOrd="0" destOrd="0" presId="urn:microsoft.com/office/officeart/2016/7/layout/LinearBlockProcessNumbered"/>
    <dgm:cxn modelId="{26904155-8A40-0342-86F7-E7AA824DD5FC}" type="presParOf" srcId="{AF8E4AB7-679E-2D49-8149-189C6262840F}" destId="{C2C76AD6-FA3A-ED4C-A2C7-B12DE2176A8E}" srcOrd="0" destOrd="0" presId="urn:microsoft.com/office/officeart/2016/7/layout/LinearBlockProcessNumbered"/>
    <dgm:cxn modelId="{3F6053C4-C398-9445-8746-F725D173B777}" type="presParOf" srcId="{AF8E4AB7-679E-2D49-8149-189C6262840F}" destId="{E281FC8F-AB2D-1F4E-8291-9D03B8D1E335}" srcOrd="1" destOrd="0" presId="urn:microsoft.com/office/officeart/2016/7/layout/LinearBlockProcessNumbered"/>
    <dgm:cxn modelId="{B4ADF4EC-71B9-C04E-B7FC-E92DFC109FF3}" type="presParOf" srcId="{AF8E4AB7-679E-2D49-8149-189C6262840F}" destId="{A0B2D310-95F6-8049-8720-1B7DD4CD9D51}" srcOrd="2" destOrd="0" presId="urn:microsoft.com/office/officeart/2016/7/layout/LinearBlockProcessNumbered"/>
    <dgm:cxn modelId="{1CB514D6-8186-B14B-A0AC-E8201F919F3F}" type="presParOf" srcId="{0064EE08-5B56-344F-90F9-D289D1415E39}" destId="{639F9699-0DB4-6B4F-A854-8345E703CB0A}" srcOrd="1" destOrd="0" presId="urn:microsoft.com/office/officeart/2016/7/layout/LinearBlockProcessNumbered"/>
    <dgm:cxn modelId="{7EDD7370-CDE0-274E-9105-26A96EABB2DA}" type="presParOf" srcId="{0064EE08-5B56-344F-90F9-D289D1415E39}" destId="{DF4CFC4B-8F6F-B943-B839-75606C6E6B13}" srcOrd="2" destOrd="0" presId="urn:microsoft.com/office/officeart/2016/7/layout/LinearBlockProcessNumbered"/>
    <dgm:cxn modelId="{7D86CA4A-37B2-BD42-8B09-D2BB8D5D0BB6}" type="presParOf" srcId="{DF4CFC4B-8F6F-B943-B839-75606C6E6B13}" destId="{BB54702A-F6F7-DB44-A4A7-D167C7DC91A7}" srcOrd="0" destOrd="0" presId="urn:microsoft.com/office/officeart/2016/7/layout/LinearBlockProcessNumbered"/>
    <dgm:cxn modelId="{164324C1-881A-314D-8CF8-E9F4721E6BF9}" type="presParOf" srcId="{DF4CFC4B-8F6F-B943-B839-75606C6E6B13}" destId="{8C71D72C-0E02-EF44-883D-3178F1205209}" srcOrd="1" destOrd="0" presId="urn:microsoft.com/office/officeart/2016/7/layout/LinearBlockProcessNumbered"/>
    <dgm:cxn modelId="{5F532E22-E8C7-1C46-84B2-461C038C9209}" type="presParOf" srcId="{DF4CFC4B-8F6F-B943-B839-75606C6E6B13}" destId="{4FD2049C-B52D-A34C-9ECC-E57E48942CD1}" srcOrd="2" destOrd="0" presId="urn:microsoft.com/office/officeart/2016/7/layout/LinearBlockProcessNumbered"/>
    <dgm:cxn modelId="{13AF967B-ACF8-D94B-8F57-80A5D6590E74}" type="presParOf" srcId="{0064EE08-5B56-344F-90F9-D289D1415E39}" destId="{B132722A-D92D-854C-9DF9-853D6B7E79F3}" srcOrd="3" destOrd="0" presId="urn:microsoft.com/office/officeart/2016/7/layout/LinearBlockProcessNumbered"/>
    <dgm:cxn modelId="{A7A57503-0A12-9F45-9160-553C26E10686}" type="presParOf" srcId="{0064EE08-5B56-344F-90F9-D289D1415E39}" destId="{5A79C728-B0F5-AC42-AB8C-081BA15A46F1}" srcOrd="4" destOrd="0" presId="urn:microsoft.com/office/officeart/2016/7/layout/LinearBlockProcessNumbered"/>
    <dgm:cxn modelId="{41637A14-0D66-1F46-86A8-551A208B92D7}" type="presParOf" srcId="{5A79C728-B0F5-AC42-AB8C-081BA15A46F1}" destId="{4C821170-6860-EF4F-A61D-1A0DBF1D9200}" srcOrd="0" destOrd="0" presId="urn:microsoft.com/office/officeart/2016/7/layout/LinearBlockProcessNumbered"/>
    <dgm:cxn modelId="{35D94FB6-5DAA-6847-B689-398FF270594A}" type="presParOf" srcId="{5A79C728-B0F5-AC42-AB8C-081BA15A46F1}" destId="{23EC5422-FE43-C742-9E32-597A320C0416}" srcOrd="1" destOrd="0" presId="urn:microsoft.com/office/officeart/2016/7/layout/LinearBlockProcessNumbered"/>
    <dgm:cxn modelId="{A2E6BC2A-3CBA-614A-8CDD-0093B67F1126}" type="presParOf" srcId="{5A79C728-B0F5-AC42-AB8C-081BA15A46F1}" destId="{348BC2B3-4783-A847-81A9-6254E98E47B7}" srcOrd="2" destOrd="0" presId="urn:microsoft.com/office/officeart/2016/7/layout/LinearBlockProcessNumbered"/>
    <dgm:cxn modelId="{6D7D9AF7-BB4B-0D44-B2CF-A7081424AE18}" type="presParOf" srcId="{0064EE08-5B56-344F-90F9-D289D1415E39}" destId="{DF542775-14FF-7D41-A2A1-FFC2AA15BFCA}" srcOrd="5" destOrd="0" presId="urn:microsoft.com/office/officeart/2016/7/layout/LinearBlockProcessNumbered"/>
    <dgm:cxn modelId="{52EF3E43-EEC8-AB42-AD69-EA3FDF229270}" type="presParOf" srcId="{0064EE08-5B56-344F-90F9-D289D1415E39}" destId="{F0DD4A3F-FAD0-FA49-916E-3DE90F73EEE9}" srcOrd="6" destOrd="0" presId="urn:microsoft.com/office/officeart/2016/7/layout/LinearBlockProcessNumbered"/>
    <dgm:cxn modelId="{AC6E1C9B-DEE4-6B44-B77E-11BDDF3B611E}" type="presParOf" srcId="{F0DD4A3F-FAD0-FA49-916E-3DE90F73EEE9}" destId="{DF0095B3-DF17-824F-A89B-825F881F3C79}" srcOrd="0" destOrd="0" presId="urn:microsoft.com/office/officeart/2016/7/layout/LinearBlockProcessNumbered"/>
    <dgm:cxn modelId="{095B57C2-B8DF-BD4D-A494-1B3892142DC7}" type="presParOf" srcId="{F0DD4A3F-FAD0-FA49-916E-3DE90F73EEE9}" destId="{AF681605-477D-3245-9247-75FB635C1939}" srcOrd="1" destOrd="0" presId="urn:microsoft.com/office/officeart/2016/7/layout/LinearBlockProcessNumbered"/>
    <dgm:cxn modelId="{07E3E3A3-E03E-B24D-A62C-DC4FF81014ED}" type="presParOf" srcId="{F0DD4A3F-FAD0-FA49-916E-3DE90F73EEE9}" destId="{3BE0F3B2-5741-144A-9338-A9D136F0E568}" srcOrd="2" destOrd="0" presId="urn:microsoft.com/office/officeart/2016/7/layout/LinearBlockProcessNumbered"/>
    <dgm:cxn modelId="{B1A23C03-451F-F24D-B001-9A71EBFE6690}" type="presParOf" srcId="{0064EE08-5B56-344F-90F9-D289D1415E39}" destId="{AA479769-3918-264C-B070-76F6D9E72593}" srcOrd="7" destOrd="0" presId="urn:microsoft.com/office/officeart/2016/7/layout/LinearBlockProcessNumbered"/>
    <dgm:cxn modelId="{0BDFD900-AA4E-AA43-B0C6-0259D3AA2CF8}" type="presParOf" srcId="{0064EE08-5B56-344F-90F9-D289D1415E39}" destId="{BE1467A8-30C6-FD47-BEB9-3C1FA20B64F1}" srcOrd="8" destOrd="0" presId="urn:microsoft.com/office/officeart/2016/7/layout/LinearBlockProcessNumbered"/>
    <dgm:cxn modelId="{9DA9436E-F8F7-FB4C-87BF-A0814F6A33CE}" type="presParOf" srcId="{BE1467A8-30C6-FD47-BEB9-3C1FA20B64F1}" destId="{37345974-C08A-E546-965D-227C271A77F5}" srcOrd="0" destOrd="0" presId="urn:microsoft.com/office/officeart/2016/7/layout/LinearBlockProcessNumbered"/>
    <dgm:cxn modelId="{5EFF8FE2-4EE8-9245-80E8-6AD4C9D86A09}" type="presParOf" srcId="{BE1467A8-30C6-FD47-BEB9-3C1FA20B64F1}" destId="{CEB97DFC-A937-524F-A2D1-8C8B3EDDD19D}" srcOrd="1" destOrd="0" presId="urn:microsoft.com/office/officeart/2016/7/layout/LinearBlockProcessNumbered"/>
    <dgm:cxn modelId="{7B07F62D-6BA3-D44C-89AC-B3A06097599E}" type="presParOf" srcId="{BE1467A8-30C6-FD47-BEB9-3C1FA20B64F1}" destId="{10107CE9-F53B-D245-AD74-B2CF65C003A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76AD6-FA3A-ED4C-A2C7-B12DE2176A8E}">
      <dsp:nvSpPr>
        <dsp:cNvPr id="0" name=""/>
        <dsp:cNvSpPr/>
      </dsp:nvSpPr>
      <dsp:spPr>
        <a:xfrm>
          <a:off x="6555" y="509835"/>
          <a:ext cx="2049390" cy="24592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34" tIns="0" rIns="202434" bIns="330200" numCol="1" spcCol="1270" anchor="t" anchorCtr="0">
          <a:noAutofit/>
        </a:bodyPr>
        <a:lstStyle/>
        <a:p>
          <a:pPr marL="0" lvl="0" indent="0" algn="l" defTabSz="1155700">
            <a:lnSpc>
              <a:spcPct val="90000"/>
            </a:lnSpc>
            <a:spcBef>
              <a:spcPct val="0"/>
            </a:spcBef>
            <a:spcAft>
              <a:spcPct val="35000"/>
            </a:spcAft>
            <a:buNone/>
          </a:pPr>
          <a:r>
            <a:rPr lang="en-US" sz="2600" kern="1200"/>
            <a:t>Provide a System of Enforcement</a:t>
          </a:r>
        </a:p>
      </dsp:txBody>
      <dsp:txXfrm>
        <a:off x="6555" y="1493543"/>
        <a:ext cx="2049390" cy="1475561"/>
      </dsp:txXfrm>
    </dsp:sp>
    <dsp:sp modelId="{E281FC8F-AB2D-1F4E-8291-9D03B8D1E335}">
      <dsp:nvSpPr>
        <dsp:cNvPr id="0" name=""/>
        <dsp:cNvSpPr/>
      </dsp:nvSpPr>
      <dsp:spPr>
        <a:xfrm>
          <a:off x="6555" y="509835"/>
          <a:ext cx="2049390" cy="9837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434" tIns="165100" rIns="202434"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6555" y="509835"/>
        <a:ext cx="2049390" cy="983707"/>
      </dsp:txXfrm>
    </dsp:sp>
    <dsp:sp modelId="{BB54702A-F6F7-DB44-A4A7-D167C7DC91A7}">
      <dsp:nvSpPr>
        <dsp:cNvPr id="0" name=""/>
        <dsp:cNvSpPr/>
      </dsp:nvSpPr>
      <dsp:spPr>
        <a:xfrm>
          <a:off x="2219897" y="509835"/>
          <a:ext cx="2049390" cy="24592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34" tIns="0" rIns="202434" bIns="330200" numCol="1" spcCol="1270" anchor="t" anchorCtr="0">
          <a:noAutofit/>
        </a:bodyPr>
        <a:lstStyle/>
        <a:p>
          <a:pPr marL="0" lvl="0" indent="0" algn="l" defTabSz="1155700">
            <a:lnSpc>
              <a:spcPct val="90000"/>
            </a:lnSpc>
            <a:spcBef>
              <a:spcPct val="0"/>
            </a:spcBef>
            <a:spcAft>
              <a:spcPct val="35000"/>
            </a:spcAft>
            <a:buNone/>
          </a:pPr>
          <a:r>
            <a:rPr lang="en-US" sz="2600" kern="1200"/>
            <a:t>Establish Rules of Conduct</a:t>
          </a:r>
        </a:p>
      </dsp:txBody>
      <dsp:txXfrm>
        <a:off x="2219897" y="1493543"/>
        <a:ext cx="2049390" cy="1475561"/>
      </dsp:txXfrm>
    </dsp:sp>
    <dsp:sp modelId="{8C71D72C-0E02-EF44-883D-3178F1205209}">
      <dsp:nvSpPr>
        <dsp:cNvPr id="0" name=""/>
        <dsp:cNvSpPr/>
      </dsp:nvSpPr>
      <dsp:spPr>
        <a:xfrm>
          <a:off x="2219897" y="509835"/>
          <a:ext cx="2049390" cy="9837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434" tIns="165100" rIns="202434"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19897" y="509835"/>
        <a:ext cx="2049390" cy="983707"/>
      </dsp:txXfrm>
    </dsp:sp>
    <dsp:sp modelId="{4C821170-6860-EF4F-A61D-1A0DBF1D9200}">
      <dsp:nvSpPr>
        <dsp:cNvPr id="0" name=""/>
        <dsp:cNvSpPr/>
      </dsp:nvSpPr>
      <dsp:spPr>
        <a:xfrm>
          <a:off x="4433239" y="509835"/>
          <a:ext cx="2049390" cy="24592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34" tIns="0" rIns="202434" bIns="330200" numCol="1" spcCol="1270" anchor="t" anchorCtr="0">
          <a:noAutofit/>
        </a:bodyPr>
        <a:lstStyle/>
        <a:p>
          <a:pPr marL="0" lvl="0" indent="0" algn="l" defTabSz="1155700">
            <a:lnSpc>
              <a:spcPct val="90000"/>
            </a:lnSpc>
            <a:spcBef>
              <a:spcPct val="0"/>
            </a:spcBef>
            <a:spcAft>
              <a:spcPct val="35000"/>
            </a:spcAft>
            <a:buNone/>
          </a:pPr>
          <a:r>
            <a:rPr lang="en-US" sz="2600" kern="1200"/>
            <a:t>Protect Rights and Freedoms</a:t>
          </a:r>
        </a:p>
      </dsp:txBody>
      <dsp:txXfrm>
        <a:off x="4433239" y="1493543"/>
        <a:ext cx="2049390" cy="1475561"/>
      </dsp:txXfrm>
    </dsp:sp>
    <dsp:sp modelId="{23EC5422-FE43-C742-9E32-597A320C0416}">
      <dsp:nvSpPr>
        <dsp:cNvPr id="0" name=""/>
        <dsp:cNvSpPr/>
      </dsp:nvSpPr>
      <dsp:spPr>
        <a:xfrm>
          <a:off x="4433239" y="509835"/>
          <a:ext cx="2049390" cy="9837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434" tIns="165100" rIns="202434"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433239" y="509835"/>
        <a:ext cx="2049390" cy="983707"/>
      </dsp:txXfrm>
    </dsp:sp>
    <dsp:sp modelId="{DF0095B3-DF17-824F-A89B-825F881F3C79}">
      <dsp:nvSpPr>
        <dsp:cNvPr id="0" name=""/>
        <dsp:cNvSpPr/>
      </dsp:nvSpPr>
      <dsp:spPr>
        <a:xfrm>
          <a:off x="6646580" y="509835"/>
          <a:ext cx="2049390" cy="24592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34" tIns="0" rIns="202434" bIns="330200" numCol="1" spcCol="1270" anchor="t" anchorCtr="0">
          <a:noAutofit/>
        </a:bodyPr>
        <a:lstStyle/>
        <a:p>
          <a:pPr marL="0" lvl="0" indent="0" algn="l" defTabSz="1155700">
            <a:lnSpc>
              <a:spcPct val="90000"/>
            </a:lnSpc>
            <a:spcBef>
              <a:spcPct val="0"/>
            </a:spcBef>
            <a:spcAft>
              <a:spcPct val="35000"/>
            </a:spcAft>
            <a:buNone/>
          </a:pPr>
          <a:r>
            <a:rPr lang="en-US" sz="2600" kern="1200"/>
            <a:t>Resolve Disputes</a:t>
          </a:r>
        </a:p>
      </dsp:txBody>
      <dsp:txXfrm>
        <a:off x="6646580" y="1493543"/>
        <a:ext cx="2049390" cy="1475561"/>
      </dsp:txXfrm>
    </dsp:sp>
    <dsp:sp modelId="{AF681605-477D-3245-9247-75FB635C1939}">
      <dsp:nvSpPr>
        <dsp:cNvPr id="0" name=""/>
        <dsp:cNvSpPr/>
      </dsp:nvSpPr>
      <dsp:spPr>
        <a:xfrm>
          <a:off x="6646580" y="509835"/>
          <a:ext cx="2049390" cy="9837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434" tIns="165100" rIns="202434" bIns="165100" numCol="1" spcCol="1270" anchor="ctr" anchorCtr="0">
          <a:noAutofit/>
        </a:bodyPr>
        <a:lstStyle/>
        <a:p>
          <a:pPr marL="0" lvl="0" indent="0" algn="l" defTabSz="2089150">
            <a:lnSpc>
              <a:spcPct val="90000"/>
            </a:lnSpc>
            <a:spcBef>
              <a:spcPct val="0"/>
            </a:spcBef>
            <a:spcAft>
              <a:spcPct val="35000"/>
            </a:spcAft>
            <a:buNone/>
          </a:pPr>
          <a:r>
            <a:rPr lang="en-US" sz="4700" kern="1200"/>
            <a:t>04</a:t>
          </a:r>
        </a:p>
      </dsp:txBody>
      <dsp:txXfrm>
        <a:off x="6646580" y="509835"/>
        <a:ext cx="2049390" cy="983707"/>
      </dsp:txXfrm>
    </dsp:sp>
    <dsp:sp modelId="{37345974-C08A-E546-965D-227C271A77F5}">
      <dsp:nvSpPr>
        <dsp:cNvPr id="0" name=""/>
        <dsp:cNvSpPr/>
      </dsp:nvSpPr>
      <dsp:spPr>
        <a:xfrm>
          <a:off x="8859922" y="509835"/>
          <a:ext cx="2049390" cy="245926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434" tIns="0" rIns="202434" bIns="330200" numCol="1" spcCol="1270" anchor="t" anchorCtr="0">
          <a:noAutofit/>
        </a:bodyPr>
        <a:lstStyle/>
        <a:p>
          <a:pPr marL="0" lvl="0" indent="0" algn="l" defTabSz="1155700">
            <a:lnSpc>
              <a:spcPct val="90000"/>
            </a:lnSpc>
            <a:spcBef>
              <a:spcPct val="0"/>
            </a:spcBef>
            <a:spcAft>
              <a:spcPct val="35000"/>
            </a:spcAft>
            <a:buNone/>
          </a:pPr>
          <a:r>
            <a:rPr lang="en-US" sz="2600" kern="1200"/>
            <a:t>Protect Society</a:t>
          </a:r>
        </a:p>
      </dsp:txBody>
      <dsp:txXfrm>
        <a:off x="8859922" y="1493543"/>
        <a:ext cx="2049390" cy="1475561"/>
      </dsp:txXfrm>
    </dsp:sp>
    <dsp:sp modelId="{CEB97DFC-A937-524F-A2D1-8C8B3EDDD19D}">
      <dsp:nvSpPr>
        <dsp:cNvPr id="0" name=""/>
        <dsp:cNvSpPr/>
      </dsp:nvSpPr>
      <dsp:spPr>
        <a:xfrm>
          <a:off x="8859922" y="509835"/>
          <a:ext cx="2049390" cy="9837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434" tIns="165100" rIns="202434" bIns="165100" numCol="1" spcCol="1270" anchor="ctr" anchorCtr="0">
          <a:noAutofit/>
        </a:bodyPr>
        <a:lstStyle/>
        <a:p>
          <a:pPr marL="0" lvl="0" indent="0" algn="l" defTabSz="2089150">
            <a:lnSpc>
              <a:spcPct val="90000"/>
            </a:lnSpc>
            <a:spcBef>
              <a:spcPct val="0"/>
            </a:spcBef>
            <a:spcAft>
              <a:spcPct val="35000"/>
            </a:spcAft>
            <a:buNone/>
          </a:pPr>
          <a:r>
            <a:rPr lang="en-US" sz="4700" kern="1200"/>
            <a:t>05</a:t>
          </a:r>
        </a:p>
      </dsp:txBody>
      <dsp:txXfrm>
        <a:off x="8859922" y="509835"/>
        <a:ext cx="2049390" cy="983707"/>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2/22/22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1154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2630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8699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617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70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962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977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5247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385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99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2/22/22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94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2/22/22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715580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7C3A09-F1D4-404A-A9F3-C2844104A16A}"/>
              </a:ext>
            </a:extLst>
          </p:cNvPr>
          <p:cNvPicPr>
            <a:picLocks noChangeAspect="1"/>
          </p:cNvPicPr>
          <p:nvPr/>
        </p:nvPicPr>
        <p:blipFill rotWithShape="1">
          <a:blip r:embed="rId2">
            <a:alphaModFix amt="50000"/>
          </a:blip>
          <a:srcRect t="23536" r="-1" b="13948"/>
          <a:stretch/>
        </p:blipFill>
        <p:spPr>
          <a:xfrm>
            <a:off x="20" y="10"/>
            <a:ext cx="12188930" cy="6857990"/>
          </a:xfrm>
          <a:prstGeom prst="rect">
            <a:avLst/>
          </a:prstGeom>
        </p:spPr>
      </p:pic>
      <p:sp>
        <p:nvSpPr>
          <p:cNvPr id="2" name="Title 1">
            <a:extLst>
              <a:ext uri="{FF2B5EF4-FFF2-40B4-BE49-F238E27FC236}">
                <a16:creationId xmlns:a16="http://schemas.microsoft.com/office/drawing/2014/main" id="{F3CA7746-BD1B-3F46-8C9D-B9D7113246E3}"/>
              </a:ext>
            </a:extLst>
          </p:cNvPr>
          <p:cNvSpPr>
            <a:spLocks noGrp="1"/>
          </p:cNvSpPr>
          <p:nvPr>
            <p:ph type="ctrTitle"/>
          </p:nvPr>
        </p:nvSpPr>
        <p:spPr>
          <a:xfrm>
            <a:off x="1524000" y="1122363"/>
            <a:ext cx="9144000" cy="3063240"/>
          </a:xfrm>
        </p:spPr>
        <p:txBody>
          <a:bodyPr>
            <a:normAutofit/>
          </a:bodyPr>
          <a:lstStyle/>
          <a:p>
            <a:pPr algn="ctr"/>
            <a:r>
              <a:rPr lang="en-US" dirty="0"/>
              <a:t>Introduction to Criminal Law</a:t>
            </a:r>
            <a:endParaRPr lang="en-US"/>
          </a:p>
        </p:txBody>
      </p:sp>
      <p:sp>
        <p:nvSpPr>
          <p:cNvPr id="3" name="Subtitle 2">
            <a:extLst>
              <a:ext uri="{FF2B5EF4-FFF2-40B4-BE49-F238E27FC236}">
                <a16:creationId xmlns:a16="http://schemas.microsoft.com/office/drawing/2014/main" id="{D54C67A5-7BA8-614E-80AA-36FAD6311097}"/>
              </a:ext>
            </a:extLst>
          </p:cNvPr>
          <p:cNvSpPr>
            <a:spLocks noGrp="1"/>
          </p:cNvSpPr>
          <p:nvPr>
            <p:ph type="subTitle" idx="1"/>
          </p:nvPr>
        </p:nvSpPr>
        <p:spPr>
          <a:xfrm>
            <a:off x="1524000" y="4599432"/>
            <a:ext cx="9144000" cy="1225296"/>
          </a:xfrm>
        </p:spPr>
        <p:txBody>
          <a:bodyPr>
            <a:normAutofit/>
          </a:bodyPr>
          <a:lstStyle/>
          <a:p>
            <a:pPr algn="ctr"/>
            <a:endParaRPr lang="en-US" sz="3200"/>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7012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5034C-5307-9740-81FF-18D649EDBE09}"/>
              </a:ext>
            </a:extLst>
          </p:cNvPr>
          <p:cNvSpPr>
            <a:spLocks noGrp="1"/>
          </p:cNvSpPr>
          <p:nvPr>
            <p:ph type="title"/>
          </p:nvPr>
        </p:nvSpPr>
        <p:spPr>
          <a:xfrm>
            <a:off x="635000" y="634029"/>
            <a:ext cx="10921640" cy="1314698"/>
          </a:xfrm>
        </p:spPr>
        <p:txBody>
          <a:bodyPr anchor="ctr">
            <a:normAutofit/>
          </a:bodyPr>
          <a:lstStyle/>
          <a:p>
            <a:pPr algn="ctr"/>
            <a:r>
              <a:rPr lang="en-US" sz="7200" dirty="0"/>
              <a:t>Review: Why do Laws Exist?</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BD9A84"/>
          </a:solidFill>
          <a:ln w="34925">
            <a:solidFill>
              <a:srgbClr val="BD9A8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DB59AF4-5D60-42AA-9D22-B091E68141A6}"/>
              </a:ext>
            </a:extLst>
          </p:cNvPr>
          <p:cNvGraphicFramePr>
            <a:graphicFrameLocks noGrp="1"/>
          </p:cNvGraphicFramePr>
          <p:nvPr>
            <p:ph idx="1"/>
            <p:extLst>
              <p:ext uri="{D42A27DB-BD31-4B8C-83A1-F6EECF244321}">
                <p14:modId xmlns:p14="http://schemas.microsoft.com/office/powerpoint/2010/main" val="2343525451"/>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51C795F-4974-3441-8955-DA9B596CFC95}"/>
              </a:ext>
            </a:extLst>
          </p:cNvPr>
          <p:cNvSpPr txBox="1"/>
          <p:nvPr/>
        </p:nvSpPr>
        <p:spPr>
          <a:xfrm>
            <a:off x="2447268" y="5804177"/>
            <a:ext cx="7286625" cy="861774"/>
          </a:xfrm>
          <a:prstGeom prst="rect">
            <a:avLst/>
          </a:prstGeom>
          <a:noFill/>
        </p:spPr>
        <p:txBody>
          <a:bodyPr wrap="square" rtlCol="0">
            <a:spAutoFit/>
          </a:bodyPr>
          <a:lstStyle/>
          <a:p>
            <a:pPr algn="ctr"/>
            <a:r>
              <a:rPr lang="en-US" sz="3200" b="1" dirty="0">
                <a:solidFill>
                  <a:schemeClr val="accent5"/>
                </a:solidFill>
              </a:rPr>
              <a:t>Which do you think Criminal Law focuses on the most? Pick 2.</a:t>
            </a:r>
          </a:p>
          <a:p>
            <a:endParaRPr lang="en-US" dirty="0"/>
          </a:p>
        </p:txBody>
      </p:sp>
    </p:spTree>
    <p:extLst>
      <p:ext uri="{BB962C8B-B14F-4D97-AF65-F5344CB8AC3E}">
        <p14:creationId xmlns:p14="http://schemas.microsoft.com/office/powerpoint/2010/main" val="144113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87F4-624A-E140-9C4D-19440AB41AE7}"/>
              </a:ext>
            </a:extLst>
          </p:cNvPr>
          <p:cNvSpPr>
            <a:spLocks noGrp="1"/>
          </p:cNvSpPr>
          <p:nvPr>
            <p:ph type="title"/>
          </p:nvPr>
        </p:nvSpPr>
        <p:spPr/>
        <p:txBody>
          <a:bodyPr/>
          <a:lstStyle/>
          <a:p>
            <a:r>
              <a:rPr lang="en-US" dirty="0"/>
              <a:t>The Criminal Code</a:t>
            </a:r>
          </a:p>
        </p:txBody>
      </p:sp>
      <p:sp>
        <p:nvSpPr>
          <p:cNvPr id="3" name="Content Placeholder 2">
            <a:extLst>
              <a:ext uri="{FF2B5EF4-FFF2-40B4-BE49-F238E27FC236}">
                <a16:creationId xmlns:a16="http://schemas.microsoft.com/office/drawing/2014/main" id="{7EC47FAC-5CF2-F84C-9D5B-EF995DF37CC2}"/>
              </a:ext>
            </a:extLst>
          </p:cNvPr>
          <p:cNvSpPr>
            <a:spLocks noGrp="1"/>
          </p:cNvSpPr>
          <p:nvPr>
            <p:ph idx="1"/>
          </p:nvPr>
        </p:nvSpPr>
        <p:spPr/>
        <p:txBody>
          <a:bodyPr/>
          <a:lstStyle/>
          <a:p>
            <a:r>
              <a:rPr lang="en-US" sz="3200" dirty="0"/>
              <a:t>The Criminal Code is the main source of criminal law in Canada, which is the body of publish law that defines crimes and prescribes punishments. </a:t>
            </a:r>
            <a:r>
              <a:rPr lang="en-US" sz="3200" b="1" i="1" dirty="0">
                <a:solidFill>
                  <a:schemeClr val="accent5"/>
                </a:solidFill>
              </a:rPr>
              <a:t>It is linked on the website.</a:t>
            </a:r>
          </a:p>
          <a:p>
            <a:r>
              <a:rPr lang="en-US" sz="3200" dirty="0"/>
              <a:t>A criminal offence is an action, omission, or state of being that is considered a crime, as defined int eh Criminal Code or other criminal statute.</a:t>
            </a:r>
          </a:p>
          <a:p>
            <a:endParaRPr lang="en-US" dirty="0"/>
          </a:p>
        </p:txBody>
      </p:sp>
    </p:spTree>
    <p:extLst>
      <p:ext uri="{BB962C8B-B14F-4D97-AF65-F5344CB8AC3E}">
        <p14:creationId xmlns:p14="http://schemas.microsoft.com/office/powerpoint/2010/main" val="30767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149A-D5F8-FB4B-8C3E-09612A57C0DD}"/>
              </a:ext>
            </a:extLst>
          </p:cNvPr>
          <p:cNvSpPr>
            <a:spLocks noGrp="1"/>
          </p:cNvSpPr>
          <p:nvPr>
            <p:ph type="title"/>
          </p:nvPr>
        </p:nvSpPr>
        <p:spPr/>
        <p:txBody>
          <a:bodyPr/>
          <a:lstStyle/>
          <a:p>
            <a:r>
              <a:rPr lang="en-US" dirty="0"/>
              <a:t>What is a Crime?</a:t>
            </a:r>
          </a:p>
        </p:txBody>
      </p:sp>
      <p:sp>
        <p:nvSpPr>
          <p:cNvPr id="3" name="Content Placeholder 2">
            <a:extLst>
              <a:ext uri="{FF2B5EF4-FFF2-40B4-BE49-F238E27FC236}">
                <a16:creationId xmlns:a16="http://schemas.microsoft.com/office/drawing/2014/main" id="{1C0D84C6-AA49-374F-8093-B2A03DAC8873}"/>
              </a:ext>
            </a:extLst>
          </p:cNvPr>
          <p:cNvSpPr>
            <a:spLocks noGrp="1"/>
          </p:cNvSpPr>
          <p:nvPr>
            <p:ph idx="1"/>
          </p:nvPr>
        </p:nvSpPr>
        <p:spPr/>
        <p:txBody>
          <a:bodyPr/>
          <a:lstStyle/>
          <a:p>
            <a:r>
              <a:rPr lang="en-US" dirty="0"/>
              <a:t>The Law Reform Commission of Canada states 4 conditions that must exist for an act to be considered a crime:</a:t>
            </a:r>
          </a:p>
          <a:p>
            <a:pPr marL="514350" indent="-514350">
              <a:buAutoNum type="arabicPeriod"/>
            </a:pPr>
            <a:r>
              <a:rPr lang="en-US" dirty="0"/>
              <a:t>The actions or behavior of the person must be considered immoral (wrong) by most Canadians (</a:t>
            </a:r>
            <a:r>
              <a:rPr lang="en-US" b="1" i="1" dirty="0">
                <a:solidFill>
                  <a:schemeClr val="accent4"/>
                </a:solidFill>
              </a:rPr>
              <a:t>watch the video on Metaethics on our Website</a:t>
            </a:r>
            <a:r>
              <a:rPr lang="en-US" dirty="0"/>
              <a:t>).</a:t>
            </a:r>
          </a:p>
          <a:p>
            <a:pPr marL="514350" indent="-514350">
              <a:buAutoNum type="arabicPeriod"/>
            </a:pPr>
            <a:r>
              <a:rPr lang="en-US" dirty="0"/>
              <a:t>The person’s actions must cause harm to society and any individual victims.</a:t>
            </a:r>
          </a:p>
          <a:p>
            <a:pPr marL="514350" indent="-514350">
              <a:buAutoNum type="arabicPeriod"/>
            </a:pPr>
            <a:r>
              <a:rPr lang="en-US" dirty="0"/>
              <a:t>The harm caused by the person’s actions must be serious.</a:t>
            </a:r>
          </a:p>
          <a:p>
            <a:pPr marL="514350" indent="-514350">
              <a:buAutoNum type="arabicPeriod"/>
            </a:pPr>
            <a:r>
              <a:rPr lang="en-US" dirty="0"/>
              <a:t>The person must be punished by the criminal justice system for his or her actions.</a:t>
            </a:r>
          </a:p>
          <a:p>
            <a:pPr marL="514350" indent="-514350">
              <a:buAutoNum type="arabicPeriod"/>
            </a:pPr>
            <a:endParaRPr lang="en-US" dirty="0"/>
          </a:p>
        </p:txBody>
      </p:sp>
    </p:spTree>
    <p:extLst>
      <p:ext uri="{BB962C8B-B14F-4D97-AF65-F5344CB8AC3E}">
        <p14:creationId xmlns:p14="http://schemas.microsoft.com/office/powerpoint/2010/main" val="38863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EB1B-8AC8-A54A-B28E-1F43AD13E239}"/>
              </a:ext>
            </a:extLst>
          </p:cNvPr>
          <p:cNvSpPr>
            <a:spLocks noGrp="1"/>
          </p:cNvSpPr>
          <p:nvPr>
            <p:ph type="title"/>
          </p:nvPr>
        </p:nvSpPr>
        <p:spPr/>
        <p:txBody>
          <a:bodyPr/>
          <a:lstStyle/>
          <a:p>
            <a:r>
              <a:rPr lang="en-US" dirty="0"/>
              <a:t>Immorality – How do we decide what is moral?</a:t>
            </a:r>
          </a:p>
        </p:txBody>
      </p:sp>
      <p:sp>
        <p:nvSpPr>
          <p:cNvPr id="3" name="Content Placeholder 2">
            <a:extLst>
              <a:ext uri="{FF2B5EF4-FFF2-40B4-BE49-F238E27FC236}">
                <a16:creationId xmlns:a16="http://schemas.microsoft.com/office/drawing/2014/main" id="{BBA95B24-2C76-6F4F-8553-A8633DCE43BD}"/>
              </a:ext>
            </a:extLst>
          </p:cNvPr>
          <p:cNvSpPr>
            <a:spLocks noGrp="1"/>
          </p:cNvSpPr>
          <p:nvPr>
            <p:ph idx="1"/>
          </p:nvPr>
        </p:nvSpPr>
        <p:spPr/>
        <p:txBody>
          <a:bodyPr>
            <a:normAutofit/>
          </a:bodyPr>
          <a:lstStyle/>
          <a:p>
            <a:r>
              <a:rPr lang="en-US" sz="3200" dirty="0"/>
              <a:t>What is the issue with having the majority of Canadians determine what is moral or immoral behavior? </a:t>
            </a:r>
          </a:p>
          <a:p>
            <a:pPr marL="0" indent="0">
              <a:buNone/>
            </a:pPr>
            <a:r>
              <a:rPr lang="en-US" sz="3200" b="1" i="1" dirty="0">
                <a:solidFill>
                  <a:schemeClr val="accent4"/>
                </a:solidFill>
              </a:rPr>
              <a:t>	    “What is moral is not necessarily legal and what is legal is not necessarily moral.”</a:t>
            </a:r>
          </a:p>
          <a:p>
            <a:pPr marL="514350" indent="-514350">
              <a:buAutoNum type="arabicPeriod"/>
            </a:pPr>
            <a:r>
              <a:rPr lang="en-US" sz="3200" b="1" i="1" dirty="0">
                <a:solidFill>
                  <a:schemeClr val="accent5">
                    <a:lumMod val="50000"/>
                  </a:schemeClr>
                </a:solidFill>
              </a:rPr>
              <a:t>What is something that is legal and not moral?</a:t>
            </a:r>
          </a:p>
          <a:p>
            <a:pPr marL="514350" indent="-514350">
              <a:buAutoNum type="arabicPeriod"/>
            </a:pPr>
            <a:r>
              <a:rPr lang="en-US" sz="3200" b="1" i="1" dirty="0">
                <a:solidFill>
                  <a:schemeClr val="accent5">
                    <a:lumMod val="50000"/>
                  </a:schemeClr>
                </a:solidFill>
              </a:rPr>
              <a:t>What is something that is moral and not legal?</a:t>
            </a:r>
          </a:p>
        </p:txBody>
      </p:sp>
    </p:spTree>
    <p:extLst>
      <p:ext uri="{BB962C8B-B14F-4D97-AF65-F5344CB8AC3E}">
        <p14:creationId xmlns:p14="http://schemas.microsoft.com/office/powerpoint/2010/main" val="90155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CEED-3250-1E4C-B965-FF5863228A9A}"/>
              </a:ext>
            </a:extLst>
          </p:cNvPr>
          <p:cNvSpPr>
            <a:spLocks noGrp="1"/>
          </p:cNvSpPr>
          <p:nvPr>
            <p:ph type="title"/>
          </p:nvPr>
        </p:nvSpPr>
        <p:spPr/>
        <p:txBody>
          <a:bodyPr/>
          <a:lstStyle/>
          <a:p>
            <a:r>
              <a:rPr lang="en-US" dirty="0"/>
              <a:t>Criminalizing, Decriminalizing, Legalizing</a:t>
            </a:r>
          </a:p>
        </p:txBody>
      </p:sp>
      <p:graphicFrame>
        <p:nvGraphicFramePr>
          <p:cNvPr id="4" name="Table 4">
            <a:extLst>
              <a:ext uri="{FF2B5EF4-FFF2-40B4-BE49-F238E27FC236}">
                <a16:creationId xmlns:a16="http://schemas.microsoft.com/office/drawing/2014/main" id="{F100874E-D48B-044A-96A4-BBE7CE8A4EFE}"/>
              </a:ext>
            </a:extLst>
          </p:cNvPr>
          <p:cNvGraphicFramePr>
            <a:graphicFrameLocks noGrp="1"/>
          </p:cNvGraphicFramePr>
          <p:nvPr>
            <p:ph idx="1"/>
            <p:extLst>
              <p:ext uri="{D42A27DB-BD31-4B8C-83A1-F6EECF244321}">
                <p14:modId xmlns:p14="http://schemas.microsoft.com/office/powerpoint/2010/main" val="747635124"/>
              </p:ext>
            </p:extLst>
          </p:nvPr>
        </p:nvGraphicFramePr>
        <p:xfrm>
          <a:off x="838200" y="1928812"/>
          <a:ext cx="10515600" cy="2365396"/>
        </p:xfrm>
        <a:graphic>
          <a:graphicData uri="http://schemas.openxmlformats.org/drawingml/2006/table">
            <a:tbl>
              <a:tblPr firstRow="1" bandRow="1">
                <a:tableStyleId>{5C22544A-7EE6-4342-B048-85BDC9FD1C3A}</a:tableStyleId>
              </a:tblPr>
              <a:tblGrid>
                <a:gridCol w="1650357">
                  <a:extLst>
                    <a:ext uri="{9D8B030D-6E8A-4147-A177-3AD203B41FA5}">
                      <a16:colId xmlns:a16="http://schemas.microsoft.com/office/drawing/2014/main" val="654087967"/>
                    </a:ext>
                  </a:extLst>
                </a:gridCol>
                <a:gridCol w="8865243">
                  <a:extLst>
                    <a:ext uri="{9D8B030D-6E8A-4147-A177-3AD203B41FA5}">
                      <a16:colId xmlns:a16="http://schemas.microsoft.com/office/drawing/2014/main" val="160700425"/>
                    </a:ext>
                  </a:extLst>
                </a:gridCol>
              </a:tblGrid>
              <a:tr h="591349">
                <a:tc>
                  <a:txBody>
                    <a:bodyPr/>
                    <a:lstStyle/>
                    <a:p>
                      <a:r>
                        <a:rPr lang="en-US" sz="2800" dirty="0"/>
                        <a:t>Term</a:t>
                      </a:r>
                    </a:p>
                  </a:txBody>
                  <a:tcPr/>
                </a:tc>
                <a:tc>
                  <a:txBody>
                    <a:bodyPr/>
                    <a:lstStyle/>
                    <a:p>
                      <a:r>
                        <a:rPr lang="en-US" sz="2800" dirty="0"/>
                        <a:t>Explanation</a:t>
                      </a:r>
                    </a:p>
                  </a:txBody>
                  <a:tcPr/>
                </a:tc>
                <a:extLst>
                  <a:ext uri="{0D108BD9-81ED-4DB2-BD59-A6C34878D82A}">
                    <a16:rowId xmlns:a16="http://schemas.microsoft.com/office/drawing/2014/main" val="2241561556"/>
                  </a:ext>
                </a:extLst>
              </a:tr>
              <a:tr h="591349">
                <a:tc>
                  <a:txBody>
                    <a:bodyPr/>
                    <a:lstStyle/>
                    <a:p>
                      <a:r>
                        <a:rPr lang="en-US" sz="2800" dirty="0"/>
                        <a:t>Criminalization</a:t>
                      </a:r>
                    </a:p>
                  </a:txBody>
                  <a:tcPr/>
                </a:tc>
                <a:tc>
                  <a:txBody>
                    <a:bodyPr/>
                    <a:lstStyle/>
                    <a:p>
                      <a:r>
                        <a:rPr lang="en-US" sz="2800" dirty="0"/>
                        <a:t>To make a behavior a criminal offence in the Criminal Code</a:t>
                      </a:r>
                    </a:p>
                  </a:txBody>
                  <a:tcPr/>
                </a:tc>
                <a:extLst>
                  <a:ext uri="{0D108BD9-81ED-4DB2-BD59-A6C34878D82A}">
                    <a16:rowId xmlns:a16="http://schemas.microsoft.com/office/drawing/2014/main" val="3568792659"/>
                  </a:ext>
                </a:extLst>
              </a:tr>
              <a:tr h="591349">
                <a:tc>
                  <a:txBody>
                    <a:bodyPr/>
                    <a:lstStyle/>
                    <a:p>
                      <a:r>
                        <a:rPr lang="en-US" sz="2800" dirty="0"/>
                        <a:t>Decriminalization</a:t>
                      </a:r>
                    </a:p>
                  </a:txBody>
                  <a:tcPr/>
                </a:tc>
                <a:tc>
                  <a:txBody>
                    <a:bodyPr/>
                    <a:lstStyle/>
                    <a:p>
                      <a:r>
                        <a:rPr lang="en-US" sz="2800" dirty="0"/>
                        <a:t>To make a behavior that was illegal punishable only by fines</a:t>
                      </a:r>
                    </a:p>
                  </a:txBody>
                  <a:tcPr/>
                </a:tc>
                <a:extLst>
                  <a:ext uri="{0D108BD9-81ED-4DB2-BD59-A6C34878D82A}">
                    <a16:rowId xmlns:a16="http://schemas.microsoft.com/office/drawing/2014/main" val="442522537"/>
                  </a:ext>
                </a:extLst>
              </a:tr>
              <a:tr h="591349">
                <a:tc>
                  <a:txBody>
                    <a:bodyPr/>
                    <a:lstStyle/>
                    <a:p>
                      <a:r>
                        <a:rPr lang="en-US" sz="2800" dirty="0"/>
                        <a:t>Legalization</a:t>
                      </a:r>
                    </a:p>
                  </a:txBody>
                  <a:tcPr/>
                </a:tc>
                <a:tc>
                  <a:txBody>
                    <a:bodyPr/>
                    <a:lstStyle/>
                    <a:p>
                      <a:r>
                        <a:rPr lang="en-US" sz="2800" dirty="0"/>
                        <a:t>To make an act completely legal by removing it from the Criminal Code or other criminal statutes</a:t>
                      </a:r>
                    </a:p>
                  </a:txBody>
                  <a:tcPr/>
                </a:tc>
                <a:extLst>
                  <a:ext uri="{0D108BD9-81ED-4DB2-BD59-A6C34878D82A}">
                    <a16:rowId xmlns:a16="http://schemas.microsoft.com/office/drawing/2014/main" val="4129793683"/>
                  </a:ext>
                </a:extLst>
              </a:tr>
            </a:tbl>
          </a:graphicData>
        </a:graphic>
      </p:graphicFrame>
      <p:sp>
        <p:nvSpPr>
          <p:cNvPr id="5" name="TextBox 4">
            <a:extLst>
              <a:ext uri="{FF2B5EF4-FFF2-40B4-BE49-F238E27FC236}">
                <a16:creationId xmlns:a16="http://schemas.microsoft.com/office/drawing/2014/main" id="{C8D04673-E71A-044F-94CC-CB5D00C9658B}"/>
              </a:ext>
            </a:extLst>
          </p:cNvPr>
          <p:cNvSpPr txBox="1"/>
          <p:nvPr/>
        </p:nvSpPr>
        <p:spPr>
          <a:xfrm>
            <a:off x="803474" y="4532332"/>
            <a:ext cx="10515599" cy="584775"/>
          </a:xfrm>
          <a:prstGeom prst="rect">
            <a:avLst/>
          </a:prstGeom>
          <a:noFill/>
        </p:spPr>
        <p:txBody>
          <a:bodyPr wrap="square" rtlCol="0">
            <a:spAutoFit/>
          </a:bodyPr>
          <a:lstStyle/>
          <a:p>
            <a:pPr algn="ctr"/>
            <a:r>
              <a:rPr lang="en-US" sz="2800" b="1" i="1" dirty="0">
                <a:solidFill>
                  <a:schemeClr val="accent5"/>
                </a:solidFill>
              </a:rPr>
              <a:t>What do you think is the difference between </a:t>
            </a:r>
            <a:r>
              <a:rPr lang="en-US" sz="3200" b="1" i="1" dirty="0">
                <a:solidFill>
                  <a:schemeClr val="accent5"/>
                </a:solidFill>
              </a:rPr>
              <a:t>criminalization</a:t>
            </a:r>
            <a:r>
              <a:rPr lang="en-US" sz="2800" b="1" i="1" dirty="0">
                <a:solidFill>
                  <a:schemeClr val="accent5"/>
                </a:solidFill>
              </a:rPr>
              <a:t> and decriminalization? Why is this difference so important?</a:t>
            </a:r>
          </a:p>
        </p:txBody>
      </p:sp>
    </p:spTree>
    <p:extLst>
      <p:ext uri="{BB962C8B-B14F-4D97-AF65-F5344CB8AC3E}">
        <p14:creationId xmlns:p14="http://schemas.microsoft.com/office/powerpoint/2010/main" val="399277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07EF-26BF-D340-9AFF-5C72E2F56ABC}"/>
              </a:ext>
            </a:extLst>
          </p:cNvPr>
          <p:cNvSpPr>
            <a:spLocks noGrp="1"/>
          </p:cNvSpPr>
          <p:nvPr>
            <p:ph type="title"/>
          </p:nvPr>
        </p:nvSpPr>
        <p:spPr/>
        <p:txBody>
          <a:bodyPr/>
          <a:lstStyle/>
          <a:p>
            <a:r>
              <a:rPr lang="en-US" dirty="0"/>
              <a:t>Examples of Legal, Illegal and Criminal behavior</a:t>
            </a:r>
          </a:p>
        </p:txBody>
      </p:sp>
      <p:graphicFrame>
        <p:nvGraphicFramePr>
          <p:cNvPr id="4" name="Table 4">
            <a:extLst>
              <a:ext uri="{FF2B5EF4-FFF2-40B4-BE49-F238E27FC236}">
                <a16:creationId xmlns:a16="http://schemas.microsoft.com/office/drawing/2014/main" id="{D4CF047A-FA32-EF46-B13B-876D0093FADA}"/>
              </a:ext>
            </a:extLst>
          </p:cNvPr>
          <p:cNvGraphicFramePr>
            <a:graphicFrameLocks noGrp="1"/>
          </p:cNvGraphicFramePr>
          <p:nvPr>
            <p:ph idx="1"/>
            <p:extLst>
              <p:ext uri="{D42A27DB-BD31-4B8C-83A1-F6EECF244321}">
                <p14:modId xmlns:p14="http://schemas.microsoft.com/office/powerpoint/2010/main" val="1712133829"/>
              </p:ext>
            </p:extLst>
          </p:nvPr>
        </p:nvGraphicFramePr>
        <p:xfrm>
          <a:off x="300942" y="1928813"/>
          <a:ext cx="11563110" cy="4637364"/>
        </p:xfrm>
        <a:graphic>
          <a:graphicData uri="http://schemas.openxmlformats.org/drawingml/2006/table">
            <a:tbl>
              <a:tblPr firstRow="1" bandRow="1">
                <a:tableStyleId>{5C22544A-7EE6-4342-B048-85BDC9FD1C3A}</a:tableStyleId>
              </a:tblPr>
              <a:tblGrid>
                <a:gridCol w="3854370">
                  <a:extLst>
                    <a:ext uri="{9D8B030D-6E8A-4147-A177-3AD203B41FA5}">
                      <a16:colId xmlns:a16="http://schemas.microsoft.com/office/drawing/2014/main" val="962911409"/>
                    </a:ext>
                  </a:extLst>
                </a:gridCol>
                <a:gridCol w="3854370">
                  <a:extLst>
                    <a:ext uri="{9D8B030D-6E8A-4147-A177-3AD203B41FA5}">
                      <a16:colId xmlns:a16="http://schemas.microsoft.com/office/drawing/2014/main" val="512297231"/>
                    </a:ext>
                  </a:extLst>
                </a:gridCol>
                <a:gridCol w="3854370">
                  <a:extLst>
                    <a:ext uri="{9D8B030D-6E8A-4147-A177-3AD203B41FA5}">
                      <a16:colId xmlns:a16="http://schemas.microsoft.com/office/drawing/2014/main" val="3478559882"/>
                    </a:ext>
                  </a:extLst>
                </a:gridCol>
              </a:tblGrid>
              <a:tr h="476006">
                <a:tc>
                  <a:txBody>
                    <a:bodyPr/>
                    <a:lstStyle/>
                    <a:p>
                      <a:r>
                        <a:rPr lang="en-US" sz="2700"/>
                        <a:t>Legal</a:t>
                      </a:r>
                      <a:endParaRPr lang="en-US" sz="2700" dirty="0"/>
                    </a:p>
                  </a:txBody>
                  <a:tcPr/>
                </a:tc>
                <a:tc>
                  <a:txBody>
                    <a:bodyPr/>
                    <a:lstStyle/>
                    <a:p>
                      <a:r>
                        <a:rPr lang="en-US" sz="2700" dirty="0"/>
                        <a:t>Illegal</a:t>
                      </a:r>
                    </a:p>
                  </a:txBody>
                  <a:tcPr/>
                </a:tc>
                <a:tc>
                  <a:txBody>
                    <a:bodyPr/>
                    <a:lstStyle/>
                    <a:p>
                      <a:r>
                        <a:rPr lang="en-US" sz="2700" dirty="0"/>
                        <a:t>Criminal</a:t>
                      </a:r>
                    </a:p>
                  </a:txBody>
                  <a:tcPr/>
                </a:tc>
                <a:extLst>
                  <a:ext uri="{0D108BD9-81ED-4DB2-BD59-A6C34878D82A}">
                    <a16:rowId xmlns:a16="http://schemas.microsoft.com/office/drawing/2014/main" val="3390518038"/>
                  </a:ext>
                </a:extLst>
              </a:tr>
              <a:tr h="3220044">
                <a:tc>
                  <a:txBody>
                    <a:bodyPr/>
                    <a:lstStyle/>
                    <a:p>
                      <a:pPr marL="285750" indent="-285750">
                        <a:buFont typeface="Arial" panose="020B0604020202020204" pitchFamily="34" charset="0"/>
                        <a:buChar char="•"/>
                      </a:pPr>
                      <a:r>
                        <a:rPr lang="en-US" sz="2700" dirty="0"/>
                        <a:t>Dying your hair pink</a:t>
                      </a:r>
                    </a:p>
                    <a:p>
                      <a:pPr marL="285750" indent="-285750">
                        <a:buFont typeface="Arial" panose="020B0604020202020204" pitchFamily="34" charset="0"/>
                        <a:buChar char="•"/>
                      </a:pPr>
                      <a:r>
                        <a:rPr lang="en-US" sz="2700" dirty="0"/>
                        <a:t>Wearing religious clothing</a:t>
                      </a:r>
                    </a:p>
                    <a:p>
                      <a:pPr marL="285750" indent="-285750">
                        <a:buFont typeface="Arial" panose="020B0604020202020204" pitchFamily="34" charset="0"/>
                        <a:buChar char="•"/>
                      </a:pPr>
                      <a:r>
                        <a:rPr lang="en-US" sz="2700" dirty="0"/>
                        <a:t>Drinking alcohol over the age of 19</a:t>
                      </a:r>
                    </a:p>
                    <a:p>
                      <a:pPr marL="285750" indent="-285750">
                        <a:buFont typeface="Arial" panose="020B0604020202020204" pitchFamily="34" charset="0"/>
                        <a:buChar char="•"/>
                      </a:pPr>
                      <a:r>
                        <a:rPr lang="en-US" sz="2700" dirty="0"/>
                        <a:t>Using a cellphone in a movie theater</a:t>
                      </a:r>
                    </a:p>
                    <a:p>
                      <a:pPr marL="285750" indent="-285750">
                        <a:buFont typeface="Arial" panose="020B0604020202020204" pitchFamily="34" charset="0"/>
                        <a:buChar char="•"/>
                      </a:pPr>
                      <a:r>
                        <a:rPr lang="en-US" sz="2700" dirty="0"/>
                        <a:t>Protesting by walking out of work or class</a:t>
                      </a:r>
                    </a:p>
                  </a:txBody>
                  <a:tcPr/>
                </a:tc>
                <a:tc>
                  <a:txBody>
                    <a:bodyPr/>
                    <a:lstStyle/>
                    <a:p>
                      <a:pPr marL="285750" indent="-285750">
                        <a:buFont typeface="Arial" panose="020B0604020202020204" pitchFamily="34" charset="0"/>
                        <a:buChar char="•"/>
                      </a:pPr>
                      <a:r>
                        <a:rPr lang="en-US" sz="2700" dirty="0"/>
                        <a:t>Purchasing marijuana under the age of 19</a:t>
                      </a:r>
                    </a:p>
                    <a:p>
                      <a:pPr marL="285750" indent="-285750">
                        <a:buFont typeface="Arial" panose="020B0604020202020204" pitchFamily="34" charset="0"/>
                        <a:buChar char="•"/>
                      </a:pPr>
                      <a:r>
                        <a:rPr lang="en-US" sz="2700" dirty="0"/>
                        <a:t>Speeding</a:t>
                      </a:r>
                    </a:p>
                    <a:p>
                      <a:pPr marL="285750" indent="-285750">
                        <a:buFont typeface="Arial" panose="020B0604020202020204" pitchFamily="34" charset="0"/>
                        <a:buChar char="•"/>
                      </a:pPr>
                      <a:r>
                        <a:rPr lang="en-US" sz="2700" dirty="0"/>
                        <a:t>Drinking alcohol in a public place</a:t>
                      </a:r>
                    </a:p>
                    <a:p>
                      <a:pPr marL="285750" indent="-285750">
                        <a:buFont typeface="Arial" panose="020B0604020202020204" pitchFamily="34" charset="0"/>
                        <a:buChar char="•"/>
                      </a:pPr>
                      <a:r>
                        <a:rPr lang="en-US" sz="2700" dirty="0"/>
                        <a:t>Cutting down certain trees</a:t>
                      </a:r>
                    </a:p>
                    <a:p>
                      <a:pPr marL="285750" indent="-285750">
                        <a:buFont typeface="Arial" panose="020B0604020202020204" pitchFamily="34" charset="0"/>
                        <a:buChar char="•"/>
                      </a:pPr>
                      <a:r>
                        <a:rPr lang="en-US" sz="2700" dirty="0"/>
                        <a:t>Burning leaves</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endParaRPr lang="en-US" sz="2700" dirty="0"/>
                    </a:p>
                  </a:txBody>
                  <a:tcPr/>
                </a:tc>
                <a:tc>
                  <a:txBody>
                    <a:bodyPr/>
                    <a:lstStyle/>
                    <a:p>
                      <a:pPr marL="285750" indent="-285750">
                        <a:buFont typeface="Arial" panose="020B0604020202020204" pitchFamily="34" charset="0"/>
                        <a:buChar char="•"/>
                      </a:pPr>
                      <a:r>
                        <a:rPr lang="en-US" sz="2700" dirty="0"/>
                        <a:t>Theft</a:t>
                      </a:r>
                    </a:p>
                    <a:p>
                      <a:pPr marL="285750" indent="-285750">
                        <a:buFont typeface="Arial" panose="020B0604020202020204" pitchFamily="34" charset="0"/>
                        <a:buChar char="•"/>
                      </a:pPr>
                      <a:r>
                        <a:rPr lang="en-US" sz="2700" dirty="0"/>
                        <a:t>Assault</a:t>
                      </a:r>
                    </a:p>
                    <a:p>
                      <a:pPr marL="285750" indent="-285750">
                        <a:buFont typeface="Arial" panose="020B0604020202020204" pitchFamily="34" charset="0"/>
                        <a:buChar char="•"/>
                      </a:pPr>
                      <a:r>
                        <a:rPr lang="en-US" sz="2700" dirty="0"/>
                        <a:t>Kidnapping</a:t>
                      </a:r>
                    </a:p>
                    <a:p>
                      <a:pPr marL="285750" indent="-285750">
                        <a:buFont typeface="Arial" panose="020B0604020202020204" pitchFamily="34" charset="0"/>
                        <a:buChar char="•"/>
                      </a:pPr>
                      <a:r>
                        <a:rPr lang="en-US" sz="2700" dirty="0"/>
                        <a:t>Trespassing</a:t>
                      </a:r>
                    </a:p>
                  </a:txBody>
                  <a:tcPr/>
                </a:tc>
                <a:extLst>
                  <a:ext uri="{0D108BD9-81ED-4DB2-BD59-A6C34878D82A}">
                    <a16:rowId xmlns:a16="http://schemas.microsoft.com/office/drawing/2014/main" val="2000844317"/>
                  </a:ext>
                </a:extLst>
              </a:tr>
              <a:tr h="868012">
                <a:tc gridSpan="3">
                  <a:txBody>
                    <a:bodyPr/>
                    <a:lstStyle/>
                    <a:p>
                      <a:r>
                        <a:rPr lang="en-US" sz="2700" dirty="0"/>
                        <a:t>Behavior that some people consider immoral, such as smoking is not necessarily illegal (though purchasing of cigarettes for a minor (under 19) is criminal )while smoking under the age of 19 is illegal.</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00230155"/>
                  </a:ext>
                </a:extLst>
              </a:tr>
            </a:tbl>
          </a:graphicData>
        </a:graphic>
      </p:graphicFrame>
    </p:spTree>
    <p:extLst>
      <p:ext uri="{BB962C8B-B14F-4D97-AF65-F5344CB8AC3E}">
        <p14:creationId xmlns:p14="http://schemas.microsoft.com/office/powerpoint/2010/main" val="67454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EC52D-4C37-3E4C-BEF4-0FB25F0D2F66}"/>
              </a:ext>
            </a:extLst>
          </p:cNvPr>
          <p:cNvSpPr>
            <a:spLocks noGrp="1"/>
          </p:cNvSpPr>
          <p:nvPr>
            <p:ph type="title"/>
          </p:nvPr>
        </p:nvSpPr>
        <p:spPr>
          <a:xfrm>
            <a:off x="640080" y="329184"/>
            <a:ext cx="6894576" cy="1783080"/>
          </a:xfrm>
        </p:spPr>
        <p:txBody>
          <a:bodyPr anchor="b">
            <a:normAutofit/>
          </a:bodyPr>
          <a:lstStyle/>
          <a:p>
            <a:r>
              <a:rPr lang="en-US" sz="7200"/>
              <a:t>The Federal Government</a:t>
            </a:r>
          </a:p>
        </p:txBody>
      </p:sp>
      <p:sp>
        <p:nvSpPr>
          <p:cNvPr id="14"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D9A84"/>
          </a:solidFill>
          <a:ln w="38100" cap="rnd">
            <a:solidFill>
              <a:srgbClr val="BD9A8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3B9838-2F92-0748-A811-044F9199B801}"/>
              </a:ext>
            </a:extLst>
          </p:cNvPr>
          <p:cNvSpPr>
            <a:spLocks noGrp="1"/>
          </p:cNvSpPr>
          <p:nvPr>
            <p:ph idx="1"/>
          </p:nvPr>
        </p:nvSpPr>
        <p:spPr>
          <a:xfrm>
            <a:off x="640080" y="2706624"/>
            <a:ext cx="6894576" cy="3483864"/>
          </a:xfrm>
        </p:spPr>
        <p:txBody>
          <a:bodyPr>
            <a:normAutofit/>
          </a:bodyPr>
          <a:lstStyle/>
          <a:p>
            <a:r>
              <a:rPr lang="en-US" dirty="0"/>
              <a:t>The Federal Government creates laws that are in the Criminal Code and are supposed to represent what Canadians want.</a:t>
            </a:r>
          </a:p>
          <a:p>
            <a:r>
              <a:rPr lang="en-US" dirty="0"/>
              <a:t>On October 17</a:t>
            </a:r>
            <a:r>
              <a:rPr lang="en-US" baseline="30000" dirty="0"/>
              <a:t>th</a:t>
            </a:r>
            <a:r>
              <a:rPr lang="en-US" dirty="0"/>
              <a:t> 2018 </a:t>
            </a:r>
            <a:r>
              <a:rPr lang="en-US" b="1" dirty="0">
                <a:solidFill>
                  <a:schemeClr val="accent5"/>
                </a:solidFill>
              </a:rPr>
              <a:t>Cannabis</a:t>
            </a:r>
            <a:r>
              <a:rPr lang="en-US" dirty="0"/>
              <a:t> Laws Changed. </a:t>
            </a:r>
            <a:r>
              <a:rPr lang="en-US" i="1" dirty="0"/>
              <a:t>Visit the link on our website to examine the changes. What are your opinions on these laws?</a:t>
            </a:r>
          </a:p>
        </p:txBody>
      </p:sp>
      <p:pic>
        <p:nvPicPr>
          <p:cNvPr id="7" name="Picture 6" descr="A picture containing text, indoor, floor, ceiling&#10;&#10;Description automatically generated">
            <a:extLst>
              <a:ext uri="{FF2B5EF4-FFF2-40B4-BE49-F238E27FC236}">
                <a16:creationId xmlns:a16="http://schemas.microsoft.com/office/drawing/2014/main" id="{85735D6A-98E4-994F-8ED1-C5D42F43E460}"/>
              </a:ext>
            </a:extLst>
          </p:cNvPr>
          <p:cNvPicPr>
            <a:picLocks noChangeAspect="1"/>
          </p:cNvPicPr>
          <p:nvPr/>
        </p:nvPicPr>
        <p:blipFill rotWithShape="1">
          <a:blip r:embed="rId2"/>
          <a:srcRect r="35539"/>
          <a:stretch/>
        </p:blipFill>
        <p:spPr>
          <a:xfrm>
            <a:off x="7844030" y="2679192"/>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descr="A group of people outside of a building&#10;&#10;Description automatically generated">
            <a:extLst>
              <a:ext uri="{FF2B5EF4-FFF2-40B4-BE49-F238E27FC236}">
                <a16:creationId xmlns:a16="http://schemas.microsoft.com/office/drawing/2014/main" id="{1783EFC9-BF8E-CD4D-9008-552008188DEF}"/>
              </a:ext>
            </a:extLst>
          </p:cNvPr>
          <p:cNvPicPr>
            <a:picLocks noChangeAspect="1"/>
          </p:cNvPicPr>
          <p:nvPr/>
        </p:nvPicPr>
        <p:blipFill rotWithShape="1">
          <a:blip r:embed="rId3"/>
          <a:srcRect l="7853" r="7411" b="3"/>
          <a:stretch/>
        </p:blipFill>
        <p:spPr>
          <a:xfrm>
            <a:off x="7837981" y="179952"/>
            <a:ext cx="4047645" cy="2495811"/>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266910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01E8-B345-1647-91F2-5FBA4A9C6EC1}"/>
              </a:ext>
            </a:extLst>
          </p:cNvPr>
          <p:cNvSpPr>
            <a:spLocks noGrp="1"/>
          </p:cNvSpPr>
          <p:nvPr>
            <p:ph type="title"/>
          </p:nvPr>
        </p:nvSpPr>
        <p:spPr/>
        <p:txBody>
          <a:bodyPr/>
          <a:lstStyle/>
          <a:p>
            <a:r>
              <a:rPr lang="en-US" dirty="0"/>
              <a:t>Core Values of our Justice system</a:t>
            </a:r>
          </a:p>
        </p:txBody>
      </p:sp>
      <p:sp>
        <p:nvSpPr>
          <p:cNvPr id="3" name="Content Placeholder 2">
            <a:extLst>
              <a:ext uri="{FF2B5EF4-FFF2-40B4-BE49-F238E27FC236}">
                <a16:creationId xmlns:a16="http://schemas.microsoft.com/office/drawing/2014/main" id="{615E5577-CE3D-F049-AF8C-24587CDAEEBE}"/>
              </a:ext>
            </a:extLst>
          </p:cNvPr>
          <p:cNvSpPr>
            <a:spLocks noGrp="1"/>
          </p:cNvSpPr>
          <p:nvPr>
            <p:ph idx="1"/>
          </p:nvPr>
        </p:nvSpPr>
        <p:spPr/>
        <p:txBody>
          <a:bodyPr/>
          <a:lstStyle/>
          <a:p>
            <a:r>
              <a:rPr lang="en-US" dirty="0"/>
              <a:t>Fairness, Efficiency, Clarity, Restraint, Accountability, Participation, Protection.</a:t>
            </a:r>
          </a:p>
          <a:p>
            <a:pPr marL="0" indent="0">
              <a:buNone/>
            </a:pPr>
            <a:r>
              <a:rPr lang="en-US" b="1" i="1" dirty="0">
                <a:solidFill>
                  <a:schemeClr val="accent5"/>
                </a:solidFill>
              </a:rPr>
              <a:t>The rule of law guarantees freedom and security in that it allows no one to be above the law; every individual is subject to the law regardless of his or her power or importance. Thus, we strive to be impartial in that decisions are based upon objective criteria and free from bias or conflicts of interest.</a:t>
            </a:r>
          </a:p>
          <a:p>
            <a:r>
              <a:rPr lang="en-US" dirty="0"/>
              <a:t>Is this always true? Read the two articles on our website and reflect in 2 – 5 sentences how you feel we can achieve greater impartiality by our police.</a:t>
            </a:r>
          </a:p>
          <a:p>
            <a:pPr marL="0" indent="0">
              <a:buNone/>
            </a:pPr>
            <a:endParaRPr lang="en-US" dirty="0"/>
          </a:p>
        </p:txBody>
      </p:sp>
    </p:spTree>
    <p:extLst>
      <p:ext uri="{BB962C8B-B14F-4D97-AF65-F5344CB8AC3E}">
        <p14:creationId xmlns:p14="http://schemas.microsoft.com/office/powerpoint/2010/main" val="1851904043"/>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323820"/>
      </a:dk2>
      <a:lt2>
        <a:srgbClr val="E2E6E8"/>
      </a:lt2>
      <a:accent1>
        <a:srgbClr val="BD9A84"/>
      </a:accent1>
      <a:accent2>
        <a:srgbClr val="ABA175"/>
      </a:accent2>
      <a:accent3>
        <a:srgbClr val="9CA57D"/>
      </a:accent3>
      <a:accent4>
        <a:srgbClr val="88AC75"/>
      </a:accent4>
      <a:accent5>
        <a:srgbClr val="81AC84"/>
      </a:accent5>
      <a:accent6>
        <a:srgbClr val="77AE91"/>
      </a:accent6>
      <a:hlink>
        <a:srgbClr val="5987A4"/>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2856</TotalTime>
  <Words>606</Words>
  <Application>Microsoft Macintosh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The Hand Bold</vt:lpstr>
      <vt:lpstr>The Serif Hand Black</vt:lpstr>
      <vt:lpstr>SketchyVTI</vt:lpstr>
      <vt:lpstr>Introduction to Criminal Law</vt:lpstr>
      <vt:lpstr>Review: Why do Laws Exist?</vt:lpstr>
      <vt:lpstr>The Criminal Code</vt:lpstr>
      <vt:lpstr>What is a Crime?</vt:lpstr>
      <vt:lpstr>Immorality – How do we decide what is moral?</vt:lpstr>
      <vt:lpstr>Criminalizing, Decriminalizing, Legalizing</vt:lpstr>
      <vt:lpstr>Examples of Legal, Illegal and Criminal behavior</vt:lpstr>
      <vt:lpstr>The Federal Government</vt:lpstr>
      <vt:lpstr>Core Values of our Justice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Criminal Law</dc:title>
  <dc:creator>Gord Gord</dc:creator>
  <cp:lastModifiedBy>Gord Gord</cp:lastModifiedBy>
  <cp:revision>5</cp:revision>
  <dcterms:created xsi:type="dcterms:W3CDTF">2022-02-22T15:33:02Z</dcterms:created>
  <dcterms:modified xsi:type="dcterms:W3CDTF">2022-02-24T15:09:45Z</dcterms:modified>
</cp:coreProperties>
</file>