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4" r:id="rId3"/>
    <p:sldId id="275" r:id="rId4"/>
    <p:sldId id="274" r:id="rId5"/>
    <p:sldId id="272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41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2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2389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56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4261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8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94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9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8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01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8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5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3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7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6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9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37C17-2BAD-214E-B9F3-428CDFC2AF3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93E693-4E00-A547-9DD1-3AFC0A094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5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opedia.com/terms/p/punitive-damages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09A3C-408B-9408-D34E-B44E4F77A6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Individuals and The Environment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05612-A534-851C-D4DC-4DBAA047A0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0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27D14-45A7-4F79-5C86-D01170A8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Individual Legal Action to Protect the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D5289-5C0F-C1D0-9C60-5078383CA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542790"/>
          </a:xfrm>
        </p:spPr>
        <p:txBody>
          <a:bodyPr>
            <a:normAutofit/>
          </a:bodyPr>
          <a:lstStyle/>
          <a:p>
            <a:r>
              <a:rPr lang="en-US" sz="2200" b="1" u="sng" dirty="0">
                <a:solidFill>
                  <a:schemeClr val="accent1"/>
                </a:solidFill>
              </a:rPr>
              <a:t>Common Law </a:t>
            </a:r>
            <a:r>
              <a:rPr lang="en-US" sz="2200" dirty="0"/>
              <a:t>allows individuals to take action against someone who interferes with their own enjoyment of their own property.</a:t>
            </a:r>
          </a:p>
          <a:p>
            <a:r>
              <a:rPr lang="en-US" sz="2200" b="1" dirty="0">
                <a:solidFill>
                  <a:schemeClr val="accent1"/>
                </a:solidFill>
              </a:rPr>
              <a:t>Tort Law: </a:t>
            </a:r>
            <a:r>
              <a:rPr lang="en-CA" sz="2200" b="0" i="0" u="none" strike="noStrike" dirty="0">
                <a:effectLst/>
              </a:rPr>
              <a:t>the area of the law that covers most civil suits. In general, any claim that arises in civil court falls under tort law. standards of the “reasonable person.”</a:t>
            </a:r>
          </a:p>
          <a:p>
            <a:r>
              <a:rPr lang="en-CA" sz="2200" b="0" i="0" u="none" strike="noStrike" dirty="0">
                <a:solidFill>
                  <a:srgbClr val="111111"/>
                </a:solidFill>
                <a:effectLst/>
                <a:latin typeface="SourceSansPro"/>
              </a:rPr>
              <a:t>The concept of tort law is to redress a wrong done to a person and provide relief from the wrongful acts of others, usually by awarding monetary damages as compensation. </a:t>
            </a:r>
            <a:endParaRPr lang="en-CA" sz="2200" dirty="0">
              <a:solidFill>
                <a:srgbClr val="111111"/>
              </a:solidFill>
              <a:latin typeface="SourceSansPro"/>
            </a:endParaRPr>
          </a:p>
          <a:p>
            <a:r>
              <a:rPr lang="en-CA" sz="2200" b="0" i="0" u="none" strike="noStrike" dirty="0">
                <a:solidFill>
                  <a:srgbClr val="111111"/>
                </a:solidFill>
                <a:effectLst/>
                <a:latin typeface="SourceSansPro"/>
              </a:rPr>
              <a:t>Tort law requires those who are found to be at fault for harming others to compensate the victims. </a:t>
            </a:r>
            <a:endParaRPr lang="en-CA" sz="2200" b="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0323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6C2D0-907E-8A3A-9FFA-D77A362BE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Remedies for Torts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72165-4BE7-2B2A-875F-F3117C81E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47" y="2133600"/>
            <a:ext cx="10915065" cy="3777622"/>
          </a:xfrm>
        </p:spPr>
        <p:txBody>
          <a:bodyPr>
            <a:normAutofit/>
          </a:bodyPr>
          <a:lstStyle/>
          <a:p>
            <a:r>
              <a:rPr lang="en-CA" sz="2800" b="0" i="0" u="none" strike="noStrike" dirty="0">
                <a:solidFill>
                  <a:srgbClr val="111111"/>
                </a:solidFill>
                <a:effectLst/>
                <a:latin typeface="SourceSansPro"/>
              </a:rPr>
              <a:t>Typical harms include the loss of past or future income, payment of medical expenses, and payment for pain and suffering. There may also be additional </a:t>
            </a:r>
            <a:r>
              <a:rPr lang="en-CA" sz="2800" b="0" i="0" u="sng" dirty="0">
                <a:effectLst/>
                <a:latin typeface="SourceSansPr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punitive damages</a:t>
            </a:r>
            <a:r>
              <a:rPr lang="en-CA" sz="2800" b="0" i="0" u="sng" dirty="0">
                <a:effectLst/>
                <a:latin typeface="SourceSansPro"/>
              </a:rPr>
              <a:t> </a:t>
            </a:r>
            <a:r>
              <a:rPr lang="en-CA" sz="2800" b="0" i="0" u="none" strike="noStrike" dirty="0">
                <a:solidFill>
                  <a:srgbClr val="111111"/>
                </a:solidFill>
                <a:effectLst/>
                <a:latin typeface="SourceSansPro"/>
              </a:rPr>
              <a:t>that are meant to punish the plaintiff in excess of full compensation.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4543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FBB32-3785-956E-9A1C-681F5E01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8CEB1-3C5D-E0CE-AB81-463B86848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474" y="1455821"/>
            <a:ext cx="10181138" cy="4778069"/>
          </a:xfrm>
        </p:spPr>
        <p:txBody>
          <a:bodyPr>
            <a:normAutofit fontScale="92500"/>
          </a:bodyPr>
          <a:lstStyle/>
          <a:p>
            <a:r>
              <a:rPr lang="en-CA" sz="2400" b="1" dirty="0">
                <a:solidFill>
                  <a:schemeClr val="accent1"/>
                </a:solidFill>
              </a:rPr>
              <a:t>Trespass: </a:t>
            </a:r>
            <a:r>
              <a:rPr lang="en-CA" sz="2400" dirty="0"/>
              <a:t>the direct interference with land that is owned or occupied by another person.</a:t>
            </a:r>
          </a:p>
          <a:p>
            <a:r>
              <a:rPr lang="en-CA" sz="2400" b="1" i="0" u="none" strike="noStrike" dirty="0">
                <a:solidFill>
                  <a:schemeClr val="accent1"/>
                </a:solidFill>
                <a:effectLst/>
              </a:rPr>
              <a:t>Negligence: </a:t>
            </a:r>
            <a:r>
              <a:rPr lang="en-CA" sz="2400" b="0" i="0" u="none" strike="noStrike" dirty="0">
                <a:effectLst/>
              </a:rPr>
              <a:t>an act committed without intention to cause harm, but which a reasonable person would anticipate might cause harm. </a:t>
            </a:r>
          </a:p>
          <a:p>
            <a:r>
              <a:rPr lang="en-CA" sz="2400" b="0" i="0" u="sng" strike="noStrike" dirty="0">
                <a:solidFill>
                  <a:srgbClr val="111111"/>
                </a:solidFill>
                <a:effectLst/>
                <a:latin typeface="SourceSansPro"/>
              </a:rPr>
              <a:t>Negligent torts</a:t>
            </a:r>
            <a:r>
              <a:rPr lang="en-CA" sz="2400" b="0" i="0" u="none" strike="noStrike" dirty="0">
                <a:solidFill>
                  <a:srgbClr val="111111"/>
                </a:solidFill>
                <a:effectLst/>
                <a:latin typeface="SourceSansPro"/>
              </a:rPr>
              <a:t> are harms done to people through the failure of another to exercise a certain level of care, usually defined as a reasonable standard of care. Accidents are a standard example of negligent torts.</a:t>
            </a:r>
            <a:endParaRPr lang="en-CA" sz="2400" b="0" i="0" u="none" strike="noStrike" dirty="0">
              <a:effectLst/>
            </a:endParaRPr>
          </a:p>
          <a:p>
            <a:pPr marL="0" indent="0">
              <a:buNone/>
            </a:pPr>
            <a:r>
              <a:rPr lang="en-CA" sz="2400" b="1" i="1" u="none" strike="noStrike" dirty="0">
                <a:effectLst/>
              </a:rPr>
              <a:t>Example: Someone pollutes a water source that people are using by having a boat race. They demonstrating negligence towards the water source.</a:t>
            </a:r>
          </a:p>
          <a:p>
            <a:pPr marL="0" indent="0">
              <a:buNone/>
            </a:pPr>
            <a:r>
              <a:rPr lang="en-CA" sz="2400" b="1" i="1" u="none" strike="noStrike" dirty="0">
                <a:solidFill>
                  <a:schemeClr val="accent1"/>
                </a:solidFill>
                <a:effectLst/>
              </a:rPr>
              <a:t>Go to our website and watch the two videos posted about Toronto and Canada. Answer the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0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338EA-46EA-40A0-ED09-837BD0984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Riparian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707E0-16AC-DEB9-558C-010E8130D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007768" cy="4351338"/>
          </a:xfrm>
        </p:spPr>
        <p:txBody>
          <a:bodyPr/>
          <a:lstStyle/>
          <a:p>
            <a:r>
              <a:rPr lang="en-US" sz="2400" dirty="0"/>
              <a:t>The right of an owner of land bordering on a lake, river, or stream to sue another person who interferes with the quantity or quality of the water.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Legislative authority: </a:t>
            </a:r>
            <a:r>
              <a:rPr lang="en-US" sz="2400" dirty="0"/>
              <a:t>the power conferred on a public person to do something that would otherwise be prohibited by the common law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F23CCC-0BAF-6E63-7D10-251F37C8F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6284" y="2534639"/>
            <a:ext cx="4672047" cy="261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9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D948B-9F80-9F5A-5012-F07F92A7B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Nuisance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BDB25-49F5-CF2C-4A72-6F3D4E22F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Private: </a:t>
            </a:r>
            <a:r>
              <a:rPr lang="en-US" sz="2400" dirty="0"/>
              <a:t>an indirect interference with the use and enjoyment of land due to the actions or conduct of someone nearby. Ex: noise, air, water, and soil pollution.</a:t>
            </a:r>
          </a:p>
          <a:p>
            <a:r>
              <a:rPr lang="en-US" sz="2400" b="1" dirty="0"/>
              <a:t>Public: </a:t>
            </a:r>
            <a:r>
              <a:rPr lang="en-US" sz="2400" dirty="0"/>
              <a:t>an interference with a public right to fish or the right of navigation.</a:t>
            </a:r>
          </a:p>
          <a:p>
            <a:pPr marL="0" indent="0">
              <a:buNone/>
            </a:pPr>
            <a:r>
              <a:rPr lang="en-US" sz="2400" b="1" i="1" dirty="0">
                <a:solidFill>
                  <a:schemeClr val="accent1"/>
                </a:solidFill>
              </a:rPr>
              <a:t>Read the case on our website and answer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325439297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{4CA2C8AF-E691-7046-B64A-7CFE7D93FD58}tf10001069</Template>
  <TotalTime>249</TotalTime>
  <Words>402</Words>
  <Application>Microsoft Macintosh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SourceSansPro</vt:lpstr>
      <vt:lpstr>Wingdings 3</vt:lpstr>
      <vt:lpstr>Wisp</vt:lpstr>
      <vt:lpstr>Individuals and The Environment</vt:lpstr>
      <vt:lpstr>Individual Legal Action to Protect the Environment</vt:lpstr>
      <vt:lpstr>Remedies for Torts</vt:lpstr>
      <vt:lpstr>Negligence</vt:lpstr>
      <vt:lpstr>Riparian Rights</vt:lpstr>
      <vt:lpstr>Nuisance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Individuals and The Environment</dc:title>
  <dc:creator>Gord Gord</dc:creator>
  <cp:lastModifiedBy>Gord Gord</cp:lastModifiedBy>
  <cp:revision>4</cp:revision>
  <dcterms:created xsi:type="dcterms:W3CDTF">2022-10-19T14:53:19Z</dcterms:created>
  <dcterms:modified xsi:type="dcterms:W3CDTF">2022-10-19T19:02:59Z</dcterms:modified>
</cp:coreProperties>
</file>