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90" d="100"/>
          <a:sy n="90" d="100"/>
        </p:scale>
        <p:origin x="23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hecanadianencyclopedia.ca/en/article/aboriginal-rights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hecanadianencyclopedia.ca/en/article/aboriginal-right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7B94F-EBCA-4270-BCEF-02609FB9999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54CDF63-19BB-4C65-8AC0-6FA5498E7AD3}">
      <dgm:prSet/>
      <dgm:spPr/>
      <dgm:t>
        <a:bodyPr/>
        <a:lstStyle/>
        <a:p>
          <a:r>
            <a:rPr lang="en-US"/>
            <a:t>By Confederation, European immigrants had flooded to Canada and had used their power to remove Indigenous Peoples from their lands and force them onto reserve lands.</a:t>
          </a:r>
        </a:p>
      </dgm:t>
    </dgm:pt>
    <dgm:pt modelId="{0CD64792-3B65-4FC6-851C-329CBD90DC08}" type="parTrans" cxnId="{A39FC5EF-F827-47F7-A798-82E186FBA01A}">
      <dgm:prSet/>
      <dgm:spPr/>
      <dgm:t>
        <a:bodyPr/>
        <a:lstStyle/>
        <a:p>
          <a:endParaRPr lang="en-US"/>
        </a:p>
      </dgm:t>
    </dgm:pt>
    <dgm:pt modelId="{940BBA25-7C75-4278-9B91-10AE578E806F}" type="sibTrans" cxnId="{A39FC5EF-F827-47F7-A798-82E186FBA01A}">
      <dgm:prSet/>
      <dgm:spPr/>
      <dgm:t>
        <a:bodyPr/>
        <a:lstStyle/>
        <a:p>
          <a:endParaRPr lang="en-US"/>
        </a:p>
      </dgm:t>
    </dgm:pt>
    <dgm:pt modelId="{7D99F581-73DF-40DA-9EC8-9C95403B1B64}">
      <dgm:prSet/>
      <dgm:spPr/>
      <dgm:t>
        <a:bodyPr/>
        <a:lstStyle/>
        <a:p>
          <a:r>
            <a:rPr lang="en-US"/>
            <a:t>Indian Act of 1868 defined who was “Indian” and essentially removing any self governing of Indigenous Peoples. </a:t>
          </a:r>
        </a:p>
      </dgm:t>
    </dgm:pt>
    <dgm:pt modelId="{1ACC8403-5594-4E4E-A952-5C8CCC2C9075}" type="parTrans" cxnId="{1086D985-F67E-4DE0-85CB-71DBC2C68716}">
      <dgm:prSet/>
      <dgm:spPr/>
      <dgm:t>
        <a:bodyPr/>
        <a:lstStyle/>
        <a:p>
          <a:endParaRPr lang="en-US"/>
        </a:p>
      </dgm:t>
    </dgm:pt>
    <dgm:pt modelId="{AFE7FD39-E0A1-4D00-8465-2F833BA04440}" type="sibTrans" cxnId="{1086D985-F67E-4DE0-85CB-71DBC2C68716}">
      <dgm:prSet/>
      <dgm:spPr/>
      <dgm:t>
        <a:bodyPr/>
        <a:lstStyle/>
        <a:p>
          <a:endParaRPr lang="en-US"/>
        </a:p>
      </dgm:t>
    </dgm:pt>
    <dgm:pt modelId="{12FC123C-BD2A-47FD-B450-3C538C1DEDA7}">
      <dgm:prSet/>
      <dgm:spPr/>
      <dgm:t>
        <a:bodyPr/>
        <a:lstStyle/>
        <a:p>
          <a:r>
            <a:rPr lang="en-CA" dirty="0"/>
            <a:t>It restricted Indigenous freedoms and allowed officials to determine Indigenous</a:t>
          </a:r>
          <a:r>
            <a:rPr lang="en-CA" dirty="0">
              <a:hlinkClick xmlns:r="http://schemas.openxmlformats.org/officeDocument/2006/relationships" r:id="rId1"/>
            </a:rPr>
            <a:t> </a:t>
          </a:r>
          <a:r>
            <a:rPr lang="en-CA" dirty="0"/>
            <a:t>rights and benefits based on “good moral character.”</a:t>
          </a:r>
          <a:r>
            <a:rPr lang="en-US" dirty="0"/>
            <a:t> (Canadian Encyclopedia) </a:t>
          </a:r>
        </a:p>
      </dgm:t>
    </dgm:pt>
    <dgm:pt modelId="{5D3FD9AC-239F-41F5-BCC6-D9675ADDC9FF}" type="parTrans" cxnId="{9057182E-2CA7-4E47-A658-790BD424A5D5}">
      <dgm:prSet/>
      <dgm:spPr/>
      <dgm:t>
        <a:bodyPr/>
        <a:lstStyle/>
        <a:p>
          <a:endParaRPr lang="en-US"/>
        </a:p>
      </dgm:t>
    </dgm:pt>
    <dgm:pt modelId="{96255440-C9B1-418A-B1BA-0F02090E41A0}" type="sibTrans" cxnId="{9057182E-2CA7-4E47-A658-790BD424A5D5}">
      <dgm:prSet/>
      <dgm:spPr/>
      <dgm:t>
        <a:bodyPr/>
        <a:lstStyle/>
        <a:p>
          <a:endParaRPr lang="en-US"/>
        </a:p>
      </dgm:t>
    </dgm:pt>
    <dgm:pt modelId="{20DA4A53-6275-F547-9DEF-82F27ED975B8}" type="pres">
      <dgm:prSet presAssocID="{D2A7B94F-EBCA-4270-BCEF-02609FB99991}" presName="linear" presStyleCnt="0">
        <dgm:presLayoutVars>
          <dgm:animLvl val="lvl"/>
          <dgm:resizeHandles val="exact"/>
        </dgm:presLayoutVars>
      </dgm:prSet>
      <dgm:spPr/>
    </dgm:pt>
    <dgm:pt modelId="{D5A95A7E-39F0-4F4B-900A-60B7E510C9F7}" type="pres">
      <dgm:prSet presAssocID="{A54CDF63-19BB-4C65-8AC0-6FA5498E7AD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7ABBB85-ED26-494C-B1FF-641530806C04}" type="pres">
      <dgm:prSet presAssocID="{940BBA25-7C75-4278-9B91-10AE578E806F}" presName="spacer" presStyleCnt="0"/>
      <dgm:spPr/>
    </dgm:pt>
    <dgm:pt modelId="{6A5A2AF1-107F-884C-96D1-6607DB08F124}" type="pres">
      <dgm:prSet presAssocID="{7D99F581-73DF-40DA-9EC8-9C95403B1B6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17F70D8-5DC5-654C-B014-A2A2C7DBBD72}" type="pres">
      <dgm:prSet presAssocID="{AFE7FD39-E0A1-4D00-8465-2F833BA04440}" presName="spacer" presStyleCnt="0"/>
      <dgm:spPr/>
    </dgm:pt>
    <dgm:pt modelId="{DAB230A1-F189-CF43-A997-49380C8BFD40}" type="pres">
      <dgm:prSet presAssocID="{12FC123C-BD2A-47FD-B450-3C538C1DEDA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5D9E010-73CE-C34E-8880-DB0EA88C6F68}" type="presOf" srcId="{D2A7B94F-EBCA-4270-BCEF-02609FB99991}" destId="{20DA4A53-6275-F547-9DEF-82F27ED975B8}" srcOrd="0" destOrd="0" presId="urn:microsoft.com/office/officeart/2005/8/layout/vList2"/>
    <dgm:cxn modelId="{9057182E-2CA7-4E47-A658-790BD424A5D5}" srcId="{D2A7B94F-EBCA-4270-BCEF-02609FB99991}" destId="{12FC123C-BD2A-47FD-B450-3C538C1DEDA7}" srcOrd="2" destOrd="0" parTransId="{5D3FD9AC-239F-41F5-BCC6-D9675ADDC9FF}" sibTransId="{96255440-C9B1-418A-B1BA-0F02090E41A0}"/>
    <dgm:cxn modelId="{44B1B73C-037D-F84A-A2D9-1ABB88094435}" type="presOf" srcId="{A54CDF63-19BB-4C65-8AC0-6FA5498E7AD3}" destId="{D5A95A7E-39F0-4F4B-900A-60B7E510C9F7}" srcOrd="0" destOrd="0" presId="urn:microsoft.com/office/officeart/2005/8/layout/vList2"/>
    <dgm:cxn modelId="{6805AF79-0161-5547-9520-FE8D276C91E8}" type="presOf" srcId="{12FC123C-BD2A-47FD-B450-3C538C1DEDA7}" destId="{DAB230A1-F189-CF43-A997-49380C8BFD40}" srcOrd="0" destOrd="0" presId="urn:microsoft.com/office/officeart/2005/8/layout/vList2"/>
    <dgm:cxn modelId="{1086D985-F67E-4DE0-85CB-71DBC2C68716}" srcId="{D2A7B94F-EBCA-4270-BCEF-02609FB99991}" destId="{7D99F581-73DF-40DA-9EC8-9C95403B1B64}" srcOrd="1" destOrd="0" parTransId="{1ACC8403-5594-4E4E-A952-5C8CCC2C9075}" sibTransId="{AFE7FD39-E0A1-4D00-8465-2F833BA04440}"/>
    <dgm:cxn modelId="{AB7BF9E0-4330-E14C-9630-4C02951D2E45}" type="presOf" srcId="{7D99F581-73DF-40DA-9EC8-9C95403B1B64}" destId="{6A5A2AF1-107F-884C-96D1-6607DB08F124}" srcOrd="0" destOrd="0" presId="urn:microsoft.com/office/officeart/2005/8/layout/vList2"/>
    <dgm:cxn modelId="{A39FC5EF-F827-47F7-A798-82E186FBA01A}" srcId="{D2A7B94F-EBCA-4270-BCEF-02609FB99991}" destId="{A54CDF63-19BB-4C65-8AC0-6FA5498E7AD3}" srcOrd="0" destOrd="0" parTransId="{0CD64792-3B65-4FC6-851C-329CBD90DC08}" sibTransId="{940BBA25-7C75-4278-9B91-10AE578E806F}"/>
    <dgm:cxn modelId="{A6721164-33CC-F045-A87A-F88B5014D7DB}" type="presParOf" srcId="{20DA4A53-6275-F547-9DEF-82F27ED975B8}" destId="{D5A95A7E-39F0-4F4B-900A-60B7E510C9F7}" srcOrd="0" destOrd="0" presId="urn:microsoft.com/office/officeart/2005/8/layout/vList2"/>
    <dgm:cxn modelId="{F8D75F5E-3CCF-A84C-B750-79E4D329BCD7}" type="presParOf" srcId="{20DA4A53-6275-F547-9DEF-82F27ED975B8}" destId="{37ABBB85-ED26-494C-B1FF-641530806C04}" srcOrd="1" destOrd="0" presId="urn:microsoft.com/office/officeart/2005/8/layout/vList2"/>
    <dgm:cxn modelId="{3441AD3E-F069-6545-AE03-A8874E719959}" type="presParOf" srcId="{20DA4A53-6275-F547-9DEF-82F27ED975B8}" destId="{6A5A2AF1-107F-884C-96D1-6607DB08F124}" srcOrd="2" destOrd="0" presId="urn:microsoft.com/office/officeart/2005/8/layout/vList2"/>
    <dgm:cxn modelId="{CD3510D7-C15C-A241-8715-9DE3038F4829}" type="presParOf" srcId="{20DA4A53-6275-F547-9DEF-82F27ED975B8}" destId="{417F70D8-5DC5-654C-B014-A2A2C7DBBD72}" srcOrd="3" destOrd="0" presId="urn:microsoft.com/office/officeart/2005/8/layout/vList2"/>
    <dgm:cxn modelId="{5D76E935-A5D1-524C-B6DE-AAACBDF83DF4}" type="presParOf" srcId="{20DA4A53-6275-F547-9DEF-82F27ED975B8}" destId="{DAB230A1-F189-CF43-A997-49380C8BFD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95A7E-39F0-4F4B-900A-60B7E510C9F7}">
      <dsp:nvSpPr>
        <dsp:cNvPr id="0" name=""/>
        <dsp:cNvSpPr/>
      </dsp:nvSpPr>
      <dsp:spPr>
        <a:xfrm>
          <a:off x="0" y="232435"/>
          <a:ext cx="5337975" cy="14987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By Confederation, European immigrants had flooded to Canada and had used their power to remove Indigenous Peoples from their lands and force them onto reserve lands.</a:t>
          </a:r>
        </a:p>
      </dsp:txBody>
      <dsp:txXfrm>
        <a:off x="73164" y="305599"/>
        <a:ext cx="5191647" cy="1352442"/>
      </dsp:txXfrm>
    </dsp:sp>
    <dsp:sp modelId="{6A5A2AF1-107F-884C-96D1-6607DB08F124}">
      <dsp:nvSpPr>
        <dsp:cNvPr id="0" name=""/>
        <dsp:cNvSpPr/>
      </dsp:nvSpPr>
      <dsp:spPr>
        <a:xfrm>
          <a:off x="0" y="1791685"/>
          <a:ext cx="5337975" cy="14987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Indian Act of 1868 defined who was “Indian” and essentially removing any self governing of Indigenous Peoples. </a:t>
          </a:r>
        </a:p>
      </dsp:txBody>
      <dsp:txXfrm>
        <a:off x="73164" y="1864849"/>
        <a:ext cx="5191647" cy="1352442"/>
      </dsp:txXfrm>
    </dsp:sp>
    <dsp:sp modelId="{DAB230A1-F189-CF43-A997-49380C8BFD40}">
      <dsp:nvSpPr>
        <dsp:cNvPr id="0" name=""/>
        <dsp:cNvSpPr/>
      </dsp:nvSpPr>
      <dsp:spPr>
        <a:xfrm>
          <a:off x="0" y="3350935"/>
          <a:ext cx="5337975" cy="14987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It restricted Indigenous freedoms and allowed officials to determine Indigenous</a:t>
          </a:r>
          <a:r>
            <a:rPr lang="en-CA" sz="2100" kern="1200" dirty="0">
              <a:hlinkClick xmlns:r="http://schemas.openxmlformats.org/officeDocument/2006/relationships" r:id="rId1"/>
            </a:rPr>
            <a:t> </a:t>
          </a:r>
          <a:r>
            <a:rPr lang="en-CA" sz="2100" kern="1200" dirty="0"/>
            <a:t>rights and benefits based on “good moral character.”</a:t>
          </a:r>
          <a:r>
            <a:rPr lang="en-US" sz="2100" kern="1200" dirty="0"/>
            <a:t> (Canadian Encyclopedia) </a:t>
          </a:r>
        </a:p>
      </dsp:txBody>
      <dsp:txXfrm>
        <a:off x="73164" y="3424099"/>
        <a:ext cx="5191647" cy="1352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81C6E-5C65-194C-BD12-C070AFA04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83A66-1A04-2B4B-B676-F2DC557B7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9E44A-9289-FD45-BCCF-0D056438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3D06-4232-6E44-96BC-681D74DECA44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F5900-5809-A243-8930-5B23D03F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21992-5B2F-FF47-AAEA-E7A84D16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6C9D-9E44-3942-A9F5-847C7416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6466-6638-BF4C-A83B-21FFFFE75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4F6F2-A647-624C-879D-77FB03851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EF6AA-0210-CD41-84E7-7538F49AA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3D06-4232-6E44-96BC-681D74DECA44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9F9E0-0321-564A-8C78-4ACE6F44C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97D25-53E8-6247-8273-2623CE04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6C9D-9E44-3942-A9F5-847C7416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0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BC671D-3DB4-8641-B3BB-CEF87D45C5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24033-27BE-C04F-BCCA-102AB60CC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41AE8-D034-1E46-B23A-93F3D5691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3D06-4232-6E44-96BC-681D74DECA44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CD22F-8BF5-E247-A78F-C9CE7875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486B-30DD-1941-BFB0-488C23C5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6C9D-9E44-3942-A9F5-847C7416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6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1C16-6860-214C-9CF1-F6A419201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DD9D9-5DD5-F54D-B574-6946E18D1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BA99-9264-8B45-8E56-089A8949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3D06-4232-6E44-96BC-681D74DECA44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F0C38-DAA5-FF44-A528-E911F2B67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C2389-E90C-124C-917B-0432BF16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6C9D-9E44-3942-A9F5-847C7416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9F487-C480-4045-AB81-BB8C1953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00124-880A-0343-8F98-E542795E8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23BBC-E686-1D41-876E-1189F7FF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3D06-4232-6E44-96BC-681D74DECA44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80826-687E-6A41-B09A-C0C435E3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9F695-8CB7-854F-9D51-45FA42C5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6C9D-9E44-3942-A9F5-847C7416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0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80E15-9681-0948-A87D-26FEEDE3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FDC6C-A0C4-C947-8CCD-171AD4546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DF94E-31B7-E048-9F8A-B32A2C0D5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4AD1F-3211-B148-B760-F0521A59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3D06-4232-6E44-96BC-681D74DECA44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9DFFE-0CBE-434F-A4C3-D6342A282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39A7A-2E8D-1740-B85C-868E3AB6B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6C9D-9E44-3942-A9F5-847C7416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9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7F64C-DA66-AF45-A02E-F752F4F11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5E189-E150-234B-B0D8-9D2C3F963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B05BB-8BB5-3F40-975B-1A5799FE1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EFEEDD-5B58-7F42-ADB1-973F676A0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CABD7-1231-FE43-AC4A-FC2817EC5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5D15D9-177D-074F-8707-CC4379A1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3D06-4232-6E44-96BC-681D74DECA44}" type="datetimeFigureOut">
              <a:rPr lang="en-US" smtClean="0"/>
              <a:t>2/3/22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8AE618-2242-E343-9186-E7E805FCE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7360D6-40DE-2D4D-B857-3B466526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6C9D-9E44-3942-A9F5-847C7416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0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C7412-0507-494E-A773-12F8947BE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47557D-184C-3C4C-96B2-45D220EF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3D06-4232-6E44-96BC-681D74DECA44}" type="datetimeFigureOut">
              <a:rPr lang="en-US" smtClean="0"/>
              <a:t>2/3/22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022F6E-EDC3-034D-9D22-FED11159A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59D2D-5686-DE4D-A234-6D2AA9F0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6C9D-9E44-3942-A9F5-847C7416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F3ACB6-6378-074C-9D23-23D6CFE3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3D06-4232-6E44-96BC-681D74DECA44}" type="datetimeFigureOut">
              <a:rPr lang="en-US" smtClean="0"/>
              <a:t>2/3/22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97035E-59EB-FF4F-B6AC-D1F44E5A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E4D2D-9D69-464B-9FCA-2C848F0F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6C9D-9E44-3942-A9F5-847C7416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5ADB9-4DB1-E94E-9B3A-8EE1FB5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64DA-1A1F-3F4C-8744-41B6D7BC6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0F801-0183-1945-BE22-7DD487F34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0C887-F10A-2E4E-AC33-50915491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3D06-4232-6E44-96BC-681D74DECA44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F030A-5617-DA4F-8AFD-671539738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1D560-70CB-EC40-9D03-3597CB16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6C9D-9E44-3942-A9F5-847C7416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E304-23F4-1B46-AFF8-3CF74CDB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EFFE3-EEE9-624D-9D8D-85F0EDA76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B8ED6-25E2-1641-BE3F-D0AB74671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F9292-0321-EB43-AA6B-F2B6D7BA9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3D06-4232-6E44-96BC-681D74DECA44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5CBF1-49FE-A94D-B633-33A7630CA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F653E-45E4-EF44-A30D-2D9CE06EB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6C9D-9E44-3942-A9F5-847C7416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3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A5C7CD-EE03-D842-A989-066C28C4A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A2B71-9076-8A44-BF8F-17018B4C6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EC345-69C2-4D48-B580-7DB976C17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23D06-4232-6E44-96BC-681D74DECA44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2F32F-0554-1F46-9241-121C68233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C109D-27EC-234D-A244-7EA59D8E9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6C9D-9E44-3942-A9F5-847C7416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4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mxhFgpIac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anadianencyclopedia.ca/en/article/land-claims/" TargetMode="External"/><Relationship Id="rId2" Type="http://schemas.openxmlformats.org/officeDocument/2006/relationships/hyperlink" Target="https://www.thecanadianencyclopedia.ca/en/article/sun-danc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bo-peoples.org/en/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www.google.ca/search?q=Assembly+of+First+Nations+%28AFN%29&amp;source=hp&amp;ei=heT7YbyWCqav0PEPvKKykA8&amp;iflsig=AHkkrS4AAAAAYfvylVrbnKifOc74JqQs7Pnrh6ZqPzih&amp;ved=0ahUKEwj87MOd3eP1AhWmFzQIHTyRDPIQ4dUDCAw&amp;uact=5&amp;oq=Assembly+of+First+Nations+%28AFN%29&amp;gs_lcp=Cgdnd3Mtd2l6EAMyBQgAEIAEOg4ILhCABBCxAxDHARCvAToOCC4QgAQQsQMQxwEQowI6DgguEIAEELEDEMcBENEDOggIABCABBCxAzoFCC4QgAQ6CAgAELEDEIMBOgsILhCABBDHARDRA1AAWLsTYKwYaAJwAHgAgAFkiAGWApIBAzIuMZgBAKABAaABArABAA&amp;sclient=gws-wi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s://www.nwac.ca/" TargetMode="External"/><Relationship Id="rId5" Type="http://schemas.openxmlformats.org/officeDocument/2006/relationships/image" Target="../media/image7.jpeg"/><Relationship Id="rId10" Type="http://schemas.openxmlformats.org/officeDocument/2006/relationships/hyperlink" Target="https://www2.metisnation.ca/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www.thecanadianencyclopedia.ca/en/article/inuit-tapiriit-kanatami-itk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a banner&#10;&#10;Description automatically generated with medium confidence">
            <a:extLst>
              <a:ext uri="{FF2B5EF4-FFF2-40B4-BE49-F238E27FC236}">
                <a16:creationId xmlns:a16="http://schemas.microsoft.com/office/drawing/2014/main" id="{4569E485-49C4-9C4C-8C3B-A46C885D4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69720"/>
            <a:ext cx="12192000" cy="9997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68B581-0BA6-B847-B2CA-5A4758049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781" y="1709770"/>
            <a:ext cx="9916438" cy="14119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77"/>
                <a:cs typeface="Aharoni" panose="02010803020104030203" pitchFamily="2" charset="-79"/>
              </a:rPr>
              <a:t>Indigenous Rights in Canada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78A67-2826-E044-8B6E-2D23A8C9EE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9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922 -0.59194" pathEditMode="relative" ptsTypes="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2 -0.59194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16D97-CC3C-7847-9D87-998CA6B1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Indigenous Rights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A0CBF-3718-0F44-8693-56DAC38B4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10597729" cy="3283260"/>
          </a:xfrm>
        </p:spPr>
        <p:txBody>
          <a:bodyPr anchor="ctr">
            <a:normAutofit/>
          </a:bodyPr>
          <a:lstStyle/>
          <a:p>
            <a:r>
              <a:rPr lang="en-US" sz="2700"/>
              <a:t>Collective Rights: The rights of the group, rather than the rights of the individual.</a:t>
            </a:r>
          </a:p>
          <a:p>
            <a:r>
              <a:rPr lang="en-US" sz="2700"/>
              <a:t>Indigenous People's have occupied Canada for </a:t>
            </a:r>
            <a:r>
              <a:rPr lang="en-US" sz="2700">
                <a:hlinkClick r:id="rId2"/>
              </a:rPr>
              <a:t>thousands of years. </a:t>
            </a:r>
            <a:r>
              <a:rPr lang="en-US" sz="2700"/>
              <a:t>This is one of the reasons rights have been collective; as a group since Europeans came to North America, they have been oppressed.</a:t>
            </a:r>
          </a:p>
        </p:txBody>
      </p:sp>
    </p:spTree>
    <p:extLst>
      <p:ext uri="{BB962C8B-B14F-4D97-AF65-F5344CB8AC3E}">
        <p14:creationId xmlns:p14="http://schemas.microsoft.com/office/powerpoint/2010/main" val="224377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3E68D9A-86E1-4C0E-BBF2-8769D0523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3805"/>
            <a:ext cx="6313655" cy="5696020"/>
          </a:xfrm>
          <a:custGeom>
            <a:avLst/>
            <a:gdLst>
              <a:gd name="connsiteX0" fmla="*/ 0 w 6313655"/>
              <a:gd name="connsiteY0" fmla="*/ 0 h 5696020"/>
              <a:gd name="connsiteX1" fmla="*/ 6313655 w 6313655"/>
              <a:gd name="connsiteY1" fmla="*/ 0 h 5696020"/>
              <a:gd name="connsiteX2" fmla="*/ 3550375 w 6313655"/>
              <a:gd name="connsiteY2" fmla="*/ 5696020 h 5696020"/>
              <a:gd name="connsiteX3" fmla="*/ 0 w 6313655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3655" h="5696020">
                <a:moveTo>
                  <a:pt x="0" y="0"/>
                </a:moveTo>
                <a:lnTo>
                  <a:pt x="6313655" y="0"/>
                </a:lnTo>
                <a:lnTo>
                  <a:pt x="3550375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A7607-EB36-834C-82F0-7FA3A761B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9428"/>
            <a:ext cx="3312381" cy="2965837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Cultural Genocide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F0125-9DD0-B54E-B3D4-C42BBCDB3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427"/>
            <a:ext cx="5505450" cy="4635613"/>
          </a:xfrm>
        </p:spPr>
        <p:txBody>
          <a:bodyPr>
            <a:normAutofit/>
          </a:bodyPr>
          <a:lstStyle/>
          <a:p>
            <a:r>
              <a:rPr lang="en-CA" dirty="0"/>
              <a:t> ”Acts and measures undertaken to destroy nations' or ethnic groups' culture through spiritual, national, and cultural destruction.” (American Genocide Museum)</a:t>
            </a:r>
          </a:p>
          <a:p>
            <a:r>
              <a:rPr lang="en-CA" b="1" dirty="0"/>
              <a:t>Canada has committed cultural genocide to Indigenous Peoples. View the video on our website that explains a small portion of our history.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22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1DEB374-A1D0-48A1-B178-959E6F243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3" y="-478"/>
            <a:ext cx="6378162" cy="6858478"/>
          </a:xfrm>
          <a:custGeom>
            <a:avLst/>
            <a:gdLst>
              <a:gd name="connsiteX0" fmla="*/ 0 w 6378162"/>
              <a:gd name="connsiteY0" fmla="*/ 6858478 h 6858478"/>
              <a:gd name="connsiteX1" fmla="*/ 6378162 w 6378162"/>
              <a:gd name="connsiteY1" fmla="*/ 6858478 h 6858478"/>
              <a:gd name="connsiteX2" fmla="*/ 3201787 w 6378162"/>
              <a:gd name="connsiteY2" fmla="*/ 0 h 6858478"/>
              <a:gd name="connsiteX3" fmla="*/ 3196210 w 6378162"/>
              <a:gd name="connsiteY3" fmla="*/ 0 h 6858478"/>
              <a:gd name="connsiteX4" fmla="*/ 2129982 w 6378162"/>
              <a:gd name="connsiteY4" fmla="*/ 0 h 6858478"/>
              <a:gd name="connsiteX5" fmla="*/ 0 w 6378162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8162" h="6858478">
                <a:moveTo>
                  <a:pt x="0" y="6858478"/>
                </a:moveTo>
                <a:lnTo>
                  <a:pt x="6378162" y="6858478"/>
                </a:lnTo>
                <a:lnTo>
                  <a:pt x="3201787" y="0"/>
                </a:lnTo>
                <a:lnTo>
                  <a:pt x="3196210" y="0"/>
                </a:lnTo>
                <a:lnTo>
                  <a:pt x="2129982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D92A3ED-9854-4AD9-88FB-0EC89C93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3" y="-478"/>
            <a:ext cx="5972343" cy="6858478"/>
          </a:xfrm>
          <a:custGeom>
            <a:avLst/>
            <a:gdLst>
              <a:gd name="connsiteX0" fmla="*/ 0 w 5972343"/>
              <a:gd name="connsiteY0" fmla="*/ 6858478 h 6858478"/>
              <a:gd name="connsiteX1" fmla="*/ 5972343 w 5972343"/>
              <a:gd name="connsiteY1" fmla="*/ 6858478 h 6858478"/>
              <a:gd name="connsiteX2" fmla="*/ 2795968 w 5972343"/>
              <a:gd name="connsiteY2" fmla="*/ 0 h 6858478"/>
              <a:gd name="connsiteX3" fmla="*/ 2790391 w 5972343"/>
              <a:gd name="connsiteY3" fmla="*/ 0 h 6858478"/>
              <a:gd name="connsiteX4" fmla="*/ 1724163 w 5972343"/>
              <a:gd name="connsiteY4" fmla="*/ 0 h 6858478"/>
              <a:gd name="connsiteX5" fmla="*/ 0 w 5972343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2343" h="6858478">
                <a:moveTo>
                  <a:pt x="0" y="6858478"/>
                </a:moveTo>
                <a:lnTo>
                  <a:pt x="5972343" y="6858478"/>
                </a:lnTo>
                <a:lnTo>
                  <a:pt x="2795968" y="0"/>
                </a:lnTo>
                <a:lnTo>
                  <a:pt x="2790391" y="0"/>
                </a:lnTo>
                <a:lnTo>
                  <a:pt x="1724163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34649-E8B2-9B44-AABF-CF08722F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762"/>
            <a:ext cx="3276601" cy="32943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Indian Act - 1868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06D149-D6FA-4B2D-B394-3E3D200A2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901296"/>
              </p:ext>
            </p:extLst>
          </p:nvPr>
        </p:nvGraphicFramePr>
        <p:xfrm>
          <a:off x="6143708" y="1137684"/>
          <a:ext cx="5337975" cy="508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024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3E68D9A-86E1-4C0E-BBF2-8769D0523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3805"/>
            <a:ext cx="6313655" cy="5696020"/>
          </a:xfrm>
          <a:custGeom>
            <a:avLst/>
            <a:gdLst>
              <a:gd name="connsiteX0" fmla="*/ 0 w 6313655"/>
              <a:gd name="connsiteY0" fmla="*/ 0 h 5696020"/>
              <a:gd name="connsiteX1" fmla="*/ 6313655 w 6313655"/>
              <a:gd name="connsiteY1" fmla="*/ 0 h 5696020"/>
              <a:gd name="connsiteX2" fmla="*/ 3550375 w 6313655"/>
              <a:gd name="connsiteY2" fmla="*/ 5696020 h 5696020"/>
              <a:gd name="connsiteX3" fmla="*/ 0 w 6313655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3655" h="5696020">
                <a:moveTo>
                  <a:pt x="0" y="0"/>
                </a:moveTo>
                <a:lnTo>
                  <a:pt x="6313655" y="0"/>
                </a:lnTo>
                <a:lnTo>
                  <a:pt x="3550375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CC81BF-5AED-9F4C-95F7-F57546E9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9428"/>
            <a:ext cx="3312381" cy="2965837"/>
          </a:xfrm>
        </p:spPr>
        <p:txBody>
          <a:bodyPr anchor="t"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How the Indian Act Systematically Destroyed Indigenous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93CBA-F5CC-B24E-9F8E-A2B7408F5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0767" y="914395"/>
            <a:ext cx="6029325" cy="5696020"/>
          </a:xfrm>
        </p:spPr>
        <p:txBody>
          <a:bodyPr>
            <a:normAutofit/>
          </a:bodyPr>
          <a:lstStyle/>
          <a:p>
            <a:r>
              <a:rPr lang="en-CA" sz="1800" dirty="0"/>
              <a:t>First Nations peoples and communities from expressing their identities through governance and culture. </a:t>
            </a:r>
          </a:p>
          <a:p>
            <a:r>
              <a:rPr lang="en-CA" sz="1800" dirty="0"/>
              <a:t>Hereditary chiefs — leaders who acquire power through descent rather than election — are not recognized by the </a:t>
            </a:r>
            <a:r>
              <a:rPr lang="en-CA" sz="1800" i="1" dirty="0"/>
              <a:t>Indian Act</a:t>
            </a:r>
            <a:r>
              <a:rPr lang="en-CA" sz="1800" dirty="0"/>
              <a:t>. </a:t>
            </a:r>
          </a:p>
          <a:p>
            <a:r>
              <a:rPr lang="en-CA" sz="1800" dirty="0"/>
              <a:t>Women were excluded from band council politics</a:t>
            </a:r>
          </a:p>
          <a:p>
            <a:r>
              <a:rPr lang="en-CA" sz="1800" dirty="0"/>
              <a:t>Made it illegal for First Nations peoples to practice religious ceremonies and various cultural gatherings. </a:t>
            </a:r>
          </a:p>
          <a:p>
            <a:r>
              <a:rPr lang="en-CA" sz="1800" dirty="0"/>
              <a:t>1895, “any Indian festival, dance or other ceremony,” which would include powwows and the sun</a:t>
            </a:r>
            <a:r>
              <a:rPr lang="en-CA" sz="1800" dirty="0">
                <a:hlinkClick r:id="rId2"/>
              </a:rPr>
              <a:t> </a:t>
            </a:r>
            <a:r>
              <a:rPr lang="en-CA" sz="1800" dirty="0"/>
              <a:t>dance, were banned.</a:t>
            </a:r>
          </a:p>
          <a:p>
            <a:r>
              <a:rPr lang="en-CA" sz="1800" dirty="0"/>
              <a:t>Illegal for First Nations peoples and communities to hire lawyers or bring about land</a:t>
            </a:r>
            <a:r>
              <a:rPr lang="en-CA" sz="1800" dirty="0">
                <a:hlinkClick r:id="rId3"/>
              </a:rPr>
              <a:t> </a:t>
            </a:r>
            <a:r>
              <a:rPr lang="en-CA" sz="1800" dirty="0"/>
              <a:t>claims against the government without the government’s consent.</a:t>
            </a:r>
          </a:p>
          <a:p>
            <a:r>
              <a:rPr lang="en-CA" sz="1800" dirty="0"/>
              <a:t>Residential schools were put into affect (1894 and 1920)</a:t>
            </a:r>
          </a:p>
          <a:p>
            <a:r>
              <a:rPr lang="en-CA" sz="1800" dirty="0"/>
              <a:t>19th and early 20th centuries, the </a:t>
            </a:r>
            <a:r>
              <a:rPr lang="en-CA" sz="1800" i="1" dirty="0"/>
              <a:t>Indian Act</a:t>
            </a:r>
            <a:r>
              <a:rPr lang="en-CA" sz="1800" dirty="0"/>
              <a:t> was used to support the pass system (restricted the movement of First Nations peoples off reserves) and the sale of goods on and off reserves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810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B78A3-00EE-C845-A4E2-FB5127A4B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3752849"/>
            <a:ext cx="2575338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Missing and Murdered Indigenous Women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33B1F8A-1CB4-E847-81A5-FFEC7542B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15" b="3027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F1AFC-64A9-1C4B-975C-F88C4F6B4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28" y="3752850"/>
            <a:ext cx="8327368" cy="297362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Watch the video on Missing and Murdered Indigenous Women from Al Jazeera on our website.</a:t>
            </a:r>
          </a:p>
          <a:p>
            <a:pPr>
              <a:buFontTx/>
              <a:buChar char="-"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Why is it a failure that private citizens have to look in the river for bodies?</a:t>
            </a:r>
          </a:p>
          <a:p>
            <a:pPr>
              <a:buFontTx/>
              <a:buChar char="-"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Why do you think Indigenous Peoples do not trust the RCMP?</a:t>
            </a:r>
          </a:p>
          <a:p>
            <a:pPr>
              <a:buFontTx/>
              <a:buChar char="-"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Why are children being put in foster care? How is this a failure of the entirety of Canada?</a:t>
            </a:r>
          </a:p>
          <a:p>
            <a:pPr>
              <a:buFontTx/>
              <a:buChar char="-"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How are residential schools related to missing and murdered indigenous women?</a:t>
            </a:r>
          </a:p>
          <a:p>
            <a:pPr>
              <a:buFontTx/>
              <a:buChar char="-"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What do you think it means that there is a “harmful power dynamic in which indigenous girls are at the bottom”?</a:t>
            </a:r>
          </a:p>
        </p:txBody>
      </p:sp>
    </p:spTree>
    <p:extLst>
      <p:ext uri="{BB962C8B-B14F-4D97-AF65-F5344CB8AC3E}">
        <p14:creationId xmlns:p14="http://schemas.microsoft.com/office/powerpoint/2010/main" val="428240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0ED13-DC58-FE47-92C3-530C8E9D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Murdered Residential School Children</a:t>
            </a:r>
          </a:p>
        </p:txBody>
      </p:sp>
      <p:pic>
        <p:nvPicPr>
          <p:cNvPr id="6" name="Picture 5" descr="A group of children in a classroom&#10;&#10;Description automatically generated with medium confidence">
            <a:extLst>
              <a:ext uri="{FF2B5EF4-FFF2-40B4-BE49-F238E27FC236}">
                <a16:creationId xmlns:a16="http://schemas.microsoft.com/office/drawing/2014/main" id="{0ED9768C-0278-8346-BD9E-2F8DB3CE0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5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549D6-58E5-AF48-B620-55425B0C9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0" y="3752850"/>
            <a:ext cx="7937495" cy="245268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Watch the short video on abused and murdered indigenous school children.</a:t>
            </a:r>
          </a:p>
          <a:p>
            <a:pPr>
              <a:buFontTx/>
              <a:buChar char="-"/>
            </a:pP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What are the lasting effects of the trauma on survivors? </a:t>
            </a:r>
          </a:p>
          <a:p>
            <a:pPr>
              <a:buFontTx/>
              <a:buChar char="-"/>
            </a:pP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Why might nuns and priests not share their diaries?</a:t>
            </a:r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B06881-1234-814A-86B7-63FE6535C268}"/>
              </a:ext>
            </a:extLst>
          </p:cNvPr>
          <p:cNvSpPr txBox="1"/>
          <p:nvPr/>
        </p:nvSpPr>
        <p:spPr>
          <a:xfrm>
            <a:off x="-3469710" y="-16659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7AB66CD-1DB2-F648-ADEA-2360969A2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52" y="535790"/>
            <a:ext cx="2596212" cy="259621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5A65B1E-68FD-B24D-949C-B9F6414D4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455" y="1147883"/>
            <a:ext cx="2613376" cy="1372022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EB71330C-C8EA-CA45-9134-2F3B3D513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657" y="457200"/>
            <a:ext cx="2205840" cy="2753389"/>
          </a:xfrm>
          <a:prstGeom prst="rect">
            <a:avLst/>
          </a:prstGeom>
        </p:spPr>
      </p:pic>
      <p:pic>
        <p:nvPicPr>
          <p:cNvPr id="11" name="Picture 10" descr="Diagram, logo&#10;&#10;Description automatically generated">
            <a:extLst>
              <a:ext uri="{FF2B5EF4-FFF2-40B4-BE49-F238E27FC236}">
                <a16:creationId xmlns:a16="http://schemas.microsoft.com/office/drawing/2014/main" id="{CD2E4834-0053-ED4B-85D7-AA43D5F8B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797" y="457200"/>
            <a:ext cx="2202711" cy="2753389"/>
          </a:xfrm>
          <a:prstGeom prst="rect">
            <a:avLst/>
          </a:prstGeom>
        </p:spPr>
      </p:pic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4C1EA6EC-E6A4-1D4C-B078-5373D9C014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552" y="3669744"/>
            <a:ext cx="5492181" cy="24445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125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5F18AD-D027-0944-B3A1-929A9AC4E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Indigenous Rights Groups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D11EB57-A20E-42E6-B08C-83D1ECBFF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7" y="4436396"/>
            <a:ext cx="5493277" cy="2248913"/>
          </a:xfrm>
          <a:solidFill>
            <a:schemeClr val="tx1"/>
          </a:solidFill>
        </p:spPr>
        <p:txBody>
          <a:bodyPr>
            <a:normAutofit fontScale="70000" lnSpcReduction="20000"/>
          </a:bodyPr>
          <a:lstStyle/>
          <a:p>
            <a:endParaRPr lang="en-CA" dirty="0">
              <a:hlinkClick r:id="rId7"/>
            </a:endParaRPr>
          </a:p>
          <a:p>
            <a:r>
              <a:rPr lang="en-CA" dirty="0">
                <a:hlinkClick r:id="rId7"/>
              </a:rPr>
              <a:t>Assembly of First Nations (AFN)</a:t>
            </a:r>
            <a:endParaRPr lang="en-CA" dirty="0"/>
          </a:p>
          <a:p>
            <a:r>
              <a:rPr lang="en-CA" dirty="0">
                <a:hlinkClick r:id="rId8"/>
              </a:rPr>
              <a:t>Congress of Aboriginal Peoples (CAP)</a:t>
            </a:r>
            <a:endParaRPr lang="en-CA" dirty="0"/>
          </a:p>
          <a:p>
            <a:r>
              <a:rPr lang="en-CA" dirty="0">
                <a:hlinkClick r:id="rId9"/>
              </a:rPr>
              <a:t>Inuit </a:t>
            </a:r>
            <a:r>
              <a:rPr lang="en-CA" dirty="0" err="1">
                <a:hlinkClick r:id="rId9"/>
              </a:rPr>
              <a:t>Tapiriit</a:t>
            </a:r>
            <a:r>
              <a:rPr lang="en-CA" dirty="0">
                <a:hlinkClick r:id="rId9"/>
              </a:rPr>
              <a:t> </a:t>
            </a:r>
            <a:r>
              <a:rPr lang="en-CA" dirty="0" err="1">
                <a:hlinkClick r:id="rId9"/>
              </a:rPr>
              <a:t>Kanatami</a:t>
            </a:r>
            <a:r>
              <a:rPr lang="en-CA" dirty="0">
                <a:hlinkClick r:id="rId9"/>
              </a:rPr>
              <a:t> (ITK)</a:t>
            </a:r>
            <a:endParaRPr lang="en-CA" dirty="0"/>
          </a:p>
          <a:p>
            <a:r>
              <a:rPr lang="en-CA" dirty="0">
                <a:hlinkClick r:id="rId10"/>
              </a:rPr>
              <a:t>Métis National Council (MNC)</a:t>
            </a:r>
            <a:endParaRPr lang="en-CA" dirty="0"/>
          </a:p>
          <a:p>
            <a:r>
              <a:rPr lang="en-CA" dirty="0">
                <a:hlinkClick r:id="rId11"/>
              </a:rPr>
              <a:t>Native Women's Association of Canada (NWAC)</a:t>
            </a:r>
            <a:endParaRPr lang="en-CA" dirty="0"/>
          </a:p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85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0677D43-DB57-4254-BD60-C0C10917D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55" y="457200"/>
            <a:ext cx="7898845" cy="5909113"/>
          </a:xfrm>
          <a:custGeom>
            <a:avLst/>
            <a:gdLst>
              <a:gd name="connsiteX0" fmla="*/ 3848214 w 7898845"/>
              <a:gd name="connsiteY0" fmla="*/ 0 h 5909113"/>
              <a:gd name="connsiteX1" fmla="*/ 7898845 w 7898845"/>
              <a:gd name="connsiteY1" fmla="*/ 0 h 5909113"/>
              <a:gd name="connsiteX2" fmla="*/ 7898845 w 7898845"/>
              <a:gd name="connsiteY2" fmla="*/ 5907437 h 5909113"/>
              <a:gd name="connsiteX3" fmla="*/ 7778213 w 7898845"/>
              <a:gd name="connsiteY3" fmla="*/ 5907437 h 5909113"/>
              <a:gd name="connsiteX4" fmla="*/ 7778213 w 7898845"/>
              <a:gd name="connsiteY4" fmla="*/ 5909093 h 5909113"/>
              <a:gd name="connsiteX5" fmla="*/ 7485321 w 7898845"/>
              <a:gd name="connsiteY5" fmla="*/ 5909093 h 5909113"/>
              <a:gd name="connsiteX6" fmla="*/ 7485321 w 7898845"/>
              <a:gd name="connsiteY6" fmla="*/ 5909094 h 5909113"/>
              <a:gd name="connsiteX7" fmla="*/ 4228895 w 7898845"/>
              <a:gd name="connsiteY7" fmla="*/ 5909094 h 5909113"/>
              <a:gd name="connsiteX8" fmla="*/ 4228895 w 7898845"/>
              <a:gd name="connsiteY8" fmla="*/ 5909112 h 5909113"/>
              <a:gd name="connsiteX9" fmla="*/ 3936003 w 7898845"/>
              <a:gd name="connsiteY9" fmla="*/ 5909112 h 5909113"/>
              <a:gd name="connsiteX10" fmla="*/ 3936003 w 7898845"/>
              <a:gd name="connsiteY10" fmla="*/ 5909113 h 5909113"/>
              <a:gd name="connsiteX11" fmla="*/ 0 w 7898845"/>
              <a:gd name="connsiteY11" fmla="*/ 5909113 h 5909113"/>
              <a:gd name="connsiteX12" fmla="*/ 2796838 w 7898845"/>
              <a:gd name="connsiteY12" fmla="*/ 1676 h 5909113"/>
              <a:gd name="connsiteX13" fmla="*/ 2916686 w 7898845"/>
              <a:gd name="connsiteY13" fmla="*/ 1676 h 5909113"/>
              <a:gd name="connsiteX14" fmla="*/ 2917470 w 7898845"/>
              <a:gd name="connsiteY14" fmla="*/ 20 h 5909113"/>
              <a:gd name="connsiteX15" fmla="*/ 3210362 w 7898845"/>
              <a:gd name="connsiteY15" fmla="*/ 20 h 5909113"/>
              <a:gd name="connsiteX16" fmla="*/ 3210362 w 7898845"/>
              <a:gd name="connsiteY16" fmla="*/ 19 h 5909113"/>
              <a:gd name="connsiteX17" fmla="*/ 3555322 w 7898845"/>
              <a:gd name="connsiteY17" fmla="*/ 19 h 5909113"/>
              <a:gd name="connsiteX18" fmla="*/ 3555322 w 7898845"/>
              <a:gd name="connsiteY18" fmla="*/ 1 h 5909113"/>
              <a:gd name="connsiteX19" fmla="*/ 3848214 w 7898845"/>
              <a:gd name="connsiteY19" fmla="*/ 1 h 590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98845" h="5909113">
                <a:moveTo>
                  <a:pt x="3848214" y="0"/>
                </a:moveTo>
                <a:lnTo>
                  <a:pt x="7898845" y="0"/>
                </a:lnTo>
                <a:lnTo>
                  <a:pt x="7898845" y="5907437"/>
                </a:lnTo>
                <a:lnTo>
                  <a:pt x="7778213" y="5907437"/>
                </a:lnTo>
                <a:lnTo>
                  <a:pt x="7778213" y="5909093"/>
                </a:lnTo>
                <a:lnTo>
                  <a:pt x="7485321" y="5909093"/>
                </a:lnTo>
                <a:lnTo>
                  <a:pt x="7485321" y="5909094"/>
                </a:lnTo>
                <a:lnTo>
                  <a:pt x="4228895" y="5909094"/>
                </a:lnTo>
                <a:lnTo>
                  <a:pt x="4228895" y="5909112"/>
                </a:lnTo>
                <a:lnTo>
                  <a:pt x="3936003" y="5909112"/>
                </a:lnTo>
                <a:lnTo>
                  <a:pt x="3936003" y="5909113"/>
                </a:lnTo>
                <a:lnTo>
                  <a:pt x="0" y="5909113"/>
                </a:lnTo>
                <a:lnTo>
                  <a:pt x="2796838" y="1676"/>
                </a:lnTo>
                <a:lnTo>
                  <a:pt x="2916686" y="1676"/>
                </a:lnTo>
                <a:lnTo>
                  <a:pt x="2917470" y="20"/>
                </a:lnTo>
                <a:lnTo>
                  <a:pt x="3210362" y="20"/>
                </a:lnTo>
                <a:lnTo>
                  <a:pt x="3210362" y="19"/>
                </a:lnTo>
                <a:lnTo>
                  <a:pt x="3555322" y="19"/>
                </a:lnTo>
                <a:lnTo>
                  <a:pt x="3555322" y="1"/>
                </a:lnTo>
                <a:lnTo>
                  <a:pt x="3848214" y="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0924E5-8F0D-47CB-B59E-155AFCF8C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8858"/>
            <a:ext cx="6769978" cy="5907437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FA175-85DC-E747-B89B-EE8310D0B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710127"/>
            <a:ext cx="3431650" cy="366634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Important Indigenous Human Rights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72193-8950-374A-A801-C3B348C83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0" y="1335024"/>
            <a:ext cx="4581144" cy="4416552"/>
          </a:xfrm>
        </p:spPr>
        <p:txBody>
          <a:bodyPr anchor="ctr">
            <a:normAutofit/>
          </a:bodyPr>
          <a:lstStyle/>
          <a:p>
            <a:r>
              <a:rPr lang="en-US" dirty="0"/>
              <a:t>Visit the link on our website and choose 1 event that occurred Post 1984 and be prepared to explain why you chose it to the class.</a:t>
            </a:r>
          </a:p>
        </p:txBody>
      </p:sp>
    </p:spTree>
    <p:extLst>
      <p:ext uri="{BB962C8B-B14F-4D97-AF65-F5344CB8AC3E}">
        <p14:creationId xmlns:p14="http://schemas.microsoft.com/office/powerpoint/2010/main" val="4224015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561</Words>
  <Application>Microsoft Macintosh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Office Theme</vt:lpstr>
      <vt:lpstr>Indigenous Rights in Canada</vt:lpstr>
      <vt:lpstr>Indigenous Rights</vt:lpstr>
      <vt:lpstr>Cultural Genocide</vt:lpstr>
      <vt:lpstr>Indian Act - 1868</vt:lpstr>
      <vt:lpstr>How the Indian Act Systematically Destroyed Indigenous Culture</vt:lpstr>
      <vt:lpstr>Missing and Murdered Indigenous Women</vt:lpstr>
      <vt:lpstr>Murdered Residential School Children</vt:lpstr>
      <vt:lpstr>Indigenous Rights Groups</vt:lpstr>
      <vt:lpstr>Important Indigenous Human Rights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Indigenous Rights</dc:title>
  <dc:creator>Gord Gord</dc:creator>
  <cp:lastModifiedBy>Gord Gord</cp:lastModifiedBy>
  <cp:revision>7</cp:revision>
  <dcterms:created xsi:type="dcterms:W3CDTF">2022-02-02T14:21:35Z</dcterms:created>
  <dcterms:modified xsi:type="dcterms:W3CDTF">2022-02-03T15:11:27Z</dcterms:modified>
</cp:coreProperties>
</file>