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61" r:id="rId6"/>
    <p:sldId id="263" r:id="rId7"/>
    <p:sldId id="264" r:id="rId8"/>
    <p:sldId id="265" r:id="rId9"/>
    <p:sldId id="266" r:id="rId10"/>
    <p:sldId id="268" r:id="rId11"/>
    <p:sldId id="267" r:id="rId12"/>
    <p:sldId id="25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56"/>
    <p:restoredTop sz="95794"/>
  </p:normalViewPr>
  <p:slideViewPr>
    <p:cSldViewPr snapToGrid="0" snapToObjects="1">
      <p:cViewPr varScale="1">
        <p:scale>
          <a:sx n="111" d="100"/>
          <a:sy n="111" d="100"/>
        </p:scale>
        <p:origin x="39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CBD3F-0018-DB4F-AFBD-34458748BC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01472A-B491-8E4F-84CA-E89C3470FE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8D2029-5EA8-E746-A37F-FC3ABB9E4EF6}"/>
              </a:ext>
            </a:extLst>
          </p:cNvPr>
          <p:cNvSpPr>
            <a:spLocks noGrp="1"/>
          </p:cNvSpPr>
          <p:nvPr>
            <p:ph type="dt" sz="half" idx="10"/>
          </p:nvPr>
        </p:nvSpPr>
        <p:spPr/>
        <p:txBody>
          <a:bodyPr/>
          <a:lstStyle/>
          <a:p>
            <a:fld id="{938B6FFF-8F96-B240-A217-C2B7AAACCEDB}" type="datetimeFigureOut">
              <a:rPr lang="en-US" smtClean="0"/>
              <a:t>8/24/21</a:t>
            </a:fld>
            <a:endParaRPr lang="en-US"/>
          </a:p>
        </p:txBody>
      </p:sp>
      <p:sp>
        <p:nvSpPr>
          <p:cNvPr id="5" name="Footer Placeholder 4">
            <a:extLst>
              <a:ext uri="{FF2B5EF4-FFF2-40B4-BE49-F238E27FC236}">
                <a16:creationId xmlns:a16="http://schemas.microsoft.com/office/drawing/2014/main" id="{FFD07BB2-2128-BE48-83B1-DC54B8031D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1E27A8-D3AF-D24B-A9C6-0F97117FDCBF}"/>
              </a:ext>
            </a:extLst>
          </p:cNvPr>
          <p:cNvSpPr>
            <a:spLocks noGrp="1"/>
          </p:cNvSpPr>
          <p:nvPr>
            <p:ph type="sldNum" sz="quarter" idx="12"/>
          </p:nvPr>
        </p:nvSpPr>
        <p:spPr/>
        <p:txBody>
          <a:bodyPr/>
          <a:lstStyle/>
          <a:p>
            <a:fld id="{A928CA9F-7229-2A49-905B-0091240480F7}" type="slidenum">
              <a:rPr lang="en-US" smtClean="0"/>
              <a:t>‹#›</a:t>
            </a:fld>
            <a:endParaRPr lang="en-US"/>
          </a:p>
        </p:txBody>
      </p:sp>
    </p:spTree>
    <p:extLst>
      <p:ext uri="{BB962C8B-B14F-4D97-AF65-F5344CB8AC3E}">
        <p14:creationId xmlns:p14="http://schemas.microsoft.com/office/powerpoint/2010/main" val="55269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DA872-FAC3-014C-BA4D-FB4359B3BF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14A827-F88B-D841-897E-DCCAF0F92B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2C80C0-3C06-4D44-A5D8-910AFCBF3CA6}"/>
              </a:ext>
            </a:extLst>
          </p:cNvPr>
          <p:cNvSpPr>
            <a:spLocks noGrp="1"/>
          </p:cNvSpPr>
          <p:nvPr>
            <p:ph type="dt" sz="half" idx="10"/>
          </p:nvPr>
        </p:nvSpPr>
        <p:spPr/>
        <p:txBody>
          <a:bodyPr/>
          <a:lstStyle/>
          <a:p>
            <a:fld id="{938B6FFF-8F96-B240-A217-C2B7AAACCEDB}" type="datetimeFigureOut">
              <a:rPr lang="en-US" smtClean="0"/>
              <a:t>8/24/21</a:t>
            </a:fld>
            <a:endParaRPr lang="en-US"/>
          </a:p>
        </p:txBody>
      </p:sp>
      <p:sp>
        <p:nvSpPr>
          <p:cNvPr id="5" name="Footer Placeholder 4">
            <a:extLst>
              <a:ext uri="{FF2B5EF4-FFF2-40B4-BE49-F238E27FC236}">
                <a16:creationId xmlns:a16="http://schemas.microsoft.com/office/drawing/2014/main" id="{A21A2288-7307-6A4C-B32D-0D3133981D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DFAE25-6C5A-C944-9C86-6B1214742199}"/>
              </a:ext>
            </a:extLst>
          </p:cNvPr>
          <p:cNvSpPr>
            <a:spLocks noGrp="1"/>
          </p:cNvSpPr>
          <p:nvPr>
            <p:ph type="sldNum" sz="quarter" idx="12"/>
          </p:nvPr>
        </p:nvSpPr>
        <p:spPr/>
        <p:txBody>
          <a:bodyPr/>
          <a:lstStyle/>
          <a:p>
            <a:fld id="{A928CA9F-7229-2A49-905B-0091240480F7}" type="slidenum">
              <a:rPr lang="en-US" smtClean="0"/>
              <a:t>‹#›</a:t>
            </a:fld>
            <a:endParaRPr lang="en-US"/>
          </a:p>
        </p:txBody>
      </p:sp>
    </p:spTree>
    <p:extLst>
      <p:ext uri="{BB962C8B-B14F-4D97-AF65-F5344CB8AC3E}">
        <p14:creationId xmlns:p14="http://schemas.microsoft.com/office/powerpoint/2010/main" val="1844451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98083D-2320-754A-99C1-3641B04FDD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4260CA-F0BA-244D-B4F8-0CC50642A4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FF8675-0340-1647-87C4-2A59A3363863}"/>
              </a:ext>
            </a:extLst>
          </p:cNvPr>
          <p:cNvSpPr>
            <a:spLocks noGrp="1"/>
          </p:cNvSpPr>
          <p:nvPr>
            <p:ph type="dt" sz="half" idx="10"/>
          </p:nvPr>
        </p:nvSpPr>
        <p:spPr/>
        <p:txBody>
          <a:bodyPr/>
          <a:lstStyle/>
          <a:p>
            <a:fld id="{938B6FFF-8F96-B240-A217-C2B7AAACCEDB}" type="datetimeFigureOut">
              <a:rPr lang="en-US" smtClean="0"/>
              <a:t>8/24/21</a:t>
            </a:fld>
            <a:endParaRPr lang="en-US"/>
          </a:p>
        </p:txBody>
      </p:sp>
      <p:sp>
        <p:nvSpPr>
          <p:cNvPr id="5" name="Footer Placeholder 4">
            <a:extLst>
              <a:ext uri="{FF2B5EF4-FFF2-40B4-BE49-F238E27FC236}">
                <a16:creationId xmlns:a16="http://schemas.microsoft.com/office/drawing/2014/main" id="{EED3F55A-67AA-1F45-8EA6-AEDBD87E59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B5E6F9-6976-F147-84B6-A35ED73AFFDE}"/>
              </a:ext>
            </a:extLst>
          </p:cNvPr>
          <p:cNvSpPr>
            <a:spLocks noGrp="1"/>
          </p:cNvSpPr>
          <p:nvPr>
            <p:ph type="sldNum" sz="quarter" idx="12"/>
          </p:nvPr>
        </p:nvSpPr>
        <p:spPr/>
        <p:txBody>
          <a:bodyPr/>
          <a:lstStyle/>
          <a:p>
            <a:fld id="{A928CA9F-7229-2A49-905B-0091240480F7}" type="slidenum">
              <a:rPr lang="en-US" smtClean="0"/>
              <a:t>‹#›</a:t>
            </a:fld>
            <a:endParaRPr lang="en-US"/>
          </a:p>
        </p:txBody>
      </p:sp>
    </p:spTree>
    <p:extLst>
      <p:ext uri="{BB962C8B-B14F-4D97-AF65-F5344CB8AC3E}">
        <p14:creationId xmlns:p14="http://schemas.microsoft.com/office/powerpoint/2010/main" val="15078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4CA96-3E7D-FB45-B994-664837AA0E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B60F06-7134-4F41-81A9-AC70FAC2E0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1C02DA-BCEF-0C48-B84A-E5DE82D9918B}"/>
              </a:ext>
            </a:extLst>
          </p:cNvPr>
          <p:cNvSpPr>
            <a:spLocks noGrp="1"/>
          </p:cNvSpPr>
          <p:nvPr>
            <p:ph type="dt" sz="half" idx="10"/>
          </p:nvPr>
        </p:nvSpPr>
        <p:spPr/>
        <p:txBody>
          <a:bodyPr/>
          <a:lstStyle/>
          <a:p>
            <a:fld id="{938B6FFF-8F96-B240-A217-C2B7AAACCEDB}" type="datetimeFigureOut">
              <a:rPr lang="en-US" smtClean="0"/>
              <a:t>8/24/21</a:t>
            </a:fld>
            <a:endParaRPr lang="en-US"/>
          </a:p>
        </p:txBody>
      </p:sp>
      <p:sp>
        <p:nvSpPr>
          <p:cNvPr id="5" name="Footer Placeholder 4">
            <a:extLst>
              <a:ext uri="{FF2B5EF4-FFF2-40B4-BE49-F238E27FC236}">
                <a16:creationId xmlns:a16="http://schemas.microsoft.com/office/drawing/2014/main" id="{9CD3EE73-6332-FC4D-A327-70E2F993F1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5E30E5-0ED4-DD4A-866B-BF160BE75CF1}"/>
              </a:ext>
            </a:extLst>
          </p:cNvPr>
          <p:cNvSpPr>
            <a:spLocks noGrp="1"/>
          </p:cNvSpPr>
          <p:nvPr>
            <p:ph type="sldNum" sz="quarter" idx="12"/>
          </p:nvPr>
        </p:nvSpPr>
        <p:spPr/>
        <p:txBody>
          <a:bodyPr/>
          <a:lstStyle/>
          <a:p>
            <a:fld id="{A928CA9F-7229-2A49-905B-0091240480F7}" type="slidenum">
              <a:rPr lang="en-US" smtClean="0"/>
              <a:t>‹#›</a:t>
            </a:fld>
            <a:endParaRPr lang="en-US"/>
          </a:p>
        </p:txBody>
      </p:sp>
    </p:spTree>
    <p:extLst>
      <p:ext uri="{BB962C8B-B14F-4D97-AF65-F5344CB8AC3E}">
        <p14:creationId xmlns:p14="http://schemas.microsoft.com/office/powerpoint/2010/main" val="2278504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5A0BE-DCFF-CA40-B0F0-42AAA3ECBA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0B481D-648B-DC4A-AF70-194A29F8A9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E22E7C-73C6-5D48-8ED5-BF4B8D855286}"/>
              </a:ext>
            </a:extLst>
          </p:cNvPr>
          <p:cNvSpPr>
            <a:spLocks noGrp="1"/>
          </p:cNvSpPr>
          <p:nvPr>
            <p:ph type="dt" sz="half" idx="10"/>
          </p:nvPr>
        </p:nvSpPr>
        <p:spPr/>
        <p:txBody>
          <a:bodyPr/>
          <a:lstStyle/>
          <a:p>
            <a:fld id="{938B6FFF-8F96-B240-A217-C2B7AAACCEDB}" type="datetimeFigureOut">
              <a:rPr lang="en-US" smtClean="0"/>
              <a:t>8/24/21</a:t>
            </a:fld>
            <a:endParaRPr lang="en-US"/>
          </a:p>
        </p:txBody>
      </p:sp>
      <p:sp>
        <p:nvSpPr>
          <p:cNvPr id="5" name="Footer Placeholder 4">
            <a:extLst>
              <a:ext uri="{FF2B5EF4-FFF2-40B4-BE49-F238E27FC236}">
                <a16:creationId xmlns:a16="http://schemas.microsoft.com/office/drawing/2014/main" id="{0BECC5A4-06CB-1A4D-95CB-008C32D474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88D9C-8F5B-0D40-A0B1-553FF32F9307}"/>
              </a:ext>
            </a:extLst>
          </p:cNvPr>
          <p:cNvSpPr>
            <a:spLocks noGrp="1"/>
          </p:cNvSpPr>
          <p:nvPr>
            <p:ph type="sldNum" sz="quarter" idx="12"/>
          </p:nvPr>
        </p:nvSpPr>
        <p:spPr/>
        <p:txBody>
          <a:bodyPr/>
          <a:lstStyle/>
          <a:p>
            <a:fld id="{A928CA9F-7229-2A49-905B-0091240480F7}" type="slidenum">
              <a:rPr lang="en-US" smtClean="0"/>
              <a:t>‹#›</a:t>
            </a:fld>
            <a:endParaRPr lang="en-US"/>
          </a:p>
        </p:txBody>
      </p:sp>
    </p:spTree>
    <p:extLst>
      <p:ext uri="{BB962C8B-B14F-4D97-AF65-F5344CB8AC3E}">
        <p14:creationId xmlns:p14="http://schemas.microsoft.com/office/powerpoint/2010/main" val="740659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C1F54-5463-8244-BAE9-AD6D823EBC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EEEE46-0367-EE4C-A05B-9B2AEA4703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3CE4E2-7843-7C43-A274-CF7EA97785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8B1C92-38DB-BC43-A55F-5E312B6C0A6D}"/>
              </a:ext>
            </a:extLst>
          </p:cNvPr>
          <p:cNvSpPr>
            <a:spLocks noGrp="1"/>
          </p:cNvSpPr>
          <p:nvPr>
            <p:ph type="dt" sz="half" idx="10"/>
          </p:nvPr>
        </p:nvSpPr>
        <p:spPr/>
        <p:txBody>
          <a:bodyPr/>
          <a:lstStyle/>
          <a:p>
            <a:fld id="{938B6FFF-8F96-B240-A217-C2B7AAACCEDB}" type="datetimeFigureOut">
              <a:rPr lang="en-US" smtClean="0"/>
              <a:t>8/24/21</a:t>
            </a:fld>
            <a:endParaRPr lang="en-US"/>
          </a:p>
        </p:txBody>
      </p:sp>
      <p:sp>
        <p:nvSpPr>
          <p:cNvPr id="6" name="Footer Placeholder 5">
            <a:extLst>
              <a:ext uri="{FF2B5EF4-FFF2-40B4-BE49-F238E27FC236}">
                <a16:creationId xmlns:a16="http://schemas.microsoft.com/office/drawing/2014/main" id="{9A8DD916-2F2A-C648-890B-2439124F64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6E3B3C-E465-4E4A-943A-A5670D17083B}"/>
              </a:ext>
            </a:extLst>
          </p:cNvPr>
          <p:cNvSpPr>
            <a:spLocks noGrp="1"/>
          </p:cNvSpPr>
          <p:nvPr>
            <p:ph type="sldNum" sz="quarter" idx="12"/>
          </p:nvPr>
        </p:nvSpPr>
        <p:spPr/>
        <p:txBody>
          <a:bodyPr/>
          <a:lstStyle/>
          <a:p>
            <a:fld id="{A928CA9F-7229-2A49-905B-0091240480F7}" type="slidenum">
              <a:rPr lang="en-US" smtClean="0"/>
              <a:t>‹#›</a:t>
            </a:fld>
            <a:endParaRPr lang="en-US"/>
          </a:p>
        </p:txBody>
      </p:sp>
    </p:spTree>
    <p:extLst>
      <p:ext uri="{BB962C8B-B14F-4D97-AF65-F5344CB8AC3E}">
        <p14:creationId xmlns:p14="http://schemas.microsoft.com/office/powerpoint/2010/main" val="1596771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31A2-4EDB-A04B-B45B-DFC862A7C2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6651F2-5A69-CF4E-A7D7-7E7CDCEAD1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279236-A71D-B74A-BF0B-59260A546D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EC5053-631E-7E4A-AC17-5510C0CA10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A748BA-BF38-0449-BB21-36A1496710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B0B30A-2984-5440-B021-503057333CBC}"/>
              </a:ext>
            </a:extLst>
          </p:cNvPr>
          <p:cNvSpPr>
            <a:spLocks noGrp="1"/>
          </p:cNvSpPr>
          <p:nvPr>
            <p:ph type="dt" sz="half" idx="10"/>
          </p:nvPr>
        </p:nvSpPr>
        <p:spPr/>
        <p:txBody>
          <a:bodyPr/>
          <a:lstStyle/>
          <a:p>
            <a:fld id="{938B6FFF-8F96-B240-A217-C2B7AAACCEDB}" type="datetimeFigureOut">
              <a:rPr lang="en-US" smtClean="0"/>
              <a:t>8/24/21</a:t>
            </a:fld>
            <a:endParaRPr lang="en-US"/>
          </a:p>
        </p:txBody>
      </p:sp>
      <p:sp>
        <p:nvSpPr>
          <p:cNvPr id="8" name="Footer Placeholder 7">
            <a:extLst>
              <a:ext uri="{FF2B5EF4-FFF2-40B4-BE49-F238E27FC236}">
                <a16:creationId xmlns:a16="http://schemas.microsoft.com/office/drawing/2014/main" id="{4DE86BDA-3D07-4942-8E65-F8ABB04445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BF0AAB-505E-8E4E-885B-B301B7E471F6}"/>
              </a:ext>
            </a:extLst>
          </p:cNvPr>
          <p:cNvSpPr>
            <a:spLocks noGrp="1"/>
          </p:cNvSpPr>
          <p:nvPr>
            <p:ph type="sldNum" sz="quarter" idx="12"/>
          </p:nvPr>
        </p:nvSpPr>
        <p:spPr/>
        <p:txBody>
          <a:bodyPr/>
          <a:lstStyle/>
          <a:p>
            <a:fld id="{A928CA9F-7229-2A49-905B-0091240480F7}" type="slidenum">
              <a:rPr lang="en-US" smtClean="0"/>
              <a:t>‹#›</a:t>
            </a:fld>
            <a:endParaRPr lang="en-US"/>
          </a:p>
        </p:txBody>
      </p:sp>
    </p:spTree>
    <p:extLst>
      <p:ext uri="{BB962C8B-B14F-4D97-AF65-F5344CB8AC3E}">
        <p14:creationId xmlns:p14="http://schemas.microsoft.com/office/powerpoint/2010/main" val="911276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C93C-CC32-6543-94A5-02E25992C0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2CAE53-E436-3740-AE99-38C08D0DCE08}"/>
              </a:ext>
            </a:extLst>
          </p:cNvPr>
          <p:cNvSpPr>
            <a:spLocks noGrp="1"/>
          </p:cNvSpPr>
          <p:nvPr>
            <p:ph type="dt" sz="half" idx="10"/>
          </p:nvPr>
        </p:nvSpPr>
        <p:spPr/>
        <p:txBody>
          <a:bodyPr/>
          <a:lstStyle/>
          <a:p>
            <a:fld id="{938B6FFF-8F96-B240-A217-C2B7AAACCEDB}" type="datetimeFigureOut">
              <a:rPr lang="en-US" smtClean="0"/>
              <a:t>8/24/21</a:t>
            </a:fld>
            <a:endParaRPr lang="en-US"/>
          </a:p>
        </p:txBody>
      </p:sp>
      <p:sp>
        <p:nvSpPr>
          <p:cNvPr id="4" name="Footer Placeholder 3">
            <a:extLst>
              <a:ext uri="{FF2B5EF4-FFF2-40B4-BE49-F238E27FC236}">
                <a16:creationId xmlns:a16="http://schemas.microsoft.com/office/drawing/2014/main" id="{3C949B46-1AF0-8B4F-9439-D73C1E85E5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A8C80A-7F61-D04B-ABEE-F12AF3D23B29}"/>
              </a:ext>
            </a:extLst>
          </p:cNvPr>
          <p:cNvSpPr>
            <a:spLocks noGrp="1"/>
          </p:cNvSpPr>
          <p:nvPr>
            <p:ph type="sldNum" sz="quarter" idx="12"/>
          </p:nvPr>
        </p:nvSpPr>
        <p:spPr/>
        <p:txBody>
          <a:bodyPr/>
          <a:lstStyle/>
          <a:p>
            <a:fld id="{A928CA9F-7229-2A49-905B-0091240480F7}" type="slidenum">
              <a:rPr lang="en-US" smtClean="0"/>
              <a:t>‹#›</a:t>
            </a:fld>
            <a:endParaRPr lang="en-US"/>
          </a:p>
        </p:txBody>
      </p:sp>
    </p:spTree>
    <p:extLst>
      <p:ext uri="{BB962C8B-B14F-4D97-AF65-F5344CB8AC3E}">
        <p14:creationId xmlns:p14="http://schemas.microsoft.com/office/powerpoint/2010/main" val="3867342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9FF8CE-FD5C-894D-A287-3C458E2B6A75}"/>
              </a:ext>
            </a:extLst>
          </p:cNvPr>
          <p:cNvSpPr>
            <a:spLocks noGrp="1"/>
          </p:cNvSpPr>
          <p:nvPr>
            <p:ph type="dt" sz="half" idx="10"/>
          </p:nvPr>
        </p:nvSpPr>
        <p:spPr/>
        <p:txBody>
          <a:bodyPr/>
          <a:lstStyle/>
          <a:p>
            <a:fld id="{938B6FFF-8F96-B240-A217-C2B7AAACCEDB}" type="datetimeFigureOut">
              <a:rPr lang="en-US" smtClean="0"/>
              <a:t>8/24/21</a:t>
            </a:fld>
            <a:endParaRPr lang="en-US"/>
          </a:p>
        </p:txBody>
      </p:sp>
      <p:sp>
        <p:nvSpPr>
          <p:cNvPr id="3" name="Footer Placeholder 2">
            <a:extLst>
              <a:ext uri="{FF2B5EF4-FFF2-40B4-BE49-F238E27FC236}">
                <a16:creationId xmlns:a16="http://schemas.microsoft.com/office/drawing/2014/main" id="{BD6F822D-56AC-5742-955A-05DF009E37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2327D9-38F7-1340-888C-CB3A06095284}"/>
              </a:ext>
            </a:extLst>
          </p:cNvPr>
          <p:cNvSpPr>
            <a:spLocks noGrp="1"/>
          </p:cNvSpPr>
          <p:nvPr>
            <p:ph type="sldNum" sz="quarter" idx="12"/>
          </p:nvPr>
        </p:nvSpPr>
        <p:spPr/>
        <p:txBody>
          <a:bodyPr/>
          <a:lstStyle/>
          <a:p>
            <a:fld id="{A928CA9F-7229-2A49-905B-0091240480F7}" type="slidenum">
              <a:rPr lang="en-US" smtClean="0"/>
              <a:t>‹#›</a:t>
            </a:fld>
            <a:endParaRPr lang="en-US"/>
          </a:p>
        </p:txBody>
      </p:sp>
    </p:spTree>
    <p:extLst>
      <p:ext uri="{BB962C8B-B14F-4D97-AF65-F5344CB8AC3E}">
        <p14:creationId xmlns:p14="http://schemas.microsoft.com/office/powerpoint/2010/main" val="1344428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CB431-A112-E448-9BBD-37B1414BF8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FD8555-1976-ED40-8E92-47DD710B7E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EAC263-91A0-6440-9515-3A94D824C2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2EA781-6879-DD4D-BFC6-7EB5134053C3}"/>
              </a:ext>
            </a:extLst>
          </p:cNvPr>
          <p:cNvSpPr>
            <a:spLocks noGrp="1"/>
          </p:cNvSpPr>
          <p:nvPr>
            <p:ph type="dt" sz="half" idx="10"/>
          </p:nvPr>
        </p:nvSpPr>
        <p:spPr/>
        <p:txBody>
          <a:bodyPr/>
          <a:lstStyle/>
          <a:p>
            <a:fld id="{938B6FFF-8F96-B240-A217-C2B7AAACCEDB}" type="datetimeFigureOut">
              <a:rPr lang="en-US" smtClean="0"/>
              <a:t>8/24/21</a:t>
            </a:fld>
            <a:endParaRPr lang="en-US"/>
          </a:p>
        </p:txBody>
      </p:sp>
      <p:sp>
        <p:nvSpPr>
          <p:cNvPr id="6" name="Footer Placeholder 5">
            <a:extLst>
              <a:ext uri="{FF2B5EF4-FFF2-40B4-BE49-F238E27FC236}">
                <a16:creationId xmlns:a16="http://schemas.microsoft.com/office/drawing/2014/main" id="{2AE8983C-A25F-B34D-84CD-241E0CB3D5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6A08E-4B6D-A04F-98D7-5A2E06379CC6}"/>
              </a:ext>
            </a:extLst>
          </p:cNvPr>
          <p:cNvSpPr>
            <a:spLocks noGrp="1"/>
          </p:cNvSpPr>
          <p:nvPr>
            <p:ph type="sldNum" sz="quarter" idx="12"/>
          </p:nvPr>
        </p:nvSpPr>
        <p:spPr/>
        <p:txBody>
          <a:bodyPr/>
          <a:lstStyle/>
          <a:p>
            <a:fld id="{A928CA9F-7229-2A49-905B-0091240480F7}" type="slidenum">
              <a:rPr lang="en-US" smtClean="0"/>
              <a:t>‹#›</a:t>
            </a:fld>
            <a:endParaRPr lang="en-US"/>
          </a:p>
        </p:txBody>
      </p:sp>
    </p:spTree>
    <p:extLst>
      <p:ext uri="{BB962C8B-B14F-4D97-AF65-F5344CB8AC3E}">
        <p14:creationId xmlns:p14="http://schemas.microsoft.com/office/powerpoint/2010/main" val="66847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5CF8-6670-034B-9C96-433AAEA82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D24C98-3462-684B-AC4E-E35B34D8C4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8E7E99-BF95-B142-BA28-DF2CC79DCC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E07BAD-91B0-F74A-8A57-FE9A51C4218D}"/>
              </a:ext>
            </a:extLst>
          </p:cNvPr>
          <p:cNvSpPr>
            <a:spLocks noGrp="1"/>
          </p:cNvSpPr>
          <p:nvPr>
            <p:ph type="dt" sz="half" idx="10"/>
          </p:nvPr>
        </p:nvSpPr>
        <p:spPr/>
        <p:txBody>
          <a:bodyPr/>
          <a:lstStyle/>
          <a:p>
            <a:fld id="{938B6FFF-8F96-B240-A217-C2B7AAACCEDB}" type="datetimeFigureOut">
              <a:rPr lang="en-US" smtClean="0"/>
              <a:t>8/24/21</a:t>
            </a:fld>
            <a:endParaRPr lang="en-US"/>
          </a:p>
        </p:txBody>
      </p:sp>
      <p:sp>
        <p:nvSpPr>
          <p:cNvPr id="6" name="Footer Placeholder 5">
            <a:extLst>
              <a:ext uri="{FF2B5EF4-FFF2-40B4-BE49-F238E27FC236}">
                <a16:creationId xmlns:a16="http://schemas.microsoft.com/office/drawing/2014/main" id="{E9A73F56-3B66-1745-96A2-0585961202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46FC40-DA7A-7047-BC89-73036F14154F}"/>
              </a:ext>
            </a:extLst>
          </p:cNvPr>
          <p:cNvSpPr>
            <a:spLocks noGrp="1"/>
          </p:cNvSpPr>
          <p:nvPr>
            <p:ph type="sldNum" sz="quarter" idx="12"/>
          </p:nvPr>
        </p:nvSpPr>
        <p:spPr/>
        <p:txBody>
          <a:bodyPr/>
          <a:lstStyle/>
          <a:p>
            <a:fld id="{A928CA9F-7229-2A49-905B-0091240480F7}" type="slidenum">
              <a:rPr lang="en-US" smtClean="0"/>
              <a:t>‹#›</a:t>
            </a:fld>
            <a:endParaRPr lang="en-US"/>
          </a:p>
        </p:txBody>
      </p:sp>
    </p:spTree>
    <p:extLst>
      <p:ext uri="{BB962C8B-B14F-4D97-AF65-F5344CB8AC3E}">
        <p14:creationId xmlns:p14="http://schemas.microsoft.com/office/powerpoint/2010/main" val="10351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3A49DF-C086-004E-9645-52F4393F86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64E13F-954E-8C4E-BA4B-9A9549FE26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B979A5-02FF-9242-8FDB-C48D16D9D9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B6FFF-8F96-B240-A217-C2B7AAACCEDB}" type="datetimeFigureOut">
              <a:rPr lang="en-US" smtClean="0"/>
              <a:t>8/24/21</a:t>
            </a:fld>
            <a:endParaRPr lang="en-US"/>
          </a:p>
        </p:txBody>
      </p:sp>
      <p:sp>
        <p:nvSpPr>
          <p:cNvPr id="5" name="Footer Placeholder 4">
            <a:extLst>
              <a:ext uri="{FF2B5EF4-FFF2-40B4-BE49-F238E27FC236}">
                <a16:creationId xmlns:a16="http://schemas.microsoft.com/office/drawing/2014/main" id="{AE2721EC-DB12-1D43-8ECB-B7CA857CC5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3A98BD-A859-F54C-879C-504F23C272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28CA9F-7229-2A49-905B-0091240480F7}" type="slidenum">
              <a:rPr lang="en-US" smtClean="0"/>
              <a:t>‹#›</a:t>
            </a:fld>
            <a:endParaRPr lang="en-US"/>
          </a:p>
        </p:txBody>
      </p:sp>
    </p:spTree>
    <p:extLst>
      <p:ext uri="{BB962C8B-B14F-4D97-AF65-F5344CB8AC3E}">
        <p14:creationId xmlns:p14="http://schemas.microsoft.com/office/powerpoint/2010/main" val="4287782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ccsd.ca/pubs/2002/pcc02/index.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xH8KHZY8Hd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protesting&#10;&#10;Description automatically generated with medium confidence">
            <a:extLst>
              <a:ext uri="{FF2B5EF4-FFF2-40B4-BE49-F238E27FC236}">
                <a16:creationId xmlns:a16="http://schemas.microsoft.com/office/drawing/2014/main" id="{F9FA67BD-7840-2744-AE8C-84E1D40144A0}"/>
              </a:ext>
            </a:extLst>
          </p:cNvPr>
          <p:cNvPicPr>
            <a:picLocks noChangeAspect="1"/>
          </p:cNvPicPr>
          <p:nvPr/>
        </p:nvPicPr>
        <p:blipFill rotWithShape="1">
          <a:blip r:embed="rId2">
            <a:alphaModFix amt="50000"/>
          </a:blip>
          <a:srcRect b="7025"/>
          <a:stretch/>
        </p:blipFill>
        <p:spPr>
          <a:xfrm>
            <a:off x="20" y="1"/>
            <a:ext cx="12191980" cy="6857999"/>
          </a:xfrm>
          <a:prstGeom prst="rect">
            <a:avLst/>
          </a:prstGeom>
        </p:spPr>
      </p:pic>
      <p:sp>
        <p:nvSpPr>
          <p:cNvPr id="2" name="Title 1">
            <a:extLst>
              <a:ext uri="{FF2B5EF4-FFF2-40B4-BE49-F238E27FC236}">
                <a16:creationId xmlns:a16="http://schemas.microsoft.com/office/drawing/2014/main" id="{C674D3C7-F49B-2740-8390-BBAC701BAA34}"/>
              </a:ext>
            </a:extLst>
          </p:cNvPr>
          <p:cNvSpPr>
            <a:spLocks noGrp="1"/>
          </p:cNvSpPr>
          <p:nvPr>
            <p:ph type="ctrTitle"/>
          </p:nvPr>
        </p:nvSpPr>
        <p:spPr>
          <a:xfrm>
            <a:off x="1524000" y="1122362"/>
            <a:ext cx="9144000" cy="2900518"/>
          </a:xfrm>
        </p:spPr>
        <p:txBody>
          <a:bodyPr>
            <a:normAutofit/>
          </a:bodyPr>
          <a:lstStyle/>
          <a:p>
            <a:r>
              <a:rPr lang="en-US">
                <a:solidFill>
                  <a:srgbClr val="FFFFFF"/>
                </a:solidFill>
              </a:rPr>
              <a:t>A History of Nationalism In Canada</a:t>
            </a:r>
          </a:p>
        </p:txBody>
      </p:sp>
      <p:sp>
        <p:nvSpPr>
          <p:cNvPr id="3" name="Subtitle 2">
            <a:extLst>
              <a:ext uri="{FF2B5EF4-FFF2-40B4-BE49-F238E27FC236}">
                <a16:creationId xmlns:a16="http://schemas.microsoft.com/office/drawing/2014/main" id="{6EEEB03D-A6B8-3341-8601-59D4D9FD28AE}"/>
              </a:ext>
            </a:extLst>
          </p:cNvPr>
          <p:cNvSpPr>
            <a:spLocks noGrp="1"/>
          </p:cNvSpPr>
          <p:nvPr>
            <p:ph type="subTitle" idx="1"/>
          </p:nvPr>
        </p:nvSpPr>
        <p:spPr>
          <a:xfrm>
            <a:off x="1524000" y="4159404"/>
            <a:ext cx="9144000" cy="1098395"/>
          </a:xfrm>
        </p:spPr>
        <p:txBody>
          <a:bodyPr>
            <a:normAutofit/>
          </a:bodyPr>
          <a:lstStyle/>
          <a:p>
            <a:r>
              <a:rPr lang="en-US" dirty="0">
                <a:solidFill>
                  <a:srgbClr val="FFFFFF"/>
                </a:solidFill>
              </a:rPr>
              <a:t>Who is Canada?</a:t>
            </a:r>
          </a:p>
        </p:txBody>
      </p:sp>
    </p:spTree>
    <p:extLst>
      <p:ext uri="{BB962C8B-B14F-4D97-AF65-F5344CB8AC3E}">
        <p14:creationId xmlns:p14="http://schemas.microsoft.com/office/powerpoint/2010/main" val="31951054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0C1F4-AC94-0A4A-9926-CBCFA077F3C3}"/>
              </a:ext>
            </a:extLst>
          </p:cNvPr>
          <p:cNvSpPr>
            <a:spLocks noGrp="1"/>
          </p:cNvSpPr>
          <p:nvPr>
            <p:ph type="title"/>
          </p:nvPr>
        </p:nvSpPr>
        <p:spPr/>
        <p:txBody>
          <a:bodyPr/>
          <a:lstStyle/>
          <a:p>
            <a:r>
              <a:rPr lang="en-US" dirty="0"/>
              <a:t>Social Exclusion</a:t>
            </a:r>
          </a:p>
        </p:txBody>
      </p:sp>
      <p:sp>
        <p:nvSpPr>
          <p:cNvPr id="3" name="Content Placeholder 2">
            <a:extLst>
              <a:ext uri="{FF2B5EF4-FFF2-40B4-BE49-F238E27FC236}">
                <a16:creationId xmlns:a16="http://schemas.microsoft.com/office/drawing/2014/main" id="{C3458C2D-966A-7F4B-9B17-CF2C546EFAD4}"/>
              </a:ext>
            </a:extLst>
          </p:cNvPr>
          <p:cNvSpPr>
            <a:spLocks noGrp="1"/>
          </p:cNvSpPr>
          <p:nvPr>
            <p:ph idx="1"/>
          </p:nvPr>
        </p:nvSpPr>
        <p:spPr>
          <a:xfrm>
            <a:off x="838200" y="1414463"/>
            <a:ext cx="10877550" cy="5078412"/>
          </a:xfrm>
        </p:spPr>
        <p:txBody>
          <a:bodyPr>
            <a:normAutofit fontScale="92500" lnSpcReduction="10000"/>
          </a:bodyPr>
          <a:lstStyle/>
          <a:p>
            <a:r>
              <a:rPr lang="en-CA" b="1" dirty="0">
                <a:solidFill>
                  <a:srgbClr val="C00000"/>
                </a:solidFill>
              </a:rPr>
              <a:t>Social exclusion </a:t>
            </a:r>
            <a:r>
              <a:rPr lang="en-CA" i="1" dirty="0"/>
              <a:t>means a lack of belonging, acceptance and recognition. People who are socially excluded are more economically and socially vulnerable, and hence they tend to have diminished life experiences</a:t>
            </a:r>
          </a:p>
          <a:p>
            <a:pPr marL="0" indent="0">
              <a:buNone/>
            </a:pPr>
            <a:r>
              <a:rPr lang="en-CA" b="1" i="1" dirty="0">
                <a:solidFill>
                  <a:srgbClr val="C00000"/>
                </a:solidFill>
              </a:rPr>
              <a:t>Poverty is one of the key factors in exclusion. </a:t>
            </a:r>
          </a:p>
          <a:p>
            <a:r>
              <a:rPr lang="en-CA" dirty="0"/>
              <a:t>The CCSD report, </a:t>
            </a:r>
            <a:r>
              <a:rPr lang="en-CA" u="sng" dirty="0">
                <a:hlinkClick r:id="rId2"/>
              </a:rPr>
              <a:t>The Progress of Canada's Children 2002</a:t>
            </a:r>
            <a:r>
              <a:rPr lang="en-CA" dirty="0"/>
              <a:t>, found that children living in poor families are:</a:t>
            </a:r>
          </a:p>
          <a:p>
            <a:pPr marL="0" indent="0">
              <a:buNone/>
            </a:pPr>
            <a:r>
              <a:rPr lang="en-CA" dirty="0"/>
              <a:t>-  less likely to have positive experiences at school</a:t>
            </a:r>
          </a:p>
          <a:p>
            <a:pPr>
              <a:buFontTx/>
              <a:buChar char="-"/>
            </a:pPr>
            <a:r>
              <a:rPr lang="en-CA" dirty="0"/>
              <a:t>less likely to participate in recreation </a:t>
            </a:r>
          </a:p>
          <a:p>
            <a:pPr>
              <a:buFontTx/>
              <a:buChar char="-"/>
            </a:pPr>
            <a:r>
              <a:rPr lang="en-CA" dirty="0"/>
              <a:t>twice as likely to live in a "dysfunctional" family</a:t>
            </a:r>
          </a:p>
          <a:p>
            <a:pPr>
              <a:buFontTx/>
              <a:buChar char="-"/>
            </a:pPr>
            <a:r>
              <a:rPr lang="en-CA" dirty="0"/>
              <a:t>twice as likely to live with violence</a:t>
            </a:r>
          </a:p>
          <a:p>
            <a:pPr>
              <a:buFontTx/>
              <a:buChar char="-"/>
            </a:pPr>
            <a:r>
              <a:rPr lang="en-CA" dirty="0"/>
              <a:t>three times as likely to live with a depressed parent </a:t>
            </a:r>
          </a:p>
          <a:p>
            <a:pPr marL="0" indent="0">
              <a:buNone/>
            </a:pPr>
            <a:r>
              <a:rPr lang="en-CA" b="1" i="1" dirty="0">
                <a:solidFill>
                  <a:srgbClr val="C00000"/>
                </a:solidFill>
              </a:rPr>
              <a:t>All risk factors for social exclusion</a:t>
            </a:r>
            <a:endParaRPr lang="en-US" b="1" i="1" dirty="0">
              <a:solidFill>
                <a:srgbClr val="C00000"/>
              </a:solidFill>
            </a:endParaRPr>
          </a:p>
        </p:txBody>
      </p:sp>
    </p:spTree>
    <p:extLst>
      <p:ext uri="{BB962C8B-B14F-4D97-AF65-F5344CB8AC3E}">
        <p14:creationId xmlns:p14="http://schemas.microsoft.com/office/powerpoint/2010/main" val="3666869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CEE20C-106F-A64D-938B-49DB929A0CB5}"/>
              </a:ext>
            </a:extLst>
          </p:cNvPr>
          <p:cNvSpPr>
            <a:spLocks noGrp="1"/>
          </p:cNvSpPr>
          <p:nvPr>
            <p:ph type="title"/>
          </p:nvPr>
        </p:nvSpPr>
        <p:spPr>
          <a:xfrm>
            <a:off x="630936" y="640080"/>
            <a:ext cx="4818888" cy="1481328"/>
          </a:xfrm>
        </p:spPr>
        <p:txBody>
          <a:bodyPr anchor="b">
            <a:normAutofit/>
          </a:bodyPr>
          <a:lstStyle/>
          <a:p>
            <a:r>
              <a:rPr lang="en-US" sz="3000" dirty="0"/>
              <a:t>Further Consequences of Imperialism for Indigenous Peoples</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FC4EBEB-7D59-5840-89D2-CB593BA47894}"/>
              </a:ext>
            </a:extLst>
          </p:cNvPr>
          <p:cNvSpPr>
            <a:spLocks noGrp="1"/>
          </p:cNvSpPr>
          <p:nvPr>
            <p:ph idx="1"/>
          </p:nvPr>
        </p:nvSpPr>
        <p:spPr>
          <a:xfrm>
            <a:off x="630936" y="2660904"/>
            <a:ext cx="4818888" cy="3547872"/>
          </a:xfrm>
        </p:spPr>
        <p:txBody>
          <a:bodyPr anchor="t">
            <a:normAutofit/>
          </a:bodyPr>
          <a:lstStyle/>
          <a:p>
            <a:r>
              <a:rPr lang="en-US" sz="2200" dirty="0"/>
              <a:t>Related to their poverty level are alarming rates of indigenous alcoholism, violence, mortality, low educational attainment, and high unemployment.</a:t>
            </a:r>
          </a:p>
          <a:p>
            <a:r>
              <a:rPr lang="en-US" sz="2200" dirty="0"/>
              <a:t>Ages 25 – 64 </a:t>
            </a:r>
            <a:r>
              <a:rPr lang="en-CA" sz="2200" dirty="0"/>
              <a:t>9.8% of Indigenous Peoples had a university degree compared to non – Indigenous peoples at 26.5%</a:t>
            </a:r>
            <a:endParaRPr lang="en-US" sz="2200" dirty="0"/>
          </a:p>
        </p:txBody>
      </p:sp>
      <p:pic>
        <p:nvPicPr>
          <p:cNvPr id="5" name="Picture 4" descr="A picture containing chart&#10;&#10;Description automatically generated">
            <a:extLst>
              <a:ext uri="{FF2B5EF4-FFF2-40B4-BE49-F238E27FC236}">
                <a16:creationId xmlns:a16="http://schemas.microsoft.com/office/drawing/2014/main" id="{75D36221-E1BE-344C-90C4-DE811D5E32BF}"/>
              </a:ext>
            </a:extLst>
          </p:cNvPr>
          <p:cNvPicPr>
            <a:picLocks noChangeAspect="1"/>
          </p:cNvPicPr>
          <p:nvPr/>
        </p:nvPicPr>
        <p:blipFill>
          <a:blip r:embed="rId2"/>
          <a:stretch>
            <a:fillRect/>
          </a:stretch>
        </p:blipFill>
        <p:spPr>
          <a:xfrm>
            <a:off x="7063209" y="0"/>
            <a:ext cx="5128791" cy="6858000"/>
          </a:xfrm>
          <a:prstGeom prst="rect">
            <a:avLst/>
          </a:prstGeom>
        </p:spPr>
      </p:pic>
    </p:spTree>
    <p:extLst>
      <p:ext uri="{BB962C8B-B14F-4D97-AF65-F5344CB8AC3E}">
        <p14:creationId xmlns:p14="http://schemas.microsoft.com/office/powerpoint/2010/main" val="1395927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88C51A2-9192-4146-95D3-D302CB9576E1}"/>
              </a:ext>
            </a:extLst>
          </p:cNvPr>
          <p:cNvPicPr>
            <a:picLocks noChangeAspect="1"/>
          </p:cNvPicPr>
          <p:nvPr/>
        </p:nvPicPr>
        <p:blipFill rotWithShape="1">
          <a:blip r:embed="rId2">
            <a:alphaModFix amt="35000"/>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18B3E39D-E795-B543-8E74-6FAEE9998E3F}"/>
              </a:ext>
            </a:extLst>
          </p:cNvPr>
          <p:cNvSpPr>
            <a:spLocks noGrp="1"/>
          </p:cNvSpPr>
          <p:nvPr>
            <p:ph type="title"/>
          </p:nvPr>
        </p:nvSpPr>
        <p:spPr>
          <a:xfrm>
            <a:off x="838202" y="0"/>
            <a:ext cx="3313164" cy="4726276"/>
          </a:xfrm>
        </p:spPr>
        <p:txBody>
          <a:bodyPr>
            <a:normAutofit/>
          </a:bodyPr>
          <a:lstStyle/>
          <a:p>
            <a:pPr algn="r"/>
            <a:r>
              <a:rPr lang="en-US" sz="4000" dirty="0">
                <a:solidFill>
                  <a:srgbClr val="FFFFFF"/>
                </a:solidFill>
              </a:rPr>
              <a:t>Reflection</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37E384F-5C6E-9C4E-B972-A365E46661E0}"/>
              </a:ext>
            </a:extLst>
          </p:cNvPr>
          <p:cNvSpPr>
            <a:spLocks noGrp="1"/>
          </p:cNvSpPr>
          <p:nvPr>
            <p:ph idx="1"/>
          </p:nvPr>
        </p:nvSpPr>
        <p:spPr>
          <a:xfrm>
            <a:off x="5155379" y="565798"/>
            <a:ext cx="6717529" cy="5192063"/>
          </a:xfrm>
        </p:spPr>
        <p:txBody>
          <a:bodyPr anchor="ctr">
            <a:normAutofit/>
          </a:bodyPr>
          <a:lstStyle/>
          <a:p>
            <a:r>
              <a:rPr lang="en-US" sz="2400" dirty="0">
                <a:solidFill>
                  <a:srgbClr val="FFFFFF"/>
                </a:solidFill>
              </a:rPr>
              <a:t>I asked you before what makes Canada, Canada and what makes one Canadian? If Canada’s history dates back 20 000 years, does anyone who’s family immigrated here in the last 100, 200, 300 years, really know what it is to be from here?</a:t>
            </a:r>
          </a:p>
          <a:p>
            <a:pPr marL="514350" indent="-514350">
              <a:buAutoNum type="arabicPeriod"/>
            </a:pPr>
            <a:r>
              <a:rPr lang="en-US" sz="2400" dirty="0">
                <a:solidFill>
                  <a:srgbClr val="C00000"/>
                </a:solidFill>
              </a:rPr>
              <a:t>Watch the short Indigenous history on our website. </a:t>
            </a:r>
          </a:p>
          <a:p>
            <a:pPr marL="514350" indent="-514350">
              <a:buAutoNum type="arabicPeriod"/>
            </a:pPr>
            <a:r>
              <a:rPr lang="en-US" sz="2400" dirty="0">
                <a:solidFill>
                  <a:srgbClr val="C00000"/>
                </a:solidFill>
              </a:rPr>
              <a:t>Watch the Residential Schools Video on our website.</a:t>
            </a:r>
          </a:p>
          <a:p>
            <a:pPr marL="514350" indent="-514350">
              <a:buAutoNum type="arabicPeriod"/>
            </a:pPr>
            <a:r>
              <a:rPr lang="en-US" sz="2400" dirty="0">
                <a:solidFill>
                  <a:srgbClr val="C00000"/>
                </a:solidFill>
              </a:rPr>
              <a:t>Read the Historical Approaches Reading on our website and answer the 3 questions for reflection.</a:t>
            </a:r>
          </a:p>
        </p:txBody>
      </p:sp>
    </p:spTree>
    <p:extLst>
      <p:ext uri="{BB962C8B-B14F-4D97-AF65-F5344CB8AC3E}">
        <p14:creationId xmlns:p14="http://schemas.microsoft.com/office/powerpoint/2010/main" val="45793797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717550-FC24-B64B-B148-A80FE46B6E53}"/>
              </a:ext>
            </a:extLst>
          </p:cNvPr>
          <p:cNvSpPr>
            <a:spLocks noGrp="1"/>
          </p:cNvSpPr>
          <p:nvPr>
            <p:ph type="title"/>
          </p:nvPr>
        </p:nvSpPr>
        <p:spPr>
          <a:xfrm>
            <a:off x="1043631" y="809898"/>
            <a:ext cx="9942716" cy="1554480"/>
          </a:xfrm>
        </p:spPr>
        <p:txBody>
          <a:bodyPr anchor="ctr">
            <a:normAutofit/>
          </a:bodyPr>
          <a:lstStyle/>
          <a:p>
            <a:r>
              <a:rPr lang="en-US" sz="4800"/>
              <a:t>Origins of Canada</a:t>
            </a:r>
          </a:p>
        </p:txBody>
      </p:sp>
      <p:sp>
        <p:nvSpPr>
          <p:cNvPr id="3" name="Content Placeholder 2">
            <a:extLst>
              <a:ext uri="{FF2B5EF4-FFF2-40B4-BE49-F238E27FC236}">
                <a16:creationId xmlns:a16="http://schemas.microsoft.com/office/drawing/2014/main" id="{AE936CCD-742E-9344-AEC8-1F393D604853}"/>
              </a:ext>
            </a:extLst>
          </p:cNvPr>
          <p:cNvSpPr>
            <a:spLocks noGrp="1"/>
          </p:cNvSpPr>
          <p:nvPr>
            <p:ph idx="1"/>
          </p:nvPr>
        </p:nvSpPr>
        <p:spPr>
          <a:xfrm>
            <a:off x="1045028" y="3017522"/>
            <a:ext cx="9941319" cy="3124658"/>
          </a:xfrm>
        </p:spPr>
        <p:txBody>
          <a:bodyPr anchor="ctr">
            <a:normAutofit/>
          </a:bodyPr>
          <a:lstStyle/>
          <a:p>
            <a:r>
              <a:rPr lang="en-US" sz="2400">
                <a:hlinkClick r:id="rId2"/>
              </a:rPr>
              <a:t>Land Bridge Theory</a:t>
            </a:r>
            <a:endParaRPr lang="en-US" sz="2400"/>
          </a:p>
          <a:p>
            <a:pPr marL="0" indent="0">
              <a:buNone/>
            </a:pPr>
            <a:r>
              <a:rPr lang="en-US" sz="2400"/>
              <a:t>Canada like the United States, Australia, and much of South America, is a settler colonial country. It was originally founded by people who moved to this part of the world from somewhere else. </a:t>
            </a:r>
          </a:p>
          <a:p>
            <a:pPr marL="0" indent="0">
              <a:buNone/>
            </a:pPr>
            <a:r>
              <a:rPr lang="en-US" sz="2400" b="1"/>
              <a:t>Indigenous Peoples settled in the Americas many thousands of years ago.</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922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B36BF2-FC79-764D-BC6F-7F6BACFA2F89}"/>
              </a:ext>
            </a:extLst>
          </p:cNvPr>
          <p:cNvSpPr>
            <a:spLocks noGrp="1"/>
          </p:cNvSpPr>
          <p:nvPr>
            <p:ph type="title"/>
          </p:nvPr>
        </p:nvSpPr>
        <p:spPr>
          <a:xfrm>
            <a:off x="572493" y="238539"/>
            <a:ext cx="11018520" cy="1434415"/>
          </a:xfrm>
        </p:spPr>
        <p:txBody>
          <a:bodyPr anchor="b">
            <a:normAutofit/>
          </a:bodyPr>
          <a:lstStyle/>
          <a:p>
            <a:r>
              <a:rPr lang="en-US" sz="5400"/>
              <a:t>First Peoples</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51EBF0-7831-A040-B80D-51A316D4DA73}"/>
              </a:ext>
            </a:extLst>
          </p:cNvPr>
          <p:cNvSpPr>
            <a:spLocks noGrp="1"/>
          </p:cNvSpPr>
          <p:nvPr>
            <p:ph idx="1"/>
          </p:nvPr>
        </p:nvSpPr>
        <p:spPr>
          <a:xfrm>
            <a:off x="572493" y="2071316"/>
            <a:ext cx="6713552" cy="4119172"/>
          </a:xfrm>
        </p:spPr>
        <p:txBody>
          <a:bodyPr anchor="t">
            <a:normAutofit/>
          </a:bodyPr>
          <a:lstStyle/>
          <a:p>
            <a:r>
              <a:rPr lang="en-US" sz="2400" dirty="0"/>
              <a:t>Most archaeological and genetic analysis seem to agree that there were permeant settlements in North America at least 20 000 years ago.</a:t>
            </a:r>
          </a:p>
          <a:p>
            <a:r>
              <a:rPr lang="en-US" sz="2400" dirty="0"/>
              <a:t>So Canada 150, really wasn’t Canada 150.</a:t>
            </a:r>
          </a:p>
          <a:p>
            <a:r>
              <a:rPr lang="en-US" sz="2400" dirty="0"/>
              <a:t>There is more human history in The New World  than in the histories of Hinduism, Judaism, Buddhism, Christianity and Islam </a:t>
            </a:r>
            <a:r>
              <a:rPr lang="en-US" sz="2400" b="1" dirty="0"/>
              <a:t>combined</a:t>
            </a:r>
            <a:r>
              <a:rPr lang="en-US" sz="2400" dirty="0"/>
              <a:t>.</a:t>
            </a:r>
          </a:p>
          <a:p>
            <a:endParaRPr lang="en-US" sz="2200" dirty="0"/>
          </a:p>
        </p:txBody>
      </p:sp>
      <p:pic>
        <p:nvPicPr>
          <p:cNvPr id="5" name="Picture 4" descr="Shape&#10;&#10;Description automatically generated with medium confidence">
            <a:extLst>
              <a:ext uri="{FF2B5EF4-FFF2-40B4-BE49-F238E27FC236}">
                <a16:creationId xmlns:a16="http://schemas.microsoft.com/office/drawing/2014/main" id="{4CBD5AA6-AEC3-194C-892B-B0D2B22F545D}"/>
              </a:ext>
            </a:extLst>
          </p:cNvPr>
          <p:cNvPicPr>
            <a:picLocks noChangeAspect="1"/>
          </p:cNvPicPr>
          <p:nvPr/>
        </p:nvPicPr>
        <p:blipFill rotWithShape="1">
          <a:blip r:embed="rId2"/>
          <a:srcRect l="1960" r="1832" b="-3"/>
          <a:stretch/>
        </p:blipFill>
        <p:spPr>
          <a:xfrm>
            <a:off x="7675658" y="2093976"/>
            <a:ext cx="3941064" cy="4096512"/>
          </a:xfrm>
          <a:prstGeom prst="rect">
            <a:avLst/>
          </a:prstGeom>
        </p:spPr>
      </p:pic>
    </p:spTree>
    <p:extLst>
      <p:ext uri="{BB962C8B-B14F-4D97-AF65-F5344CB8AC3E}">
        <p14:creationId xmlns:p14="http://schemas.microsoft.com/office/powerpoint/2010/main" val="2183843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2E902E-6737-DA42-B838-931EEE6F4B2E}"/>
              </a:ext>
            </a:extLst>
          </p:cNvPr>
          <p:cNvSpPr>
            <a:spLocks noGrp="1"/>
          </p:cNvSpPr>
          <p:nvPr>
            <p:ph type="title"/>
          </p:nvPr>
        </p:nvSpPr>
        <p:spPr>
          <a:xfrm>
            <a:off x="630936" y="640080"/>
            <a:ext cx="4818888" cy="1481328"/>
          </a:xfrm>
        </p:spPr>
        <p:txBody>
          <a:bodyPr anchor="b">
            <a:normAutofit/>
          </a:bodyPr>
          <a:lstStyle/>
          <a:p>
            <a:r>
              <a:rPr lang="en-US" sz="5000"/>
              <a:t>What is Nationalism?</a:t>
            </a:r>
          </a:p>
        </p:txBody>
      </p:sp>
      <p:sp>
        <p:nvSpPr>
          <p:cNvPr id="17"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5586495-CCF2-8247-936D-9FC59E97BA13}"/>
              </a:ext>
            </a:extLst>
          </p:cNvPr>
          <p:cNvSpPr>
            <a:spLocks noGrp="1"/>
          </p:cNvSpPr>
          <p:nvPr>
            <p:ph idx="1"/>
          </p:nvPr>
        </p:nvSpPr>
        <p:spPr>
          <a:xfrm>
            <a:off x="630936" y="2660904"/>
            <a:ext cx="4818888" cy="3547872"/>
          </a:xfrm>
        </p:spPr>
        <p:txBody>
          <a:bodyPr anchor="t">
            <a:normAutofit/>
          </a:bodyPr>
          <a:lstStyle/>
          <a:p>
            <a:r>
              <a:rPr lang="en-US" sz="2200" dirty="0"/>
              <a:t>Common language, common cultural practices, religion, ethnicity, activities, history.</a:t>
            </a:r>
          </a:p>
          <a:p>
            <a:r>
              <a:rPr lang="en-US" sz="2200" dirty="0"/>
              <a:t>Territorial Ownership and Boundaries</a:t>
            </a:r>
          </a:p>
          <a:p>
            <a:pPr marL="0" indent="0">
              <a:buNone/>
            </a:pPr>
            <a:r>
              <a:rPr lang="en-US" sz="2200" dirty="0"/>
              <a:t>- </a:t>
            </a:r>
            <a:r>
              <a:rPr lang="en-US" sz="2200" i="1" dirty="0"/>
              <a:t>95 percent of history in North America was played out before Europeans arrived. Language, culture, belief systems were created before Europeans arrived. Was there nationalism before Europeans? </a:t>
            </a:r>
          </a:p>
        </p:txBody>
      </p:sp>
      <p:pic>
        <p:nvPicPr>
          <p:cNvPr id="5" name="Picture 4" descr="Text&#10;&#10;Description automatically generated">
            <a:extLst>
              <a:ext uri="{FF2B5EF4-FFF2-40B4-BE49-F238E27FC236}">
                <a16:creationId xmlns:a16="http://schemas.microsoft.com/office/drawing/2014/main" id="{E26565A3-A199-DC43-AC56-BCDA29ADD1A0}"/>
              </a:ext>
            </a:extLst>
          </p:cNvPr>
          <p:cNvPicPr>
            <a:picLocks noChangeAspect="1"/>
          </p:cNvPicPr>
          <p:nvPr/>
        </p:nvPicPr>
        <p:blipFill>
          <a:blip r:embed="rId2"/>
          <a:stretch>
            <a:fillRect/>
          </a:stretch>
        </p:blipFill>
        <p:spPr>
          <a:xfrm>
            <a:off x="6099048" y="1422829"/>
            <a:ext cx="5458968" cy="4012341"/>
          </a:xfrm>
          <a:prstGeom prst="rect">
            <a:avLst/>
          </a:prstGeom>
        </p:spPr>
      </p:pic>
    </p:spTree>
    <p:extLst>
      <p:ext uri="{BB962C8B-B14F-4D97-AF65-F5344CB8AC3E}">
        <p14:creationId xmlns:p14="http://schemas.microsoft.com/office/powerpoint/2010/main" val="1567659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6D49FC-8B6F-FA43-A088-EC04B87364E0}"/>
              </a:ext>
            </a:extLst>
          </p:cNvPr>
          <p:cNvSpPr>
            <a:spLocks noGrp="1"/>
          </p:cNvSpPr>
          <p:nvPr>
            <p:ph type="title"/>
          </p:nvPr>
        </p:nvSpPr>
        <p:spPr>
          <a:xfrm>
            <a:off x="841248" y="548640"/>
            <a:ext cx="3600860" cy="5431536"/>
          </a:xfrm>
        </p:spPr>
        <p:txBody>
          <a:bodyPr>
            <a:normAutofit/>
          </a:bodyPr>
          <a:lstStyle/>
          <a:p>
            <a:r>
              <a:rPr lang="en-US" sz="5400"/>
              <a:t>Colonialism &amp; Imperialism</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D7388A9-1202-F94E-BB1D-423A3E5D0E77}"/>
              </a:ext>
            </a:extLst>
          </p:cNvPr>
          <p:cNvSpPr>
            <a:spLocks noGrp="1"/>
          </p:cNvSpPr>
          <p:nvPr>
            <p:ph idx="1"/>
          </p:nvPr>
        </p:nvSpPr>
        <p:spPr>
          <a:xfrm>
            <a:off x="5126418" y="552091"/>
            <a:ext cx="6224335" cy="5431536"/>
          </a:xfrm>
        </p:spPr>
        <p:txBody>
          <a:bodyPr anchor="ctr">
            <a:normAutofit/>
          </a:bodyPr>
          <a:lstStyle/>
          <a:p>
            <a:r>
              <a:rPr lang="en-US" sz="2400" b="1" dirty="0">
                <a:solidFill>
                  <a:srgbClr val="C00000"/>
                </a:solidFill>
              </a:rPr>
              <a:t>Colonialism</a:t>
            </a:r>
            <a:r>
              <a:rPr lang="en-US" sz="2400" dirty="0">
                <a:solidFill>
                  <a:srgbClr val="C00000"/>
                </a:solidFill>
              </a:rPr>
              <a:t> </a:t>
            </a:r>
            <a:r>
              <a:rPr lang="en-US" sz="2400" i="1" dirty="0"/>
              <a:t>is establishing, acquiring and maintaining colonies.</a:t>
            </a:r>
          </a:p>
          <a:p>
            <a:r>
              <a:rPr lang="en-US" sz="2400" dirty="0"/>
              <a:t>Any discussion of Indigenous Peoples in the context of Canada or the political entity that is the Canadian government must be framed by the concept of colonialism.</a:t>
            </a:r>
          </a:p>
          <a:p>
            <a:r>
              <a:rPr lang="en-US" sz="2400" dirty="0"/>
              <a:t>A colony is under the control of a government from some other part of the globe.</a:t>
            </a:r>
          </a:p>
          <a:p>
            <a:r>
              <a:rPr lang="en-US" sz="2400" b="1" dirty="0">
                <a:solidFill>
                  <a:srgbClr val="C00000"/>
                </a:solidFill>
              </a:rPr>
              <a:t>Imperialism</a:t>
            </a:r>
            <a:r>
              <a:rPr lang="en-US" sz="2400" i="1" dirty="0">
                <a:solidFill>
                  <a:srgbClr val="C00000"/>
                </a:solidFill>
              </a:rPr>
              <a:t> </a:t>
            </a:r>
            <a:r>
              <a:rPr lang="en-US" sz="2400" i="1" dirty="0"/>
              <a:t>is </a:t>
            </a:r>
            <a:r>
              <a:rPr lang="en-CA" sz="2400" i="1" dirty="0"/>
              <a:t>state policy, practice, or advocacy of extending power and dominion, especially by direct territorial acquisition or by gaining political and economic control of other areas. </a:t>
            </a:r>
            <a:endParaRPr lang="en-US" sz="2400" i="1" dirty="0"/>
          </a:p>
          <a:p>
            <a:endParaRPr lang="en-US" sz="2200" dirty="0"/>
          </a:p>
        </p:txBody>
      </p:sp>
    </p:spTree>
    <p:extLst>
      <p:ext uri="{BB962C8B-B14F-4D97-AF65-F5344CB8AC3E}">
        <p14:creationId xmlns:p14="http://schemas.microsoft.com/office/powerpoint/2010/main" val="587719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BBA838-AEF3-D845-9C9F-EDF3B6C5060B}"/>
              </a:ext>
            </a:extLst>
          </p:cNvPr>
          <p:cNvSpPr>
            <a:spLocks noGrp="1"/>
          </p:cNvSpPr>
          <p:nvPr>
            <p:ph type="title"/>
          </p:nvPr>
        </p:nvSpPr>
        <p:spPr>
          <a:xfrm>
            <a:off x="185739" y="169837"/>
            <a:ext cx="5090164" cy="1788811"/>
          </a:xfrm>
        </p:spPr>
        <p:txBody>
          <a:bodyPr>
            <a:normAutofit/>
          </a:bodyPr>
          <a:lstStyle/>
          <a:p>
            <a:pPr algn="ctr"/>
            <a:r>
              <a:rPr lang="en-US" sz="3100" b="1" dirty="0"/>
              <a:t>Timeline of The Canadian Government and Indigenous Peoples</a:t>
            </a:r>
          </a:p>
        </p:txBody>
      </p:sp>
      <p:sp>
        <p:nvSpPr>
          <p:cNvPr id="3" name="Content Placeholder 2">
            <a:extLst>
              <a:ext uri="{FF2B5EF4-FFF2-40B4-BE49-F238E27FC236}">
                <a16:creationId xmlns:a16="http://schemas.microsoft.com/office/drawing/2014/main" id="{CB6C3608-3054-4241-9AE1-D4C522972A94}"/>
              </a:ext>
            </a:extLst>
          </p:cNvPr>
          <p:cNvSpPr>
            <a:spLocks noGrp="1"/>
          </p:cNvSpPr>
          <p:nvPr>
            <p:ph idx="1"/>
          </p:nvPr>
        </p:nvSpPr>
        <p:spPr>
          <a:xfrm>
            <a:off x="185739" y="1857375"/>
            <a:ext cx="4924332" cy="5000625"/>
          </a:xfrm>
        </p:spPr>
        <p:txBody>
          <a:bodyPr>
            <a:normAutofit fontScale="92500"/>
          </a:bodyPr>
          <a:lstStyle/>
          <a:p>
            <a:pPr marL="0" indent="0">
              <a:buNone/>
            </a:pPr>
            <a:r>
              <a:rPr lang="en-US" sz="2000" dirty="0">
                <a:solidFill>
                  <a:srgbClr val="C00000"/>
                </a:solidFill>
              </a:rPr>
              <a:t>1763</a:t>
            </a:r>
            <a:r>
              <a:rPr lang="en-US" sz="2000" dirty="0"/>
              <a:t> – Royal Proclamation acknowledged Indigenous rights to land (was ignored - ”Indian Territory” land could not be settled without Crown approval.</a:t>
            </a:r>
          </a:p>
          <a:p>
            <a:pPr marL="0" indent="0">
              <a:buNone/>
            </a:pPr>
            <a:r>
              <a:rPr lang="en-US" sz="2000" dirty="0">
                <a:solidFill>
                  <a:srgbClr val="C00000"/>
                </a:solidFill>
              </a:rPr>
              <a:t>1830</a:t>
            </a:r>
            <a:r>
              <a:rPr lang="en-US" sz="2000" dirty="0"/>
              <a:t> – Previously Indigenous Peoples received lump some payments and later annuities, reserves instead were instituted from this point.</a:t>
            </a:r>
          </a:p>
          <a:p>
            <a:pPr marL="0" indent="0">
              <a:buNone/>
            </a:pPr>
            <a:r>
              <a:rPr lang="en-US" sz="2000" dirty="0">
                <a:solidFill>
                  <a:srgbClr val="C00000"/>
                </a:solidFill>
              </a:rPr>
              <a:t>1850</a:t>
            </a:r>
            <a:r>
              <a:rPr lang="en-US" sz="2000" dirty="0"/>
              <a:t> – First treaties of this kind were instituted.</a:t>
            </a:r>
          </a:p>
          <a:p>
            <a:pPr marL="0" indent="0">
              <a:buNone/>
            </a:pPr>
            <a:r>
              <a:rPr lang="en-US" sz="2000" dirty="0"/>
              <a:t>Post Confederation – Treaties to the right were created for the transcontinental railway, contained extinguishment clause, which removed previous treaty rights for new ones.</a:t>
            </a:r>
          </a:p>
          <a:p>
            <a:pPr marL="0" indent="0">
              <a:buNone/>
            </a:pPr>
            <a:r>
              <a:rPr lang="en-US" sz="2000" dirty="0">
                <a:solidFill>
                  <a:srgbClr val="C00000"/>
                </a:solidFill>
              </a:rPr>
              <a:t>1867 </a:t>
            </a:r>
            <a:r>
              <a:rPr lang="en-US" sz="2000" dirty="0"/>
              <a:t>– Indigenous Peoples were ignored in the creation of Canada except the </a:t>
            </a:r>
            <a:r>
              <a:rPr lang="en-US" sz="2000" b="1" dirty="0"/>
              <a:t>Constitution Act </a:t>
            </a:r>
            <a:r>
              <a:rPr lang="en-US" sz="2000" dirty="0"/>
              <a:t>gave jurisdiction over their lands to the Federal Government without their consent</a:t>
            </a:r>
          </a:p>
          <a:p>
            <a:pPr marL="0" indent="0">
              <a:buNone/>
            </a:pPr>
            <a:endParaRPr lang="en-US" sz="2000" dirty="0"/>
          </a:p>
        </p:txBody>
      </p:sp>
      <p:sp>
        <p:nvSpPr>
          <p:cNvPr id="27" name="Rounded Rectangle 28">
            <a:extLst>
              <a:ext uri="{FF2B5EF4-FFF2-40B4-BE49-F238E27FC236}">
                <a16:creationId xmlns:a16="http://schemas.microsoft.com/office/drawing/2014/main" id="{A783CD55-1776-4C75-9A8F-D1179C0C7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903" y="640091"/>
            <a:ext cx="6266120" cy="5577818"/>
          </a:xfrm>
          <a:prstGeom prst="roundRect">
            <a:avLst>
              <a:gd name="adj" fmla="val 0"/>
            </a:avLst>
          </a:prstGeom>
          <a:solidFill>
            <a:srgbClr val="FFFFFF"/>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7E98F4-DAF3-934C-87CB-9F2CB0AE9340}"/>
              </a:ext>
            </a:extLst>
          </p:cNvPr>
          <p:cNvPicPr>
            <a:picLocks noChangeAspect="1"/>
          </p:cNvPicPr>
          <p:nvPr/>
        </p:nvPicPr>
        <p:blipFill rotWithShape="1">
          <a:blip r:embed="rId2"/>
          <a:srcRect r="502"/>
          <a:stretch/>
        </p:blipFill>
        <p:spPr>
          <a:xfrm>
            <a:off x="5441735" y="804672"/>
            <a:ext cx="5934456" cy="5248656"/>
          </a:xfrm>
          <a:prstGeom prst="rect">
            <a:avLst/>
          </a:prstGeom>
          <a:effectLst/>
        </p:spPr>
      </p:pic>
    </p:spTree>
    <p:extLst>
      <p:ext uri="{BB962C8B-B14F-4D97-AF65-F5344CB8AC3E}">
        <p14:creationId xmlns:p14="http://schemas.microsoft.com/office/powerpoint/2010/main" val="1120524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14B37-B22D-CB40-AB2E-EEADE2F58F28}"/>
              </a:ext>
            </a:extLst>
          </p:cNvPr>
          <p:cNvSpPr>
            <a:spLocks noGrp="1"/>
          </p:cNvSpPr>
          <p:nvPr>
            <p:ph type="title"/>
          </p:nvPr>
        </p:nvSpPr>
        <p:spPr>
          <a:xfrm>
            <a:off x="836612" y="987425"/>
            <a:ext cx="3932237" cy="541116"/>
          </a:xfrm>
        </p:spPr>
        <p:txBody>
          <a:bodyPr/>
          <a:lstStyle/>
          <a:p>
            <a:r>
              <a:rPr lang="en-US" b="1" dirty="0"/>
              <a:t>The Indian Act of 1876</a:t>
            </a:r>
          </a:p>
        </p:txBody>
      </p:sp>
      <p:sp>
        <p:nvSpPr>
          <p:cNvPr id="3" name="Content Placeholder 2">
            <a:extLst>
              <a:ext uri="{FF2B5EF4-FFF2-40B4-BE49-F238E27FC236}">
                <a16:creationId xmlns:a16="http://schemas.microsoft.com/office/drawing/2014/main" id="{FCF8EE51-A2C2-9E40-888D-508FAA426508}"/>
              </a:ext>
            </a:extLst>
          </p:cNvPr>
          <p:cNvSpPr>
            <a:spLocks noGrp="1"/>
          </p:cNvSpPr>
          <p:nvPr>
            <p:ph idx="1"/>
          </p:nvPr>
        </p:nvSpPr>
        <p:spPr>
          <a:xfrm>
            <a:off x="5183188" y="987425"/>
            <a:ext cx="6172200" cy="5436524"/>
          </a:xfrm>
        </p:spPr>
        <p:txBody>
          <a:bodyPr>
            <a:noAutofit/>
          </a:bodyPr>
          <a:lstStyle/>
          <a:p>
            <a:pPr marL="0" indent="0">
              <a:buNone/>
            </a:pPr>
            <a:r>
              <a:rPr lang="en-US" sz="2000" dirty="0"/>
              <a:t>Consequences:</a:t>
            </a:r>
          </a:p>
          <a:p>
            <a:pPr>
              <a:buFontTx/>
              <a:buChar char="-"/>
            </a:pPr>
            <a:r>
              <a:rPr lang="en-US" sz="2000" dirty="0"/>
              <a:t>Discrimination and indignities that reflect a colonial mentality</a:t>
            </a:r>
          </a:p>
          <a:p>
            <a:pPr>
              <a:buFontTx/>
              <a:buChar char="-"/>
            </a:pPr>
            <a:r>
              <a:rPr lang="en-US" sz="2000" dirty="0"/>
              <a:t>Indigenous forms of government and medicine were banned</a:t>
            </a:r>
          </a:p>
          <a:p>
            <a:pPr>
              <a:buFontTx/>
              <a:buChar char="-"/>
            </a:pPr>
            <a:r>
              <a:rPr lang="en-US" sz="2000" dirty="0"/>
              <a:t>Voting rights denied until 1960</a:t>
            </a:r>
          </a:p>
          <a:p>
            <a:pPr>
              <a:buFontTx/>
              <a:buChar char="-"/>
            </a:pPr>
            <a:r>
              <a:rPr lang="en-US" sz="2000" dirty="0"/>
              <a:t>Between 1927 and 1951 it was illegal to hire a lawyer to bring a claim</a:t>
            </a:r>
          </a:p>
          <a:p>
            <a:pPr>
              <a:buFontTx/>
              <a:buChar char="-"/>
            </a:pPr>
            <a:r>
              <a:rPr lang="en-US" sz="2000" dirty="0"/>
              <a:t>Indigenous babies were frequently removed from reserves and moved to non – indigenous parents</a:t>
            </a:r>
          </a:p>
          <a:p>
            <a:pPr>
              <a:buFontTx/>
              <a:buChar char="-"/>
            </a:pPr>
            <a:r>
              <a:rPr lang="en-US" sz="2000" dirty="0"/>
              <a:t>150 000 indigenous children were forced into residential schools forced renounce their identity, punished, assaulted for speaking in their mother tongue and practicing cultural traditions</a:t>
            </a:r>
          </a:p>
          <a:p>
            <a:pPr>
              <a:buFontTx/>
              <a:buChar char="-"/>
            </a:pPr>
            <a:r>
              <a:rPr lang="en-US" sz="2000" dirty="0">
                <a:solidFill>
                  <a:srgbClr val="C00000"/>
                </a:solidFill>
              </a:rPr>
              <a:t>Hundreds maybe thousands were murdered.</a:t>
            </a:r>
          </a:p>
        </p:txBody>
      </p:sp>
      <p:sp>
        <p:nvSpPr>
          <p:cNvPr id="4" name="Text Placeholder 3">
            <a:extLst>
              <a:ext uri="{FF2B5EF4-FFF2-40B4-BE49-F238E27FC236}">
                <a16:creationId xmlns:a16="http://schemas.microsoft.com/office/drawing/2014/main" id="{F9A3F963-B546-9D42-90DA-D23A306FE85B}"/>
              </a:ext>
            </a:extLst>
          </p:cNvPr>
          <p:cNvSpPr>
            <a:spLocks noGrp="1"/>
          </p:cNvSpPr>
          <p:nvPr>
            <p:ph type="body" sz="half" idx="2"/>
          </p:nvPr>
        </p:nvSpPr>
        <p:spPr>
          <a:xfrm>
            <a:off x="342900" y="2057400"/>
            <a:ext cx="4429125" cy="3151208"/>
          </a:xfrm>
        </p:spPr>
        <p:txBody>
          <a:bodyPr/>
          <a:lstStyle/>
          <a:p>
            <a:r>
              <a:rPr lang="en-US" sz="2000" dirty="0"/>
              <a:t>The basic aim was to assimilate indigenous people into the new white majority. </a:t>
            </a:r>
            <a:r>
              <a:rPr lang="en-US" sz="2000" b="1" dirty="0">
                <a:solidFill>
                  <a:srgbClr val="C00000"/>
                </a:solidFill>
              </a:rPr>
              <a:t>Genocide.</a:t>
            </a:r>
          </a:p>
          <a:p>
            <a:r>
              <a:rPr lang="en-US" sz="2000" dirty="0"/>
              <a:t>The act provided the Federal government with control over almost every aspect of indigenous life and encouraged “</a:t>
            </a:r>
            <a:r>
              <a:rPr lang="en-US" sz="2000" b="1" dirty="0"/>
              <a:t>enfranchisement</a:t>
            </a:r>
            <a:r>
              <a:rPr lang="en-US" sz="2000" dirty="0"/>
              <a:t>” which encouraged Indigenous People to give up their status as “</a:t>
            </a:r>
            <a:r>
              <a:rPr lang="en-US" sz="2000" i="1" dirty="0"/>
              <a:t>Indians</a:t>
            </a:r>
            <a:r>
              <a:rPr lang="en-US" sz="2000" dirty="0"/>
              <a:t>”</a:t>
            </a:r>
          </a:p>
          <a:p>
            <a:endParaRPr lang="en-US" dirty="0"/>
          </a:p>
        </p:txBody>
      </p:sp>
      <p:cxnSp>
        <p:nvCxnSpPr>
          <p:cNvPr id="6" name="Straight Arrow Connector 5">
            <a:extLst>
              <a:ext uri="{FF2B5EF4-FFF2-40B4-BE49-F238E27FC236}">
                <a16:creationId xmlns:a16="http://schemas.microsoft.com/office/drawing/2014/main" id="{646FE55D-03A3-DF48-A3DF-0F736601B081}"/>
              </a:ext>
            </a:extLst>
          </p:cNvPr>
          <p:cNvCxnSpPr>
            <a:cxnSpLocks/>
          </p:cNvCxnSpPr>
          <p:nvPr/>
        </p:nvCxnSpPr>
        <p:spPr>
          <a:xfrm>
            <a:off x="2514600" y="2858947"/>
            <a:ext cx="2844478" cy="29168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B6CC1C2-67C9-674B-9794-1E45088E212B}"/>
              </a:ext>
            </a:extLst>
          </p:cNvPr>
          <p:cNvCxnSpPr>
            <a:cxnSpLocks/>
          </p:cNvCxnSpPr>
          <p:nvPr/>
        </p:nvCxnSpPr>
        <p:spPr>
          <a:xfrm>
            <a:off x="2514600" y="2858947"/>
            <a:ext cx="2844478" cy="11227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7179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2F00A6E8-6C24-BE48-90B5-415DB66726CF}"/>
              </a:ext>
            </a:extLst>
          </p:cNvPr>
          <p:cNvSpPr>
            <a:spLocks noGrp="1"/>
          </p:cNvSpPr>
          <p:nvPr>
            <p:ph type="title"/>
          </p:nvPr>
        </p:nvSpPr>
        <p:spPr>
          <a:xfrm>
            <a:off x="630936" y="640080"/>
            <a:ext cx="4818888" cy="1481328"/>
          </a:xfrm>
        </p:spPr>
        <p:txBody>
          <a:bodyPr anchor="b">
            <a:normAutofit/>
          </a:bodyPr>
          <a:lstStyle/>
          <a:p>
            <a:r>
              <a:rPr lang="en-US" sz="5400"/>
              <a:t>The Inuit</a:t>
            </a:r>
          </a:p>
        </p:txBody>
      </p:sp>
      <p:sp>
        <p:nvSpPr>
          <p:cNvPr id="19"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3">
            <a:extLst>
              <a:ext uri="{FF2B5EF4-FFF2-40B4-BE49-F238E27FC236}">
                <a16:creationId xmlns:a16="http://schemas.microsoft.com/office/drawing/2014/main" id="{35EB3D35-3DE3-439F-A89E-86C553DEF454}"/>
              </a:ext>
            </a:extLst>
          </p:cNvPr>
          <p:cNvSpPr>
            <a:spLocks noGrp="1"/>
          </p:cNvSpPr>
          <p:nvPr>
            <p:ph idx="1"/>
          </p:nvPr>
        </p:nvSpPr>
        <p:spPr>
          <a:xfrm>
            <a:off x="630936" y="2660904"/>
            <a:ext cx="4818888" cy="3982784"/>
          </a:xfrm>
        </p:spPr>
        <p:txBody>
          <a:bodyPr anchor="t">
            <a:normAutofit fontScale="92500" lnSpcReduction="10000"/>
          </a:bodyPr>
          <a:lstStyle/>
          <a:p>
            <a:pPr marL="0" indent="0">
              <a:buNone/>
            </a:pPr>
            <a:r>
              <a:rPr lang="en-US" sz="2200" dirty="0">
                <a:solidFill>
                  <a:srgbClr val="C00000"/>
                </a:solidFill>
              </a:rPr>
              <a:t>1939</a:t>
            </a:r>
            <a:r>
              <a:rPr lang="en-US" sz="2200" dirty="0"/>
              <a:t> – Supreme Court ruling declared the Inuit came within the meaning of “Indians” in the 1867 Constitution Act, but not Indian Act</a:t>
            </a:r>
          </a:p>
          <a:p>
            <a:pPr marL="0" indent="0">
              <a:buNone/>
            </a:pPr>
            <a:r>
              <a:rPr lang="en-US" sz="2200" dirty="0">
                <a:solidFill>
                  <a:srgbClr val="C00000"/>
                </a:solidFill>
              </a:rPr>
              <a:t>1950s</a:t>
            </a:r>
            <a:r>
              <a:rPr lang="en-US" sz="2200" dirty="0"/>
              <a:t> - Government provides health and education services</a:t>
            </a:r>
          </a:p>
          <a:p>
            <a:pPr marL="0" indent="0">
              <a:buNone/>
            </a:pPr>
            <a:r>
              <a:rPr lang="en-US" sz="2200" dirty="0"/>
              <a:t>Government later relocated Inuit communities into about 50 permanent settlements on the coast of the Arctic mainland, Hudson Bay, Northern Quebec</a:t>
            </a:r>
          </a:p>
          <a:p>
            <a:pPr marL="0" indent="0">
              <a:buNone/>
            </a:pPr>
            <a:r>
              <a:rPr lang="en-US" sz="2200" dirty="0"/>
              <a:t>- </a:t>
            </a:r>
            <a:r>
              <a:rPr lang="en-US" sz="2200" b="1" i="1" dirty="0">
                <a:solidFill>
                  <a:srgbClr val="C00000"/>
                </a:solidFill>
              </a:rPr>
              <a:t>This disrupted hunting and trapping and caused an increased dependance on the Government</a:t>
            </a:r>
          </a:p>
        </p:txBody>
      </p:sp>
      <p:pic>
        <p:nvPicPr>
          <p:cNvPr id="10" name="Content Placeholder 9" descr="Diagram&#10;&#10;Description automatically generated">
            <a:extLst>
              <a:ext uri="{FF2B5EF4-FFF2-40B4-BE49-F238E27FC236}">
                <a16:creationId xmlns:a16="http://schemas.microsoft.com/office/drawing/2014/main" id="{C0B20676-6578-A046-9206-1BC0456D5264}"/>
              </a:ext>
            </a:extLst>
          </p:cNvPr>
          <p:cNvPicPr>
            <a:picLocks noChangeAspect="1"/>
          </p:cNvPicPr>
          <p:nvPr/>
        </p:nvPicPr>
        <p:blipFill>
          <a:blip r:embed="rId2"/>
          <a:stretch>
            <a:fillRect/>
          </a:stretch>
        </p:blipFill>
        <p:spPr>
          <a:xfrm>
            <a:off x="5671595" y="640080"/>
            <a:ext cx="6391817" cy="5568812"/>
          </a:xfrm>
          <a:prstGeom prst="rect">
            <a:avLst/>
          </a:prstGeom>
        </p:spPr>
      </p:pic>
    </p:spTree>
    <p:extLst>
      <p:ext uri="{BB962C8B-B14F-4D97-AF65-F5344CB8AC3E}">
        <p14:creationId xmlns:p14="http://schemas.microsoft.com/office/powerpoint/2010/main" val="3869734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E83E0B-0694-1545-9F4D-8AFC76A11B5B}"/>
              </a:ext>
            </a:extLst>
          </p:cNvPr>
          <p:cNvSpPr>
            <a:spLocks noGrp="1"/>
          </p:cNvSpPr>
          <p:nvPr>
            <p:ph type="title"/>
          </p:nvPr>
        </p:nvSpPr>
        <p:spPr>
          <a:xfrm>
            <a:off x="630936" y="502920"/>
            <a:ext cx="3419856" cy="1463040"/>
          </a:xfrm>
        </p:spPr>
        <p:txBody>
          <a:bodyPr anchor="ctr">
            <a:normAutofit fontScale="90000"/>
          </a:bodyPr>
          <a:lstStyle/>
          <a:p>
            <a:r>
              <a:rPr lang="en-US" sz="3000" dirty="0"/>
              <a:t>Consequences of Imperialism for Indigenous Peoples - Poverty</a:t>
            </a:r>
          </a:p>
        </p:txBody>
      </p:sp>
      <p:sp>
        <p:nvSpPr>
          <p:cNvPr id="12"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9D6DE7F-7C05-934D-8B87-221770A60D84}"/>
              </a:ext>
            </a:extLst>
          </p:cNvPr>
          <p:cNvSpPr>
            <a:spLocks noGrp="1"/>
          </p:cNvSpPr>
          <p:nvPr>
            <p:ph idx="1"/>
          </p:nvPr>
        </p:nvSpPr>
        <p:spPr>
          <a:xfrm>
            <a:off x="4654295" y="502920"/>
            <a:ext cx="6894576" cy="1463040"/>
          </a:xfrm>
        </p:spPr>
        <p:txBody>
          <a:bodyPr anchor="ctr">
            <a:normAutofit/>
          </a:bodyPr>
          <a:lstStyle/>
          <a:p>
            <a:r>
              <a:rPr lang="en-US" sz="2200"/>
              <a:t>The legacy of colonialism and forced assimilation continues today.</a:t>
            </a:r>
          </a:p>
          <a:p>
            <a:pPr marL="0" indent="0">
              <a:buNone/>
            </a:pPr>
            <a:r>
              <a:rPr lang="en-US" sz="2200"/>
              <a:t>- Many indigenous families have incomes far below the poverty line.</a:t>
            </a:r>
          </a:p>
        </p:txBody>
      </p:sp>
      <p:pic>
        <p:nvPicPr>
          <p:cNvPr id="5" name="Picture 4" descr="Chart, bar chart&#10;&#10;Description automatically generated">
            <a:extLst>
              <a:ext uri="{FF2B5EF4-FFF2-40B4-BE49-F238E27FC236}">
                <a16:creationId xmlns:a16="http://schemas.microsoft.com/office/drawing/2014/main" id="{E56D2F1E-B6E4-6D44-9114-3B7397D7CBE0}"/>
              </a:ext>
            </a:extLst>
          </p:cNvPr>
          <p:cNvPicPr>
            <a:picLocks noChangeAspect="1"/>
          </p:cNvPicPr>
          <p:nvPr/>
        </p:nvPicPr>
        <p:blipFill>
          <a:blip r:embed="rId2"/>
          <a:stretch>
            <a:fillRect/>
          </a:stretch>
        </p:blipFill>
        <p:spPr>
          <a:xfrm>
            <a:off x="1814589" y="2262360"/>
            <a:ext cx="8562822" cy="4367039"/>
          </a:xfrm>
          <a:prstGeom prst="rect">
            <a:avLst/>
          </a:prstGeom>
        </p:spPr>
      </p:pic>
    </p:spTree>
    <p:extLst>
      <p:ext uri="{BB962C8B-B14F-4D97-AF65-F5344CB8AC3E}">
        <p14:creationId xmlns:p14="http://schemas.microsoft.com/office/powerpoint/2010/main" val="2198328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882</Words>
  <Application>Microsoft Macintosh PowerPoint</Application>
  <PresentationFormat>Widescreen</PresentationFormat>
  <Paragraphs>62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A History of Nationalism In Canada</vt:lpstr>
      <vt:lpstr>Origins of Canada</vt:lpstr>
      <vt:lpstr>First Peoples</vt:lpstr>
      <vt:lpstr>What is Nationalism?</vt:lpstr>
      <vt:lpstr>Colonialism &amp; Imperialism</vt:lpstr>
      <vt:lpstr>Timeline of The Canadian Government and Indigenous Peoples</vt:lpstr>
      <vt:lpstr>The Indian Act of 1876</vt:lpstr>
      <vt:lpstr>The Inuit</vt:lpstr>
      <vt:lpstr>Consequences of Imperialism for Indigenous Peoples - Poverty</vt:lpstr>
      <vt:lpstr>Social Exclusion</vt:lpstr>
      <vt:lpstr>Further Consequences of Imperialism for Indigenous Peoples</vt:lpstr>
      <vt:lpstr>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Nationalism In Canada</dc:title>
  <dc:creator>Gord Gord</dc:creator>
  <cp:lastModifiedBy>Gord Gord</cp:lastModifiedBy>
  <cp:revision>14</cp:revision>
  <dcterms:created xsi:type="dcterms:W3CDTF">2021-08-24T15:15:06Z</dcterms:created>
  <dcterms:modified xsi:type="dcterms:W3CDTF">2021-08-24T17:09:32Z</dcterms:modified>
</cp:coreProperties>
</file>