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snapToObjects="1">
      <p:cViewPr varScale="1">
        <p:scale>
          <a:sx n="103" d="100"/>
          <a:sy n="103" d="100"/>
        </p:scale>
        <p:origin x="188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48CA9DF7-6093-A540-83FC-F7C6E69846D8}"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CA"/>
              <a:t>Click to edit Master text styles</a:t>
            </a:r>
          </a:p>
        </p:txBody>
      </p:sp>
      <p:sp>
        <p:nvSpPr>
          <p:cNvPr id="5" name="Date Placeholder 4"/>
          <p:cNvSpPr>
            <a:spLocks noGrp="1"/>
          </p:cNvSpPr>
          <p:nvPr>
            <p:ph type="dt" sz="half" idx="10"/>
          </p:nvPr>
        </p:nvSpPr>
        <p:spPr/>
        <p:txBody>
          <a:bodyPr/>
          <a:lstStyle/>
          <a:p>
            <a:fld id="{48CA9DF7-6093-A540-83FC-F7C6E69846D8}"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CA"/>
              <a:t>Click to edit Master text styles</a:t>
            </a:r>
          </a:p>
        </p:txBody>
      </p:sp>
      <p:sp>
        <p:nvSpPr>
          <p:cNvPr id="5" name="Date Placeholder 4"/>
          <p:cNvSpPr>
            <a:spLocks noGrp="1"/>
          </p:cNvSpPr>
          <p:nvPr>
            <p:ph type="dt" sz="half" idx="10"/>
          </p:nvPr>
        </p:nvSpPr>
        <p:spPr/>
        <p:txBody>
          <a:bodyPr/>
          <a:lstStyle/>
          <a:p>
            <a:fld id="{48CA9DF7-6093-A540-83FC-F7C6E69846D8}"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CA"/>
              <a:t>Click to edit Master text styles</a:t>
            </a:r>
          </a:p>
        </p:txBody>
      </p:sp>
      <p:sp>
        <p:nvSpPr>
          <p:cNvPr id="5" name="Date Placeholder 4"/>
          <p:cNvSpPr>
            <a:spLocks noGrp="1"/>
          </p:cNvSpPr>
          <p:nvPr>
            <p:ph type="dt" sz="half" idx="10"/>
          </p:nvPr>
        </p:nvSpPr>
        <p:spPr/>
        <p:txBody>
          <a:bodyPr/>
          <a:lstStyle/>
          <a:p>
            <a:fld id="{48CA9DF7-6093-A540-83FC-F7C6E69846D8}"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55B46-2A3D-F14A-9915-27A22A28EC38}"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48CA9DF7-6093-A540-83FC-F7C6E69846D8}"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48CA9DF7-6093-A540-83FC-F7C6E69846D8}"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48CA9DF7-6093-A540-83FC-F7C6E69846D8}"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CA"/>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48CA9DF7-6093-A540-83FC-F7C6E69846D8}"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55B46-2A3D-F14A-9915-27A22A28EC38}"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CA"/>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48CA9DF7-6093-A540-83FC-F7C6E69846D8}" type="datetimeFigureOut">
              <a:rPr lang="en-US" smtClean="0"/>
              <a:t>8/23/22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CA"/>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48CA9DF7-6093-A540-83FC-F7C6E69846D8}"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48CA9DF7-6093-A540-83FC-F7C6E69846D8}" type="datetimeFigureOut">
              <a:rPr lang="en-US" smtClean="0"/>
              <a:t>8/23/22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55B46-2A3D-F14A-9915-27A22A28EC38}"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48CA9DF7-6093-A540-83FC-F7C6E69846D8}" type="datetimeFigureOut">
              <a:rPr lang="en-US" smtClean="0"/>
              <a:t>8/23/22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A9DF7-6093-A540-83FC-F7C6E69846D8}" type="datetimeFigureOut">
              <a:rPr lang="en-US" smtClean="0"/>
              <a:t>8/23/22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CA"/>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8CA9DF7-6093-A540-83FC-F7C6E69846D8}" type="datetimeFigureOut">
              <a:rPr lang="en-US" smtClean="0"/>
              <a:t>8/23/22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55B46-2A3D-F14A-9915-27A22A28EC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CA"/>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48CA9DF7-6093-A540-83FC-F7C6E69846D8}" type="datetimeFigureOut">
              <a:rPr lang="en-US" smtClean="0"/>
              <a:t>8/23/22</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7DF55B46-2A3D-F14A-9915-27A22A28EC3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youtube.com/watch?v=N3XlyT4Ums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vNUV8FCfiM"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s://www.youtube.com/watch?v=5CUz81Y6LO0"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95ULhvaH5E"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youtube.com/watch?v=VIDErTArzZY"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Economic Systems</a:t>
            </a:r>
          </a:p>
        </p:txBody>
      </p:sp>
      <p:sp>
        <p:nvSpPr>
          <p:cNvPr id="3" name="Subtitle 2"/>
          <p:cNvSpPr>
            <a:spLocks noGrp="1"/>
          </p:cNvSpPr>
          <p:nvPr>
            <p:ph type="subTitle" idx="1"/>
          </p:nvPr>
        </p:nvSpPr>
        <p:spPr/>
        <p:txBody>
          <a:bodyPr/>
          <a:lstStyle/>
          <a:p>
            <a:r>
              <a:rPr lang="en-US" dirty="0"/>
              <a:t>Types of Economies and Politics</a:t>
            </a:r>
          </a:p>
        </p:txBody>
      </p:sp>
    </p:spTree>
    <p:extLst>
      <p:ext uri="{BB962C8B-B14F-4D97-AF65-F5344CB8AC3E}">
        <p14:creationId xmlns:p14="http://schemas.microsoft.com/office/powerpoint/2010/main" val="289985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Systems</a:t>
            </a:r>
          </a:p>
        </p:txBody>
      </p:sp>
      <p:sp>
        <p:nvSpPr>
          <p:cNvPr id="3" name="Content Placeholder 2"/>
          <p:cNvSpPr>
            <a:spLocks noGrp="1"/>
          </p:cNvSpPr>
          <p:nvPr>
            <p:ph idx="1"/>
          </p:nvPr>
        </p:nvSpPr>
        <p:spPr/>
        <p:txBody>
          <a:bodyPr/>
          <a:lstStyle/>
          <a:p>
            <a:r>
              <a:rPr lang="en-US" dirty="0"/>
              <a:t>What a country produces and in what quantities?</a:t>
            </a:r>
          </a:p>
          <a:p>
            <a:r>
              <a:rPr lang="en-US" dirty="0"/>
              <a:t>How should scarce resources like land, </a:t>
            </a:r>
            <a:r>
              <a:rPr lang="en-US" dirty="0" err="1"/>
              <a:t>labour</a:t>
            </a:r>
            <a:r>
              <a:rPr lang="en-US" dirty="0"/>
              <a:t> and capital be allocated?</a:t>
            </a:r>
          </a:p>
          <a:p>
            <a:r>
              <a:rPr lang="en-US" dirty="0"/>
              <a:t>How should goods and services be distributed throughout the country?</a:t>
            </a:r>
          </a:p>
          <a:p>
            <a:r>
              <a:rPr lang="en-US" dirty="0"/>
              <a:t>What should be the price of goods and services?</a:t>
            </a:r>
          </a:p>
        </p:txBody>
      </p:sp>
    </p:spTree>
    <p:extLst>
      <p:ext uri="{BB962C8B-B14F-4D97-AF65-F5344CB8AC3E}">
        <p14:creationId xmlns:p14="http://schemas.microsoft.com/office/powerpoint/2010/main" val="414915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Market Economy</a:t>
            </a:r>
          </a:p>
        </p:txBody>
      </p:sp>
      <p:sp>
        <p:nvSpPr>
          <p:cNvPr id="3" name="Content Placeholder 2"/>
          <p:cNvSpPr>
            <a:spLocks noGrp="1"/>
          </p:cNvSpPr>
          <p:nvPr>
            <p:ph idx="1"/>
          </p:nvPr>
        </p:nvSpPr>
        <p:spPr/>
        <p:txBody>
          <a:bodyPr/>
          <a:lstStyle/>
          <a:p>
            <a:r>
              <a:rPr lang="en-US" dirty="0"/>
              <a:t>“</a:t>
            </a:r>
            <a:r>
              <a:rPr lang="en-US" i="1" dirty="0">
                <a:solidFill>
                  <a:schemeClr val="accent5"/>
                </a:solidFill>
              </a:rPr>
              <a:t>The statesman who should attempt to direct private people in what manner they ought to employ their capitals, would not only load himself with a most unnecessary attention, but assume an authority which could safely be trusted, not only to no single person, but to no council or senate whatever, and which would nowhere be so dangerous as in the hands of a man who had folly and presumption enough to fancy himself fit to exercise it.</a:t>
            </a:r>
            <a:r>
              <a:rPr lang="en-US" dirty="0"/>
              <a:t>” </a:t>
            </a:r>
            <a:r>
              <a:rPr lang="mr-IN" dirty="0"/>
              <a:t>–</a:t>
            </a:r>
            <a:r>
              <a:rPr lang="en-US" dirty="0"/>
              <a:t> Adam Smith</a:t>
            </a:r>
          </a:p>
          <a:p>
            <a:pPr marL="0" indent="0">
              <a:buNone/>
            </a:pPr>
            <a:r>
              <a:rPr lang="en-US" dirty="0"/>
              <a:t>In your groups read and then be prepared to explain this quote.</a:t>
            </a:r>
          </a:p>
        </p:txBody>
      </p:sp>
    </p:spTree>
    <p:extLst>
      <p:ext uri="{BB962C8B-B14F-4D97-AF65-F5344CB8AC3E}">
        <p14:creationId xmlns:p14="http://schemas.microsoft.com/office/powerpoint/2010/main" val="16216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a:xfrm>
            <a:off x="113162" y="1416441"/>
            <a:ext cx="8817986" cy="1978763"/>
          </a:xfrm>
        </p:spPr>
        <p:txBody>
          <a:bodyPr>
            <a:normAutofit fontScale="92500" lnSpcReduction="10000"/>
          </a:bodyPr>
          <a:lstStyle/>
          <a:p>
            <a:r>
              <a:rPr lang="en-US" b="1" dirty="0">
                <a:solidFill>
                  <a:srgbClr val="5AA2AE"/>
                </a:solidFill>
              </a:rPr>
              <a:t>Private Property </a:t>
            </a:r>
            <a:r>
              <a:rPr lang="mr-IN" dirty="0"/>
              <a:t>–</a:t>
            </a:r>
            <a:r>
              <a:rPr lang="en-US" dirty="0"/>
              <a:t> private ownership of property</a:t>
            </a:r>
          </a:p>
          <a:p>
            <a:r>
              <a:rPr lang="en-US" b="1" dirty="0">
                <a:solidFill>
                  <a:srgbClr val="5AA2AE"/>
                </a:solidFill>
              </a:rPr>
              <a:t>Profit</a:t>
            </a:r>
            <a:r>
              <a:rPr lang="en-US" dirty="0"/>
              <a:t> </a:t>
            </a:r>
            <a:r>
              <a:rPr lang="mr-IN" dirty="0"/>
              <a:t>–</a:t>
            </a:r>
            <a:r>
              <a:rPr lang="en-US" dirty="0"/>
              <a:t> self interest, economic gain, </a:t>
            </a:r>
          </a:p>
          <a:p>
            <a:r>
              <a:rPr lang="en-US" b="1" dirty="0">
                <a:solidFill>
                  <a:srgbClr val="5AA2AE"/>
                </a:solidFill>
              </a:rPr>
              <a:t>Competition </a:t>
            </a:r>
            <a:r>
              <a:rPr lang="mr-IN" dirty="0"/>
              <a:t>–</a:t>
            </a:r>
            <a:r>
              <a:rPr lang="en-US" dirty="0"/>
              <a:t> companies compete on quality, services, price, reputation and other areas. The result is to is in theory greater selection of goods and services and only ones demanded by the market (people)</a:t>
            </a:r>
          </a:p>
        </p:txBody>
      </p:sp>
      <p:pic>
        <p:nvPicPr>
          <p:cNvPr id="4" name="Picture 3" descr="16408990-supply-and-demand-market-econom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853" y="4495895"/>
            <a:ext cx="2528760" cy="2112919"/>
          </a:xfrm>
          <a:prstGeom prst="rect">
            <a:avLst/>
          </a:prstGeom>
        </p:spPr>
      </p:pic>
      <p:pic>
        <p:nvPicPr>
          <p:cNvPr id="5" name="Picture 4" descr="thumb_148242_cover_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31" y="4977578"/>
            <a:ext cx="3881819" cy="1702029"/>
          </a:xfrm>
          <a:prstGeom prst="rect">
            <a:avLst/>
          </a:prstGeom>
        </p:spPr>
      </p:pic>
      <p:sp>
        <p:nvSpPr>
          <p:cNvPr id="7" name="TextBox 6"/>
          <p:cNvSpPr txBox="1"/>
          <p:nvPr/>
        </p:nvSpPr>
        <p:spPr>
          <a:xfrm>
            <a:off x="238894" y="3785020"/>
            <a:ext cx="5041930" cy="1200329"/>
          </a:xfrm>
          <a:prstGeom prst="rect">
            <a:avLst/>
          </a:prstGeom>
          <a:noFill/>
        </p:spPr>
        <p:txBody>
          <a:bodyPr wrap="square" rtlCol="0">
            <a:spAutoFit/>
          </a:bodyPr>
          <a:lstStyle/>
          <a:p>
            <a:r>
              <a:rPr lang="en-US" dirty="0"/>
              <a:t>Watch the video and read the handout. How is the USA / New York Portrayed? How does this illustrate the characteristics of a Market Economy?</a:t>
            </a:r>
          </a:p>
        </p:txBody>
      </p:sp>
      <p:sp>
        <p:nvSpPr>
          <p:cNvPr id="8" name="TextBox 7"/>
          <p:cNvSpPr txBox="1"/>
          <p:nvPr/>
        </p:nvSpPr>
        <p:spPr>
          <a:xfrm>
            <a:off x="5927852" y="3525606"/>
            <a:ext cx="3003295" cy="923330"/>
          </a:xfrm>
          <a:prstGeom prst="rect">
            <a:avLst/>
          </a:prstGeom>
          <a:noFill/>
        </p:spPr>
        <p:txBody>
          <a:bodyPr wrap="square" rtlCol="0">
            <a:spAutoFit/>
          </a:bodyPr>
          <a:lstStyle/>
          <a:p>
            <a:r>
              <a:rPr lang="en-US" dirty="0"/>
              <a:t>How do supply and demand illustrate a Market Economy?</a:t>
            </a:r>
          </a:p>
        </p:txBody>
      </p:sp>
      <p:sp>
        <p:nvSpPr>
          <p:cNvPr id="9" name="TextBox 8">
            <a:extLst>
              <a:ext uri="{FF2B5EF4-FFF2-40B4-BE49-F238E27FC236}">
                <a16:creationId xmlns:a16="http://schemas.microsoft.com/office/drawing/2014/main" id="{B9E15A41-FA41-6B4B-970B-FA858F734C80}"/>
              </a:ext>
            </a:extLst>
          </p:cNvPr>
          <p:cNvSpPr txBox="1"/>
          <p:nvPr/>
        </p:nvSpPr>
        <p:spPr>
          <a:xfrm>
            <a:off x="345989" y="3429000"/>
            <a:ext cx="4226011" cy="369332"/>
          </a:xfrm>
          <a:prstGeom prst="rect">
            <a:avLst/>
          </a:prstGeom>
          <a:noFill/>
        </p:spPr>
        <p:txBody>
          <a:bodyPr wrap="square" rtlCol="0">
            <a:spAutoFit/>
          </a:bodyPr>
          <a:lstStyle/>
          <a:p>
            <a:r>
              <a:rPr lang="en-US" dirty="0"/>
              <a:t>Look At The Example: </a:t>
            </a:r>
            <a:r>
              <a:rPr lang="en-US" dirty="0">
                <a:hlinkClick r:id="rId4"/>
              </a:rPr>
              <a:t>USA</a:t>
            </a:r>
            <a:endParaRPr lang="en-US" dirty="0"/>
          </a:p>
        </p:txBody>
      </p:sp>
    </p:spTree>
    <p:extLst>
      <p:ext uri="{BB962C8B-B14F-4D97-AF65-F5344CB8AC3E}">
        <p14:creationId xmlns:p14="http://schemas.microsoft.com/office/powerpoint/2010/main" val="41730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Centrally Planned/Command Economy</a:t>
            </a:r>
          </a:p>
        </p:txBody>
      </p:sp>
      <p:sp>
        <p:nvSpPr>
          <p:cNvPr id="3" name="Content Placeholder 2"/>
          <p:cNvSpPr>
            <a:spLocks noGrp="1"/>
          </p:cNvSpPr>
          <p:nvPr>
            <p:ph idx="1"/>
          </p:nvPr>
        </p:nvSpPr>
        <p:spPr>
          <a:xfrm>
            <a:off x="685800" y="1869141"/>
            <a:ext cx="7770813" cy="2305704"/>
          </a:xfrm>
        </p:spPr>
        <p:txBody>
          <a:bodyPr>
            <a:normAutofit fontScale="92500" lnSpcReduction="10000"/>
          </a:bodyPr>
          <a:lstStyle/>
          <a:p>
            <a:r>
              <a:rPr lang="en-US" b="1" dirty="0">
                <a:solidFill>
                  <a:srgbClr val="5AA2AE"/>
                </a:solidFill>
              </a:rPr>
              <a:t>Private Property: </a:t>
            </a:r>
            <a:r>
              <a:rPr lang="en-US" dirty="0"/>
              <a:t>restricted, mostly owned by the government. People may own small houses or plots of land.</a:t>
            </a:r>
          </a:p>
          <a:p>
            <a:r>
              <a:rPr lang="en-US" b="1" dirty="0">
                <a:solidFill>
                  <a:srgbClr val="5AA2AE"/>
                </a:solidFill>
              </a:rPr>
              <a:t>Profit:</a:t>
            </a:r>
            <a:r>
              <a:rPr lang="en-US" dirty="0"/>
              <a:t> All profit in some way belongs to the government. The government is in control of revenue.</a:t>
            </a:r>
          </a:p>
          <a:p>
            <a:r>
              <a:rPr lang="en-US" b="1" dirty="0">
                <a:solidFill>
                  <a:srgbClr val="5AA2AE"/>
                </a:solidFill>
              </a:rPr>
              <a:t>Competition: </a:t>
            </a:r>
            <a:r>
              <a:rPr lang="en-US" dirty="0"/>
              <a:t>limited, The government determines price, quality, style, amount of goods and services made/sold.</a:t>
            </a:r>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0" y="4764530"/>
            <a:ext cx="3721724" cy="2093470"/>
          </a:xfrm>
          <a:prstGeom prst="rect">
            <a:avLst/>
          </a:prstGeom>
        </p:spPr>
      </p:pic>
      <p:sp>
        <p:nvSpPr>
          <p:cNvPr id="5" name="TextBox 4"/>
          <p:cNvSpPr txBox="1"/>
          <p:nvPr/>
        </p:nvSpPr>
        <p:spPr>
          <a:xfrm>
            <a:off x="1458515" y="4395198"/>
            <a:ext cx="968152" cy="369332"/>
          </a:xfrm>
          <a:prstGeom prst="rect">
            <a:avLst/>
          </a:prstGeom>
          <a:noFill/>
        </p:spPr>
        <p:txBody>
          <a:bodyPr wrap="square" rtlCol="0">
            <a:spAutoFit/>
          </a:bodyPr>
          <a:lstStyle/>
          <a:p>
            <a:r>
              <a:rPr lang="en-US" dirty="0">
                <a:hlinkClick r:id="rId3"/>
              </a:rPr>
              <a:t>Cuba?</a:t>
            </a:r>
            <a:endParaRPr lang="en-US" dirty="0"/>
          </a:p>
        </p:txBody>
      </p:sp>
      <p:pic>
        <p:nvPicPr>
          <p:cNvPr id="6" name="Picture 5" descr="singapo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383" y="4764530"/>
            <a:ext cx="3762586" cy="2093470"/>
          </a:xfrm>
          <a:prstGeom prst="rect">
            <a:avLst/>
          </a:prstGeom>
        </p:spPr>
      </p:pic>
      <p:sp>
        <p:nvSpPr>
          <p:cNvPr id="7" name="TextBox 6"/>
          <p:cNvSpPr txBox="1"/>
          <p:nvPr/>
        </p:nvSpPr>
        <p:spPr>
          <a:xfrm>
            <a:off x="6274123" y="4438916"/>
            <a:ext cx="1508807" cy="369332"/>
          </a:xfrm>
          <a:prstGeom prst="rect">
            <a:avLst/>
          </a:prstGeom>
          <a:noFill/>
        </p:spPr>
        <p:txBody>
          <a:bodyPr wrap="square" rtlCol="0">
            <a:spAutoFit/>
          </a:bodyPr>
          <a:lstStyle/>
          <a:p>
            <a:r>
              <a:rPr lang="en-US" dirty="0">
                <a:hlinkClick r:id="rId5"/>
              </a:rPr>
              <a:t>Singapore?</a:t>
            </a:r>
            <a:endParaRPr lang="en-US" dirty="0"/>
          </a:p>
        </p:txBody>
      </p:sp>
    </p:spTree>
    <p:extLst>
      <p:ext uri="{BB962C8B-B14F-4D97-AF65-F5344CB8AC3E}">
        <p14:creationId xmlns:p14="http://schemas.microsoft.com/office/powerpoint/2010/main" val="249285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Economy</a:t>
            </a:r>
          </a:p>
        </p:txBody>
      </p:sp>
      <p:sp>
        <p:nvSpPr>
          <p:cNvPr id="3" name="Content Placeholder 2"/>
          <p:cNvSpPr>
            <a:spLocks noGrp="1"/>
          </p:cNvSpPr>
          <p:nvPr>
            <p:ph idx="1"/>
          </p:nvPr>
        </p:nvSpPr>
        <p:spPr>
          <a:xfrm>
            <a:off x="685800" y="1869142"/>
            <a:ext cx="7770813" cy="2431452"/>
          </a:xfrm>
        </p:spPr>
        <p:txBody>
          <a:bodyPr>
            <a:normAutofit lnSpcReduction="10000"/>
          </a:bodyPr>
          <a:lstStyle/>
          <a:p>
            <a:r>
              <a:rPr lang="en-US" b="1" dirty="0">
                <a:solidFill>
                  <a:srgbClr val="5AA2AE"/>
                </a:solidFill>
              </a:rPr>
              <a:t>Private Property: </a:t>
            </a:r>
            <a:r>
              <a:rPr lang="en-US" dirty="0"/>
              <a:t>owned by individuals, corporations and government. The government owns schools, parks, real estate and other essential services</a:t>
            </a:r>
          </a:p>
          <a:p>
            <a:r>
              <a:rPr lang="en-US" b="1" dirty="0">
                <a:solidFill>
                  <a:srgbClr val="5AA2AE"/>
                </a:solidFill>
              </a:rPr>
              <a:t>Profit: </a:t>
            </a:r>
            <a:r>
              <a:rPr lang="en-US" dirty="0"/>
              <a:t>encouraged, but taxed to support government projects</a:t>
            </a:r>
          </a:p>
          <a:p>
            <a:r>
              <a:rPr lang="en-US" b="1" dirty="0">
                <a:solidFill>
                  <a:srgbClr val="5AA2AE"/>
                </a:solidFill>
              </a:rPr>
              <a:t>Competition: </a:t>
            </a:r>
            <a:r>
              <a:rPr lang="en-US" dirty="0"/>
              <a:t>strong competition exists but the government may also compete</a:t>
            </a:r>
          </a:p>
        </p:txBody>
      </p:sp>
      <p:pic>
        <p:nvPicPr>
          <p:cNvPr id="4" name="Picture 3" descr="law-den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78" y="4776231"/>
            <a:ext cx="2945710" cy="1924531"/>
          </a:xfrm>
          <a:prstGeom prst="rect">
            <a:avLst/>
          </a:prstGeom>
        </p:spPr>
      </p:pic>
      <p:sp>
        <p:nvSpPr>
          <p:cNvPr id="5" name="TextBox 4"/>
          <p:cNvSpPr txBox="1"/>
          <p:nvPr/>
        </p:nvSpPr>
        <p:spPr>
          <a:xfrm>
            <a:off x="1188736" y="4369175"/>
            <a:ext cx="1187636" cy="369332"/>
          </a:xfrm>
          <a:prstGeom prst="rect">
            <a:avLst/>
          </a:prstGeom>
          <a:noFill/>
        </p:spPr>
        <p:txBody>
          <a:bodyPr wrap="square" rtlCol="0">
            <a:spAutoFit/>
          </a:bodyPr>
          <a:lstStyle/>
          <a:p>
            <a:r>
              <a:rPr lang="en-US" dirty="0">
                <a:hlinkClick r:id="rId3"/>
              </a:rPr>
              <a:t>Denmark</a:t>
            </a:r>
            <a:endParaRPr lang="en-US" dirty="0"/>
          </a:p>
        </p:txBody>
      </p:sp>
      <p:pic>
        <p:nvPicPr>
          <p:cNvPr id="6" name="Picture 5" descr="149158215538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406" y="4738507"/>
            <a:ext cx="2984207" cy="1962255"/>
          </a:xfrm>
          <a:prstGeom prst="rect">
            <a:avLst/>
          </a:prstGeom>
        </p:spPr>
      </p:pic>
      <p:sp>
        <p:nvSpPr>
          <p:cNvPr id="7" name="TextBox 6"/>
          <p:cNvSpPr txBox="1"/>
          <p:nvPr/>
        </p:nvSpPr>
        <p:spPr>
          <a:xfrm>
            <a:off x="6378356" y="4317125"/>
            <a:ext cx="1099165" cy="369332"/>
          </a:xfrm>
          <a:prstGeom prst="rect">
            <a:avLst/>
          </a:prstGeom>
          <a:noFill/>
        </p:spPr>
        <p:txBody>
          <a:bodyPr wrap="square" rtlCol="0">
            <a:spAutoFit/>
          </a:bodyPr>
          <a:lstStyle/>
          <a:p>
            <a:r>
              <a:rPr lang="en-US" dirty="0">
                <a:hlinkClick r:id="rId5"/>
              </a:rPr>
              <a:t>England</a:t>
            </a:r>
            <a:endParaRPr lang="en-US" dirty="0"/>
          </a:p>
        </p:txBody>
      </p:sp>
    </p:spTree>
    <p:extLst>
      <p:ext uri="{BB962C8B-B14F-4D97-AF65-F5344CB8AC3E}">
        <p14:creationId xmlns:p14="http://schemas.microsoft.com/office/powerpoint/2010/main" val="169565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 and Disadvantages</a:t>
            </a:r>
          </a:p>
        </p:txBody>
      </p:sp>
      <p:sp>
        <p:nvSpPr>
          <p:cNvPr id="3" name="Content Placeholder 2"/>
          <p:cNvSpPr>
            <a:spLocks noGrp="1"/>
          </p:cNvSpPr>
          <p:nvPr>
            <p:ph idx="1"/>
          </p:nvPr>
        </p:nvSpPr>
        <p:spPr>
          <a:xfrm>
            <a:off x="125735" y="5679521"/>
            <a:ext cx="8851668" cy="1111095"/>
          </a:xfrm>
        </p:spPr>
        <p:txBody>
          <a:bodyPr>
            <a:normAutofit/>
          </a:bodyPr>
          <a:lstStyle/>
          <a:p>
            <a:r>
              <a:rPr lang="en-US" dirty="0"/>
              <a:t>Read the textbooks advantages and disadvantages. Do you sense a bias from the text towards one area or another? Do you agree with the textbook’s evaluation? </a:t>
            </a:r>
          </a:p>
        </p:txBody>
      </p:sp>
      <p:pic>
        <p:nvPicPr>
          <p:cNvPr id="4" name="Picture 3" descr="Screen Shot 2018-10-17 at 2.46.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62" y="1430521"/>
            <a:ext cx="7698060" cy="3875214"/>
          </a:xfrm>
          <a:prstGeom prst="rect">
            <a:avLst/>
          </a:prstGeom>
        </p:spPr>
      </p:pic>
    </p:spTree>
    <p:extLst>
      <p:ext uri="{BB962C8B-B14F-4D97-AF65-F5344CB8AC3E}">
        <p14:creationId xmlns:p14="http://schemas.microsoft.com/office/powerpoint/2010/main" val="304705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343E-8545-2411-32AB-C1E9189473E0}"/>
              </a:ext>
            </a:extLst>
          </p:cNvPr>
          <p:cNvSpPr>
            <a:spLocks noGrp="1"/>
          </p:cNvSpPr>
          <p:nvPr>
            <p:ph type="title"/>
          </p:nvPr>
        </p:nvSpPr>
        <p:spPr/>
        <p:txBody>
          <a:bodyPr/>
          <a:lstStyle/>
          <a:p>
            <a:r>
              <a:rPr lang="en-US" dirty="0"/>
              <a:t>Reflect</a:t>
            </a:r>
          </a:p>
        </p:txBody>
      </p:sp>
      <p:sp>
        <p:nvSpPr>
          <p:cNvPr id="3" name="Content Placeholder 2">
            <a:extLst>
              <a:ext uri="{FF2B5EF4-FFF2-40B4-BE49-F238E27FC236}">
                <a16:creationId xmlns:a16="http://schemas.microsoft.com/office/drawing/2014/main" id="{43B52C48-14B2-2A0A-00A7-332B4D19A632}"/>
              </a:ext>
            </a:extLst>
          </p:cNvPr>
          <p:cNvSpPr>
            <a:spLocks noGrp="1"/>
          </p:cNvSpPr>
          <p:nvPr>
            <p:ph idx="1"/>
          </p:nvPr>
        </p:nvSpPr>
        <p:spPr/>
        <p:txBody>
          <a:bodyPr/>
          <a:lstStyle/>
          <a:p>
            <a:r>
              <a:rPr lang="en-US" dirty="0"/>
              <a:t>Which economic system do you like most? Why?</a:t>
            </a:r>
          </a:p>
          <a:p>
            <a:r>
              <a:rPr lang="en-US" dirty="0"/>
              <a:t>Can you match the economic system with the type of government it will most likely go with?</a:t>
            </a:r>
          </a:p>
          <a:p>
            <a:r>
              <a:rPr lang="en-US" dirty="0"/>
              <a:t>Look at the videos on Lobbyists on </a:t>
            </a:r>
            <a:r>
              <a:rPr lang="en-US"/>
              <a:t>our website. </a:t>
            </a:r>
            <a:r>
              <a:rPr lang="en-US" dirty="0"/>
              <a:t>Do you think they are more positive or negative for society?</a:t>
            </a:r>
          </a:p>
          <a:p>
            <a:endParaRPr lang="en-US" dirty="0"/>
          </a:p>
          <a:p>
            <a:endParaRPr lang="en-US" dirty="0"/>
          </a:p>
          <a:p>
            <a:endParaRPr lang="en-US" dirty="0"/>
          </a:p>
        </p:txBody>
      </p:sp>
    </p:spTree>
    <p:extLst>
      <p:ext uri="{BB962C8B-B14F-4D97-AF65-F5344CB8AC3E}">
        <p14:creationId xmlns:p14="http://schemas.microsoft.com/office/powerpoint/2010/main" val="21240501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166</TotalTime>
  <Words>458</Words>
  <Application>Microsoft Macintosh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Calisto MT</vt:lpstr>
      <vt:lpstr>Story</vt:lpstr>
      <vt:lpstr>Economic Systems</vt:lpstr>
      <vt:lpstr>Economic Systems</vt:lpstr>
      <vt:lpstr>A Market Economy</vt:lpstr>
      <vt:lpstr>Characteristics</vt:lpstr>
      <vt:lpstr>Centrally Planned/Command Economy</vt:lpstr>
      <vt:lpstr>Mixed Economy</vt:lpstr>
      <vt:lpstr>Advantages and Disadvantages</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Systems</dc:title>
  <dc:creator>Gordon Laffin</dc:creator>
  <cp:lastModifiedBy>Gord Gord</cp:lastModifiedBy>
  <cp:revision>10</cp:revision>
  <dcterms:created xsi:type="dcterms:W3CDTF">2018-10-17T16:13:28Z</dcterms:created>
  <dcterms:modified xsi:type="dcterms:W3CDTF">2022-08-23T14:26:29Z</dcterms:modified>
</cp:coreProperties>
</file>