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9" r:id="rId4"/>
    <p:sldId id="258" r:id="rId5"/>
    <p:sldId id="260" r:id="rId6"/>
    <p:sldId id="263" r:id="rId7"/>
    <p:sldId id="265" r:id="rId8"/>
    <p:sldId id="261" r:id="rId9"/>
    <p:sldId id="262"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F6E27-1428-4378-B7CE-04B18BC200AD}"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5BEE3F03-85E8-4347-98D4-CE863E414AD2}">
      <dgm:prSet/>
      <dgm:spPr/>
      <dgm:t>
        <a:bodyPr/>
        <a:lstStyle/>
        <a:p>
          <a:r>
            <a:rPr lang="en-US" dirty="0"/>
            <a:t>So the owner of a taxi company thinks all women are bad drivers and therefore refuses to hire women for his company. </a:t>
          </a:r>
        </a:p>
      </dgm:t>
    </dgm:pt>
    <dgm:pt modelId="{80B5174F-000D-4D76-B4D9-46E4055D5E49}" type="parTrans" cxnId="{EEBC135C-6C12-4EB5-AA1C-26F2375C8EB7}">
      <dgm:prSet/>
      <dgm:spPr/>
      <dgm:t>
        <a:bodyPr/>
        <a:lstStyle/>
        <a:p>
          <a:endParaRPr lang="en-US"/>
        </a:p>
      </dgm:t>
    </dgm:pt>
    <dgm:pt modelId="{73C9D640-E81F-4217-99FB-584197BDC715}" type="sibTrans" cxnId="{EEBC135C-6C12-4EB5-AA1C-26F2375C8EB7}">
      <dgm:prSet/>
      <dgm:spPr/>
      <dgm:t>
        <a:bodyPr/>
        <a:lstStyle/>
        <a:p>
          <a:endParaRPr lang="en-US"/>
        </a:p>
      </dgm:t>
    </dgm:pt>
    <dgm:pt modelId="{98B80538-B41B-45E4-BAA8-D785FBB1475A}">
      <dgm:prSet custT="1"/>
      <dgm:spPr/>
      <dgm:t>
        <a:bodyPr/>
        <a:lstStyle/>
        <a:p>
          <a:r>
            <a:rPr lang="en-US" sz="1700" b="1" dirty="0"/>
            <a:t>Macro Example: The CEO of a fortune 500 company (say Walmart) thinks all women are too emotional and therefore cannot make important rational decisions; therefore, he refuses to let them climb the corporate ladder in his company and they never get higher management positions. Extend this further, if large numbers of women don’t get this experience it makes the ladder broken and impossible to climb for everyone.</a:t>
          </a:r>
        </a:p>
      </dgm:t>
    </dgm:pt>
    <dgm:pt modelId="{CEC644A7-1A93-49D3-812A-28D3C488A1A4}" type="parTrans" cxnId="{58EC3529-F6F3-4280-B383-501FF8BC9163}">
      <dgm:prSet/>
      <dgm:spPr/>
      <dgm:t>
        <a:bodyPr/>
        <a:lstStyle/>
        <a:p>
          <a:endParaRPr lang="en-US"/>
        </a:p>
      </dgm:t>
    </dgm:pt>
    <dgm:pt modelId="{EBCD4599-1900-407C-8FFC-C01623123D34}" type="sibTrans" cxnId="{58EC3529-F6F3-4280-B383-501FF8BC9163}">
      <dgm:prSet/>
      <dgm:spPr/>
      <dgm:t>
        <a:bodyPr/>
        <a:lstStyle/>
        <a:p>
          <a:endParaRPr lang="en-US"/>
        </a:p>
      </dgm:t>
    </dgm:pt>
    <dgm:pt modelId="{F2742CAB-5D21-0F4C-B377-A9332E984FAB}" type="pres">
      <dgm:prSet presAssocID="{543F6E27-1428-4378-B7CE-04B18BC200AD}" presName="hierChild1" presStyleCnt="0">
        <dgm:presLayoutVars>
          <dgm:chPref val="1"/>
          <dgm:dir/>
          <dgm:animOne val="branch"/>
          <dgm:animLvl val="lvl"/>
          <dgm:resizeHandles/>
        </dgm:presLayoutVars>
      </dgm:prSet>
      <dgm:spPr/>
    </dgm:pt>
    <dgm:pt modelId="{02EFC4EC-575D-6248-A95D-890353F34BA9}" type="pres">
      <dgm:prSet presAssocID="{5BEE3F03-85E8-4347-98D4-CE863E414AD2}" presName="hierRoot1" presStyleCnt="0"/>
      <dgm:spPr/>
    </dgm:pt>
    <dgm:pt modelId="{716EFCF8-2D89-874D-9E93-548C9A9BC6E5}" type="pres">
      <dgm:prSet presAssocID="{5BEE3F03-85E8-4347-98D4-CE863E414AD2}" presName="composite" presStyleCnt="0"/>
      <dgm:spPr/>
    </dgm:pt>
    <dgm:pt modelId="{4CC18A20-5CBC-8D46-8695-42FDD104E8D6}" type="pres">
      <dgm:prSet presAssocID="{5BEE3F03-85E8-4347-98D4-CE863E414AD2}" presName="background" presStyleLbl="node0" presStyleIdx="0" presStyleCnt="2"/>
      <dgm:spPr>
        <a:solidFill>
          <a:srgbClr val="FFC000"/>
        </a:solidFill>
      </dgm:spPr>
    </dgm:pt>
    <dgm:pt modelId="{48D58259-7415-464A-9073-9319F3234773}" type="pres">
      <dgm:prSet presAssocID="{5BEE3F03-85E8-4347-98D4-CE863E414AD2}" presName="text" presStyleLbl="fgAcc0" presStyleIdx="0" presStyleCnt="2" custScaleX="93456" custScaleY="157618" custLinFactNeighborY="-73228">
        <dgm:presLayoutVars>
          <dgm:chPref val="3"/>
        </dgm:presLayoutVars>
      </dgm:prSet>
      <dgm:spPr/>
    </dgm:pt>
    <dgm:pt modelId="{C84CD0F4-26A3-754B-9175-D720213FCD21}" type="pres">
      <dgm:prSet presAssocID="{5BEE3F03-85E8-4347-98D4-CE863E414AD2}" presName="hierChild2" presStyleCnt="0"/>
      <dgm:spPr/>
    </dgm:pt>
    <dgm:pt modelId="{1E589565-703A-3949-889A-7DD3E5C21483}" type="pres">
      <dgm:prSet presAssocID="{98B80538-B41B-45E4-BAA8-D785FBB1475A}" presName="hierRoot1" presStyleCnt="0"/>
      <dgm:spPr/>
    </dgm:pt>
    <dgm:pt modelId="{76E95DB0-D3B1-B645-8F93-D7FB708EEF82}" type="pres">
      <dgm:prSet presAssocID="{98B80538-B41B-45E4-BAA8-D785FBB1475A}" presName="composite" presStyleCnt="0"/>
      <dgm:spPr/>
    </dgm:pt>
    <dgm:pt modelId="{4C685619-F96A-AC45-8A89-CB35652EBD88}" type="pres">
      <dgm:prSet presAssocID="{98B80538-B41B-45E4-BAA8-D785FBB1475A}" presName="background" presStyleLbl="node0" presStyleIdx="1" presStyleCnt="2"/>
      <dgm:spPr>
        <a:solidFill>
          <a:srgbClr val="FFC000"/>
        </a:solidFill>
      </dgm:spPr>
    </dgm:pt>
    <dgm:pt modelId="{CD809281-7982-124D-A0BA-430FA3047A46}" type="pres">
      <dgm:prSet presAssocID="{98B80538-B41B-45E4-BAA8-D785FBB1475A}" presName="text" presStyleLbl="fgAcc0" presStyleIdx="1" presStyleCnt="2" custScaleX="154367" custScaleY="241360" custLinFactNeighborX="540" custLinFactNeighborY="-30608">
        <dgm:presLayoutVars>
          <dgm:chPref val="3"/>
        </dgm:presLayoutVars>
      </dgm:prSet>
      <dgm:spPr/>
    </dgm:pt>
    <dgm:pt modelId="{77EBE63D-0831-F640-9F07-EDE5284E7936}" type="pres">
      <dgm:prSet presAssocID="{98B80538-B41B-45E4-BAA8-D785FBB1475A}" presName="hierChild2" presStyleCnt="0"/>
      <dgm:spPr/>
    </dgm:pt>
  </dgm:ptLst>
  <dgm:cxnLst>
    <dgm:cxn modelId="{D471F91D-617E-7943-8815-BCF189A4179E}" type="presOf" srcId="{543F6E27-1428-4378-B7CE-04B18BC200AD}" destId="{F2742CAB-5D21-0F4C-B377-A9332E984FAB}" srcOrd="0" destOrd="0" presId="urn:microsoft.com/office/officeart/2005/8/layout/hierarchy1"/>
    <dgm:cxn modelId="{58EC3529-F6F3-4280-B383-501FF8BC9163}" srcId="{543F6E27-1428-4378-B7CE-04B18BC200AD}" destId="{98B80538-B41B-45E4-BAA8-D785FBB1475A}" srcOrd="1" destOrd="0" parTransId="{CEC644A7-1A93-49D3-812A-28D3C488A1A4}" sibTransId="{EBCD4599-1900-407C-8FFC-C01623123D34}"/>
    <dgm:cxn modelId="{EEBC135C-6C12-4EB5-AA1C-26F2375C8EB7}" srcId="{543F6E27-1428-4378-B7CE-04B18BC200AD}" destId="{5BEE3F03-85E8-4347-98D4-CE863E414AD2}" srcOrd="0" destOrd="0" parTransId="{80B5174F-000D-4D76-B4D9-46E4055D5E49}" sibTransId="{73C9D640-E81F-4217-99FB-584197BDC715}"/>
    <dgm:cxn modelId="{E2EF559A-AE46-F347-9D1B-9C9F83A5EE3B}" type="presOf" srcId="{98B80538-B41B-45E4-BAA8-D785FBB1475A}" destId="{CD809281-7982-124D-A0BA-430FA3047A46}" srcOrd="0" destOrd="0" presId="urn:microsoft.com/office/officeart/2005/8/layout/hierarchy1"/>
    <dgm:cxn modelId="{762681EA-5C5E-2348-8C7B-F9F81CCECE01}" type="presOf" srcId="{5BEE3F03-85E8-4347-98D4-CE863E414AD2}" destId="{48D58259-7415-464A-9073-9319F3234773}" srcOrd="0" destOrd="0" presId="urn:microsoft.com/office/officeart/2005/8/layout/hierarchy1"/>
    <dgm:cxn modelId="{E710876F-34AF-F442-ACB9-48E37623969D}" type="presParOf" srcId="{F2742CAB-5D21-0F4C-B377-A9332E984FAB}" destId="{02EFC4EC-575D-6248-A95D-890353F34BA9}" srcOrd="0" destOrd="0" presId="urn:microsoft.com/office/officeart/2005/8/layout/hierarchy1"/>
    <dgm:cxn modelId="{7188B0D3-0B8B-F649-AD99-0251F257CA19}" type="presParOf" srcId="{02EFC4EC-575D-6248-A95D-890353F34BA9}" destId="{716EFCF8-2D89-874D-9E93-548C9A9BC6E5}" srcOrd="0" destOrd="0" presId="urn:microsoft.com/office/officeart/2005/8/layout/hierarchy1"/>
    <dgm:cxn modelId="{9C5BE332-79ED-F74E-A6E0-A1532F7E0517}" type="presParOf" srcId="{716EFCF8-2D89-874D-9E93-548C9A9BC6E5}" destId="{4CC18A20-5CBC-8D46-8695-42FDD104E8D6}" srcOrd="0" destOrd="0" presId="urn:microsoft.com/office/officeart/2005/8/layout/hierarchy1"/>
    <dgm:cxn modelId="{E4D366EA-222C-0645-938B-F10CA6566DCE}" type="presParOf" srcId="{716EFCF8-2D89-874D-9E93-548C9A9BC6E5}" destId="{48D58259-7415-464A-9073-9319F3234773}" srcOrd="1" destOrd="0" presId="urn:microsoft.com/office/officeart/2005/8/layout/hierarchy1"/>
    <dgm:cxn modelId="{8C8112F1-CB4B-4E46-BAA5-26AA7CF285D1}" type="presParOf" srcId="{02EFC4EC-575D-6248-A95D-890353F34BA9}" destId="{C84CD0F4-26A3-754B-9175-D720213FCD21}" srcOrd="1" destOrd="0" presId="urn:microsoft.com/office/officeart/2005/8/layout/hierarchy1"/>
    <dgm:cxn modelId="{11C37C1B-02AC-3840-8B58-597A5519FD7E}" type="presParOf" srcId="{F2742CAB-5D21-0F4C-B377-A9332E984FAB}" destId="{1E589565-703A-3949-889A-7DD3E5C21483}" srcOrd="1" destOrd="0" presId="urn:microsoft.com/office/officeart/2005/8/layout/hierarchy1"/>
    <dgm:cxn modelId="{745F808B-38B5-BB4B-92CE-1402340776FC}" type="presParOf" srcId="{1E589565-703A-3949-889A-7DD3E5C21483}" destId="{76E95DB0-D3B1-B645-8F93-D7FB708EEF82}" srcOrd="0" destOrd="0" presId="urn:microsoft.com/office/officeart/2005/8/layout/hierarchy1"/>
    <dgm:cxn modelId="{9E0EE111-6EB9-F44E-979F-B00E6397B9D7}" type="presParOf" srcId="{76E95DB0-D3B1-B645-8F93-D7FB708EEF82}" destId="{4C685619-F96A-AC45-8A89-CB35652EBD88}" srcOrd="0" destOrd="0" presId="urn:microsoft.com/office/officeart/2005/8/layout/hierarchy1"/>
    <dgm:cxn modelId="{ABEC2D74-69A2-544F-876C-A8E8CDB3BCF7}" type="presParOf" srcId="{76E95DB0-D3B1-B645-8F93-D7FB708EEF82}" destId="{CD809281-7982-124D-A0BA-430FA3047A46}" srcOrd="1" destOrd="0" presId="urn:microsoft.com/office/officeart/2005/8/layout/hierarchy1"/>
    <dgm:cxn modelId="{710134EC-59BB-FA4A-915F-A0D88CEDC4DF}" type="presParOf" srcId="{1E589565-703A-3949-889A-7DD3E5C21483}" destId="{77EBE63D-0831-F640-9F07-EDE5284E793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DF4E1-DCAC-43EC-A478-647930A9F59F}"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6CC55C19-95B2-4EC3-A5F4-E0DE6A62BF39}">
      <dgm:prSet/>
      <dgm:spPr>
        <a:solidFill>
          <a:srgbClr val="FFC000"/>
        </a:solidFill>
      </dgm:spPr>
      <dgm:t>
        <a:bodyPr/>
        <a:lstStyle/>
        <a:p>
          <a:r>
            <a:rPr lang="en-US"/>
            <a:t>The rights of an individual that are considered basic to life in any human society, including the right to religious freedom and equal opportunity; when such rights require protection, intervention by the government is necessary.</a:t>
          </a:r>
        </a:p>
      </dgm:t>
    </dgm:pt>
    <dgm:pt modelId="{CA93ABC4-F01B-40D0-97DF-990451C650AF}" type="parTrans" cxnId="{D979C611-AE18-45A1-9E5C-A908BECCBEF5}">
      <dgm:prSet/>
      <dgm:spPr/>
      <dgm:t>
        <a:bodyPr/>
        <a:lstStyle/>
        <a:p>
          <a:endParaRPr lang="en-US"/>
        </a:p>
      </dgm:t>
    </dgm:pt>
    <dgm:pt modelId="{BB2FFAB9-1F07-4894-814B-7277EE988D6E}" type="sibTrans" cxnId="{D979C611-AE18-45A1-9E5C-A908BECCBEF5}">
      <dgm:prSet/>
      <dgm:spPr/>
      <dgm:t>
        <a:bodyPr/>
        <a:lstStyle/>
        <a:p>
          <a:endParaRPr lang="en-US"/>
        </a:p>
      </dgm:t>
    </dgm:pt>
    <dgm:pt modelId="{149ADA66-3B5A-461A-93A9-510AE0E483B4}">
      <dgm:prSet/>
      <dgm:spPr/>
      <dgm:t>
        <a:bodyPr/>
        <a:lstStyle/>
        <a:p>
          <a:r>
            <a:rPr lang="en-US"/>
            <a:t>Human Rights legislation’s goal is to prevent discrimination in society by providing deterrents to offenders and ensure everyone has adequate access to basic needs such as food, water and shelter.</a:t>
          </a:r>
        </a:p>
      </dgm:t>
    </dgm:pt>
    <dgm:pt modelId="{E926EF90-7F8B-45E8-BFE9-937A48D8C9F2}" type="parTrans" cxnId="{61D60125-2988-416F-B9CC-9F04BE1B9A22}">
      <dgm:prSet/>
      <dgm:spPr/>
      <dgm:t>
        <a:bodyPr/>
        <a:lstStyle/>
        <a:p>
          <a:endParaRPr lang="en-US"/>
        </a:p>
      </dgm:t>
    </dgm:pt>
    <dgm:pt modelId="{F7FB7891-BB12-48F5-8DE5-1B39DFA324D9}" type="sibTrans" cxnId="{61D60125-2988-416F-B9CC-9F04BE1B9A22}">
      <dgm:prSet/>
      <dgm:spPr/>
      <dgm:t>
        <a:bodyPr/>
        <a:lstStyle/>
        <a:p>
          <a:endParaRPr lang="en-US"/>
        </a:p>
      </dgm:t>
    </dgm:pt>
    <dgm:pt modelId="{986FDCEB-41F5-4F5C-ACBE-ED2870FCDAAB}">
      <dgm:prSet/>
      <dgm:spPr>
        <a:solidFill>
          <a:schemeClr val="accent5">
            <a:lumMod val="60000"/>
            <a:lumOff val="40000"/>
          </a:schemeClr>
        </a:solidFill>
      </dgm:spPr>
      <dgm:t>
        <a:bodyPr/>
        <a:lstStyle/>
        <a:p>
          <a:r>
            <a:rPr lang="en-US"/>
            <a:t>Most importantly human rights involve respecting one another and not discriminating against others. </a:t>
          </a:r>
        </a:p>
      </dgm:t>
    </dgm:pt>
    <dgm:pt modelId="{AF40E838-1C12-471D-9384-967651B9F809}" type="parTrans" cxnId="{A2A1A213-45A3-427E-9352-14B285E7A9A3}">
      <dgm:prSet/>
      <dgm:spPr/>
      <dgm:t>
        <a:bodyPr/>
        <a:lstStyle/>
        <a:p>
          <a:endParaRPr lang="en-US"/>
        </a:p>
      </dgm:t>
    </dgm:pt>
    <dgm:pt modelId="{36C67717-44C4-4EC1-A4FE-35173B541383}" type="sibTrans" cxnId="{A2A1A213-45A3-427E-9352-14B285E7A9A3}">
      <dgm:prSet/>
      <dgm:spPr/>
      <dgm:t>
        <a:bodyPr/>
        <a:lstStyle/>
        <a:p>
          <a:endParaRPr lang="en-US"/>
        </a:p>
      </dgm:t>
    </dgm:pt>
    <dgm:pt modelId="{982A2A5E-E045-594C-9360-5D352DDCACE5}" type="pres">
      <dgm:prSet presAssocID="{81ADF4E1-DCAC-43EC-A478-647930A9F59F}" presName="Name0" presStyleCnt="0">
        <dgm:presLayoutVars>
          <dgm:dir/>
          <dgm:resizeHandles val="exact"/>
        </dgm:presLayoutVars>
      </dgm:prSet>
      <dgm:spPr/>
    </dgm:pt>
    <dgm:pt modelId="{61216A32-8714-A443-ACDC-518072D92515}" type="pres">
      <dgm:prSet presAssocID="{6CC55C19-95B2-4EC3-A5F4-E0DE6A62BF39}" presName="node" presStyleLbl="node1" presStyleIdx="0" presStyleCnt="3">
        <dgm:presLayoutVars>
          <dgm:bulletEnabled val="1"/>
        </dgm:presLayoutVars>
      </dgm:prSet>
      <dgm:spPr/>
    </dgm:pt>
    <dgm:pt modelId="{E8364450-A2CF-0049-B8B9-B38C9BC73FFB}" type="pres">
      <dgm:prSet presAssocID="{BB2FFAB9-1F07-4894-814B-7277EE988D6E}" presName="sibTrans" presStyleLbl="sibTrans2D1" presStyleIdx="0" presStyleCnt="2"/>
      <dgm:spPr/>
    </dgm:pt>
    <dgm:pt modelId="{189FD155-44D6-584D-9E4A-66E6534E5FB1}" type="pres">
      <dgm:prSet presAssocID="{BB2FFAB9-1F07-4894-814B-7277EE988D6E}" presName="connectorText" presStyleLbl="sibTrans2D1" presStyleIdx="0" presStyleCnt="2"/>
      <dgm:spPr/>
    </dgm:pt>
    <dgm:pt modelId="{22197B07-DDB3-A74E-A2EF-6F3709F60F8E}" type="pres">
      <dgm:prSet presAssocID="{149ADA66-3B5A-461A-93A9-510AE0E483B4}" presName="node" presStyleLbl="node1" presStyleIdx="1" presStyleCnt="3">
        <dgm:presLayoutVars>
          <dgm:bulletEnabled val="1"/>
        </dgm:presLayoutVars>
      </dgm:prSet>
      <dgm:spPr/>
    </dgm:pt>
    <dgm:pt modelId="{520CD4D6-7C65-F447-A954-65A6FA7A82FF}" type="pres">
      <dgm:prSet presAssocID="{F7FB7891-BB12-48F5-8DE5-1B39DFA324D9}" presName="sibTrans" presStyleLbl="sibTrans2D1" presStyleIdx="1" presStyleCnt="2"/>
      <dgm:spPr/>
    </dgm:pt>
    <dgm:pt modelId="{7A23487C-3807-CA40-8010-CA7915398283}" type="pres">
      <dgm:prSet presAssocID="{F7FB7891-BB12-48F5-8DE5-1B39DFA324D9}" presName="connectorText" presStyleLbl="sibTrans2D1" presStyleIdx="1" presStyleCnt="2"/>
      <dgm:spPr/>
    </dgm:pt>
    <dgm:pt modelId="{E346CAA9-440E-E14E-B705-B879A972C5C5}" type="pres">
      <dgm:prSet presAssocID="{986FDCEB-41F5-4F5C-ACBE-ED2870FCDAAB}" presName="node" presStyleLbl="node1" presStyleIdx="2" presStyleCnt="3">
        <dgm:presLayoutVars>
          <dgm:bulletEnabled val="1"/>
        </dgm:presLayoutVars>
      </dgm:prSet>
      <dgm:spPr/>
    </dgm:pt>
  </dgm:ptLst>
  <dgm:cxnLst>
    <dgm:cxn modelId="{D979C611-AE18-45A1-9E5C-A908BECCBEF5}" srcId="{81ADF4E1-DCAC-43EC-A478-647930A9F59F}" destId="{6CC55C19-95B2-4EC3-A5F4-E0DE6A62BF39}" srcOrd="0" destOrd="0" parTransId="{CA93ABC4-F01B-40D0-97DF-990451C650AF}" sibTransId="{BB2FFAB9-1F07-4894-814B-7277EE988D6E}"/>
    <dgm:cxn modelId="{A2A1A213-45A3-427E-9352-14B285E7A9A3}" srcId="{81ADF4E1-DCAC-43EC-A478-647930A9F59F}" destId="{986FDCEB-41F5-4F5C-ACBE-ED2870FCDAAB}" srcOrd="2" destOrd="0" parTransId="{AF40E838-1C12-471D-9384-967651B9F809}" sibTransId="{36C67717-44C4-4EC1-A4FE-35173B541383}"/>
    <dgm:cxn modelId="{8DCC6821-3FB4-2945-9E42-B6387239343B}" type="presOf" srcId="{81ADF4E1-DCAC-43EC-A478-647930A9F59F}" destId="{982A2A5E-E045-594C-9360-5D352DDCACE5}" srcOrd="0" destOrd="0" presId="urn:microsoft.com/office/officeart/2005/8/layout/process1"/>
    <dgm:cxn modelId="{61D60125-2988-416F-B9CC-9F04BE1B9A22}" srcId="{81ADF4E1-DCAC-43EC-A478-647930A9F59F}" destId="{149ADA66-3B5A-461A-93A9-510AE0E483B4}" srcOrd="1" destOrd="0" parTransId="{E926EF90-7F8B-45E8-BFE9-937A48D8C9F2}" sibTransId="{F7FB7891-BB12-48F5-8DE5-1B39DFA324D9}"/>
    <dgm:cxn modelId="{75C6096B-B748-AB40-85E4-8CB73B208266}" type="presOf" srcId="{BB2FFAB9-1F07-4894-814B-7277EE988D6E}" destId="{189FD155-44D6-584D-9E4A-66E6534E5FB1}" srcOrd="1" destOrd="0" presId="urn:microsoft.com/office/officeart/2005/8/layout/process1"/>
    <dgm:cxn modelId="{4360457E-291C-034C-AC9D-AC737F47DB8C}" type="presOf" srcId="{F7FB7891-BB12-48F5-8DE5-1B39DFA324D9}" destId="{7A23487C-3807-CA40-8010-CA7915398283}" srcOrd="1" destOrd="0" presId="urn:microsoft.com/office/officeart/2005/8/layout/process1"/>
    <dgm:cxn modelId="{A2D97685-FE71-3D4A-B3E2-1333F17BAE4F}" type="presOf" srcId="{6CC55C19-95B2-4EC3-A5F4-E0DE6A62BF39}" destId="{61216A32-8714-A443-ACDC-518072D92515}" srcOrd="0" destOrd="0" presId="urn:microsoft.com/office/officeart/2005/8/layout/process1"/>
    <dgm:cxn modelId="{2BEDB489-380F-EB43-8A90-5EA4AFF65B45}" type="presOf" srcId="{BB2FFAB9-1F07-4894-814B-7277EE988D6E}" destId="{E8364450-A2CF-0049-B8B9-B38C9BC73FFB}" srcOrd="0" destOrd="0" presId="urn:microsoft.com/office/officeart/2005/8/layout/process1"/>
    <dgm:cxn modelId="{C330F793-6A4D-FE43-8202-14F9F916BECF}" type="presOf" srcId="{986FDCEB-41F5-4F5C-ACBE-ED2870FCDAAB}" destId="{E346CAA9-440E-E14E-B705-B879A972C5C5}" srcOrd="0" destOrd="0" presId="urn:microsoft.com/office/officeart/2005/8/layout/process1"/>
    <dgm:cxn modelId="{B111ADBF-E05F-1D48-B213-77A4BBE46247}" type="presOf" srcId="{149ADA66-3B5A-461A-93A9-510AE0E483B4}" destId="{22197B07-DDB3-A74E-A2EF-6F3709F60F8E}" srcOrd="0" destOrd="0" presId="urn:microsoft.com/office/officeart/2005/8/layout/process1"/>
    <dgm:cxn modelId="{9A8974D8-62D9-6A4B-9DF0-9DE6FF134945}" type="presOf" srcId="{F7FB7891-BB12-48F5-8DE5-1B39DFA324D9}" destId="{520CD4D6-7C65-F447-A954-65A6FA7A82FF}" srcOrd="0" destOrd="0" presId="urn:microsoft.com/office/officeart/2005/8/layout/process1"/>
    <dgm:cxn modelId="{A1E005C9-D38E-6344-A156-48288751806E}" type="presParOf" srcId="{982A2A5E-E045-594C-9360-5D352DDCACE5}" destId="{61216A32-8714-A443-ACDC-518072D92515}" srcOrd="0" destOrd="0" presId="urn:microsoft.com/office/officeart/2005/8/layout/process1"/>
    <dgm:cxn modelId="{BD07C20C-991C-144E-8535-68F351D5D203}" type="presParOf" srcId="{982A2A5E-E045-594C-9360-5D352DDCACE5}" destId="{E8364450-A2CF-0049-B8B9-B38C9BC73FFB}" srcOrd="1" destOrd="0" presId="urn:microsoft.com/office/officeart/2005/8/layout/process1"/>
    <dgm:cxn modelId="{7FE5333D-47BB-084A-B1FC-68C88B66E25D}" type="presParOf" srcId="{E8364450-A2CF-0049-B8B9-B38C9BC73FFB}" destId="{189FD155-44D6-584D-9E4A-66E6534E5FB1}" srcOrd="0" destOrd="0" presId="urn:microsoft.com/office/officeart/2005/8/layout/process1"/>
    <dgm:cxn modelId="{8421907E-47B4-E044-A79E-B1577C61E96D}" type="presParOf" srcId="{982A2A5E-E045-594C-9360-5D352DDCACE5}" destId="{22197B07-DDB3-A74E-A2EF-6F3709F60F8E}" srcOrd="2" destOrd="0" presId="urn:microsoft.com/office/officeart/2005/8/layout/process1"/>
    <dgm:cxn modelId="{D30A20A4-B656-0D4A-846E-A813B82A96AE}" type="presParOf" srcId="{982A2A5E-E045-594C-9360-5D352DDCACE5}" destId="{520CD4D6-7C65-F447-A954-65A6FA7A82FF}" srcOrd="3" destOrd="0" presId="urn:microsoft.com/office/officeart/2005/8/layout/process1"/>
    <dgm:cxn modelId="{357CC699-6257-564F-AA89-A39449E54E7A}" type="presParOf" srcId="{520CD4D6-7C65-F447-A954-65A6FA7A82FF}" destId="{7A23487C-3807-CA40-8010-CA7915398283}" srcOrd="0" destOrd="0" presId="urn:microsoft.com/office/officeart/2005/8/layout/process1"/>
    <dgm:cxn modelId="{952CB4E3-FFC1-EB44-8D66-84DBBEF186E4}" type="presParOf" srcId="{982A2A5E-E045-594C-9360-5D352DDCACE5}" destId="{E346CAA9-440E-E14E-B705-B879A972C5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18A20-5CBC-8D46-8695-42FDD104E8D6}">
      <dsp:nvSpPr>
        <dsp:cNvPr id="0" name=""/>
        <dsp:cNvSpPr/>
      </dsp:nvSpPr>
      <dsp:spPr>
        <a:xfrm>
          <a:off x="1415" y="-241549"/>
          <a:ext cx="2138610" cy="2290361"/>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48D58259-7415-464A-9073-9319F3234773}">
      <dsp:nvSpPr>
        <dsp:cNvPr id="0" name=""/>
        <dsp:cNvSpPr/>
      </dsp:nvSpPr>
      <dsp:spPr>
        <a:xfrm>
          <a:off x="255677" y="0"/>
          <a:ext cx="2138610" cy="229036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 the owner of a taxi company thinks all women are bad drivers and therefore refuses to hire women for his company. </a:t>
          </a:r>
        </a:p>
      </dsp:txBody>
      <dsp:txXfrm>
        <a:off x="318315" y="62638"/>
        <a:ext cx="2013334" cy="2165085"/>
      </dsp:txXfrm>
    </dsp:sp>
    <dsp:sp modelId="{4C685619-F96A-AC45-8A89-CB35652EBD88}">
      <dsp:nvSpPr>
        <dsp:cNvPr id="0" name=""/>
        <dsp:cNvSpPr/>
      </dsp:nvSpPr>
      <dsp:spPr>
        <a:xfrm>
          <a:off x="2649966" y="229199"/>
          <a:ext cx="3532474" cy="3507224"/>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sp>
    <dsp:sp modelId="{CD809281-7982-124D-A0BA-430FA3047A46}">
      <dsp:nvSpPr>
        <dsp:cNvPr id="0" name=""/>
        <dsp:cNvSpPr/>
      </dsp:nvSpPr>
      <dsp:spPr>
        <a:xfrm>
          <a:off x="2904228" y="470749"/>
          <a:ext cx="3532474" cy="35072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Macro Example: The CEO of a fortune 500 company (say Walmart) thinks all women are too emotional and therefore cannot make important rational decisions; therefore, he refuses to let them climb the corporate ladder in his company and they never get higher management positions. Extend this further, if large numbers of women don’t get this experience it makes the ladder broken and impossible to climb for everyone.</a:t>
          </a:r>
        </a:p>
      </dsp:txBody>
      <dsp:txXfrm>
        <a:off x="3006951" y="573472"/>
        <a:ext cx="3327028" cy="3301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16A32-8714-A443-ACDC-518072D92515}">
      <dsp:nvSpPr>
        <dsp:cNvPr id="0" name=""/>
        <dsp:cNvSpPr/>
      </dsp:nvSpPr>
      <dsp:spPr>
        <a:xfrm>
          <a:off x="8313" y="0"/>
          <a:ext cx="2484780" cy="326723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rights of an individual that are considered basic to life in any human society, including the right to religious freedom and equal opportunity; when such rights require protection, intervention by the government is necessary.</a:t>
          </a:r>
        </a:p>
      </dsp:txBody>
      <dsp:txXfrm>
        <a:off x="81090" y="72777"/>
        <a:ext cx="2339226" cy="3121676"/>
      </dsp:txXfrm>
    </dsp:sp>
    <dsp:sp modelId="{E8364450-A2CF-0049-B8B9-B38C9BC73FFB}">
      <dsp:nvSpPr>
        <dsp:cNvPr id="0" name=""/>
        <dsp:cNvSpPr/>
      </dsp:nvSpPr>
      <dsp:spPr>
        <a:xfrm>
          <a:off x="2741572" y="1325502"/>
          <a:ext cx="526773" cy="6162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41572" y="1448747"/>
        <a:ext cx="368741" cy="369735"/>
      </dsp:txXfrm>
    </dsp:sp>
    <dsp:sp modelId="{22197B07-DDB3-A74E-A2EF-6F3709F60F8E}">
      <dsp:nvSpPr>
        <dsp:cNvPr id="0" name=""/>
        <dsp:cNvSpPr/>
      </dsp:nvSpPr>
      <dsp:spPr>
        <a:xfrm>
          <a:off x="3487006" y="0"/>
          <a:ext cx="2484780" cy="3267230"/>
        </a:xfrm>
        <a:prstGeom prst="roundRect">
          <a:avLst>
            <a:gd name="adj" fmla="val 10000"/>
          </a:avLst>
        </a:prstGeom>
        <a:solidFill>
          <a:schemeClr val="accent5">
            <a:hueOff val="10052551"/>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Human Rights legislation’s goal is to prevent discrimination in society by providing deterrents to offenders and ensure everyone has adequate access to basic needs such as food, water and shelter.</a:t>
          </a:r>
        </a:p>
      </dsp:txBody>
      <dsp:txXfrm>
        <a:off x="3559783" y="72777"/>
        <a:ext cx="2339226" cy="3121676"/>
      </dsp:txXfrm>
    </dsp:sp>
    <dsp:sp modelId="{520CD4D6-7C65-F447-A954-65A6FA7A82FF}">
      <dsp:nvSpPr>
        <dsp:cNvPr id="0" name=""/>
        <dsp:cNvSpPr/>
      </dsp:nvSpPr>
      <dsp:spPr>
        <a:xfrm>
          <a:off x="6220265" y="1325502"/>
          <a:ext cx="526773" cy="616225"/>
        </a:xfrm>
        <a:prstGeom prst="rightArrow">
          <a:avLst>
            <a:gd name="adj1" fmla="val 60000"/>
            <a:gd name="adj2" fmla="val 50000"/>
          </a:avLst>
        </a:prstGeom>
        <a:solidFill>
          <a:schemeClr val="accent5">
            <a:hueOff val="20105101"/>
            <a:satOff val="418"/>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20265" y="1448747"/>
        <a:ext cx="368741" cy="369735"/>
      </dsp:txXfrm>
    </dsp:sp>
    <dsp:sp modelId="{E346CAA9-440E-E14E-B705-B879A972C5C5}">
      <dsp:nvSpPr>
        <dsp:cNvPr id="0" name=""/>
        <dsp:cNvSpPr/>
      </dsp:nvSpPr>
      <dsp:spPr>
        <a:xfrm>
          <a:off x="6965699" y="0"/>
          <a:ext cx="2484780" cy="3267230"/>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Most importantly human rights involve respecting one another and not discriminating against others. </a:t>
          </a:r>
        </a:p>
      </dsp:txBody>
      <dsp:txXfrm>
        <a:off x="7038476" y="72777"/>
        <a:ext cx="2339226" cy="31216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56993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3736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683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7145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660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5158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6748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8741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5597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802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9/19/22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8699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9/19/22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4950377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globe">
            <a:extLst>
              <a:ext uri="{FF2B5EF4-FFF2-40B4-BE49-F238E27FC236}">
                <a16:creationId xmlns:a16="http://schemas.microsoft.com/office/drawing/2014/main" id="{3AC5BC36-8031-94E0-C027-F65BB8A17100}"/>
              </a:ext>
            </a:extLst>
          </p:cNvPr>
          <p:cNvPicPr>
            <a:picLocks noChangeAspect="1"/>
          </p:cNvPicPr>
          <p:nvPr/>
        </p:nvPicPr>
        <p:blipFill rotWithShape="1">
          <a:blip r:embed="rId2"/>
          <a:srcRect b="5462"/>
          <a:stretch/>
        </p:blipFill>
        <p:spPr>
          <a:xfrm>
            <a:off x="20" y="10"/>
            <a:ext cx="12191979" cy="6857989"/>
          </a:xfrm>
          <a:prstGeom prst="rect">
            <a:avLst/>
          </a:prstGeom>
        </p:spPr>
      </p:pic>
      <p:sp useBgFill="1">
        <p:nvSpPr>
          <p:cNvPr id="11" name="Freeform: Shape 10">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73B4A4-4CDE-450D-31C4-DC31A4EB7127}"/>
              </a:ext>
            </a:extLst>
          </p:cNvPr>
          <p:cNvSpPr>
            <a:spLocks noGrp="1"/>
          </p:cNvSpPr>
          <p:nvPr>
            <p:ph type="ctrTitle"/>
          </p:nvPr>
        </p:nvSpPr>
        <p:spPr>
          <a:xfrm>
            <a:off x="7569389" y="1891412"/>
            <a:ext cx="3149221" cy="2149459"/>
          </a:xfrm>
        </p:spPr>
        <p:txBody>
          <a:bodyPr>
            <a:normAutofit/>
          </a:bodyPr>
          <a:lstStyle/>
          <a:p>
            <a:pPr algn="ctr"/>
            <a:r>
              <a:rPr lang="en-US" sz="4000" dirty="0"/>
              <a:t>Human Rights</a:t>
            </a:r>
          </a:p>
        </p:txBody>
      </p:sp>
      <p:sp>
        <p:nvSpPr>
          <p:cNvPr id="3" name="Subtitle 2">
            <a:extLst>
              <a:ext uri="{FF2B5EF4-FFF2-40B4-BE49-F238E27FC236}">
                <a16:creationId xmlns:a16="http://schemas.microsoft.com/office/drawing/2014/main" id="{6D606C91-F67C-7925-9AF0-89C345556700}"/>
              </a:ext>
            </a:extLst>
          </p:cNvPr>
          <p:cNvSpPr>
            <a:spLocks noGrp="1"/>
          </p:cNvSpPr>
          <p:nvPr>
            <p:ph type="subTitle" idx="1"/>
          </p:nvPr>
        </p:nvSpPr>
        <p:spPr>
          <a:xfrm>
            <a:off x="7772398" y="4313467"/>
            <a:ext cx="2765446" cy="1241171"/>
          </a:xfrm>
        </p:spPr>
        <p:txBody>
          <a:bodyPr>
            <a:normAutofit/>
          </a:bodyPr>
          <a:lstStyle/>
          <a:p>
            <a:pPr algn="ctr"/>
            <a:endParaRPr lang="en-US"/>
          </a:p>
        </p:txBody>
      </p:sp>
      <p:sp>
        <p:nvSpPr>
          <p:cNvPr id="13"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243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0477-C117-04BB-4599-B97CC8F1FB62}"/>
              </a:ext>
            </a:extLst>
          </p:cNvPr>
          <p:cNvSpPr>
            <a:spLocks noGrp="1"/>
          </p:cNvSpPr>
          <p:nvPr>
            <p:ph type="title"/>
          </p:nvPr>
        </p:nvSpPr>
        <p:spPr/>
        <p:txBody>
          <a:bodyPr/>
          <a:lstStyle/>
          <a:p>
            <a:r>
              <a:rPr lang="en-US" dirty="0"/>
              <a:t>Human Rights Issues in Canada</a:t>
            </a:r>
          </a:p>
        </p:txBody>
      </p:sp>
      <p:sp>
        <p:nvSpPr>
          <p:cNvPr id="3" name="Content Placeholder 2">
            <a:extLst>
              <a:ext uri="{FF2B5EF4-FFF2-40B4-BE49-F238E27FC236}">
                <a16:creationId xmlns:a16="http://schemas.microsoft.com/office/drawing/2014/main" id="{78A12FE5-592A-42FE-1FDB-058F99D75271}"/>
              </a:ext>
            </a:extLst>
          </p:cNvPr>
          <p:cNvSpPr>
            <a:spLocks noGrp="1"/>
          </p:cNvSpPr>
          <p:nvPr>
            <p:ph idx="1"/>
          </p:nvPr>
        </p:nvSpPr>
        <p:spPr>
          <a:xfrm>
            <a:off x="263048" y="2248257"/>
            <a:ext cx="11711834" cy="4277803"/>
          </a:xfrm>
        </p:spPr>
        <p:txBody>
          <a:bodyPr>
            <a:noAutofit/>
          </a:bodyPr>
          <a:lstStyle/>
          <a:p>
            <a:r>
              <a:rPr lang="en-US" sz="1800" b="1" dirty="0">
                <a:solidFill>
                  <a:schemeClr val="accent6"/>
                </a:solidFill>
                <a:latin typeface="+mj-lt"/>
              </a:rPr>
              <a:t>Water on Indigenous Lands</a:t>
            </a:r>
          </a:p>
          <a:p>
            <a:pPr marL="0" indent="0">
              <a:buNone/>
            </a:pPr>
            <a:r>
              <a:rPr lang="en-CA" sz="1800" b="1" i="0" u="none" strike="noStrike" dirty="0">
                <a:solidFill>
                  <a:schemeClr val="tx1"/>
                </a:solidFill>
                <a:effectLst/>
                <a:latin typeface="+mj-lt"/>
              </a:rPr>
              <a:t>20+ years</a:t>
            </a:r>
            <a:br>
              <a:rPr lang="en-CA" sz="1800" dirty="0">
                <a:solidFill>
                  <a:schemeClr val="tx1"/>
                </a:solidFill>
                <a:latin typeface="+mj-lt"/>
              </a:rPr>
            </a:br>
            <a:r>
              <a:rPr lang="en-CA" sz="1800" b="0" i="0" u="none" strike="noStrike" dirty="0">
                <a:solidFill>
                  <a:schemeClr val="tx1"/>
                </a:solidFill>
                <a:effectLst/>
                <a:latin typeface="+mj-lt"/>
              </a:rPr>
              <a:t>Some of the advisories date as far back as 1995 – like </a:t>
            </a:r>
            <a:r>
              <a:rPr lang="en-CA" sz="1800" b="0" i="0" u="none" strike="noStrike" dirty="0" err="1">
                <a:solidFill>
                  <a:schemeClr val="tx1"/>
                </a:solidFill>
                <a:effectLst/>
                <a:latin typeface="+mj-lt"/>
              </a:rPr>
              <a:t>Neskantaga</a:t>
            </a:r>
            <a:r>
              <a:rPr lang="en-CA" sz="1800" b="0" i="0" u="none" strike="noStrike" dirty="0">
                <a:solidFill>
                  <a:schemeClr val="tx1"/>
                </a:solidFill>
                <a:effectLst/>
                <a:latin typeface="+mj-lt"/>
              </a:rPr>
              <a:t> First Nation.</a:t>
            </a:r>
            <a:endParaRPr lang="en-US" sz="1800" b="0" i="0" u="none" strike="noStrike" dirty="0">
              <a:solidFill>
                <a:schemeClr val="tx1"/>
              </a:solidFill>
              <a:effectLst/>
              <a:latin typeface="+mj-lt"/>
            </a:endParaRPr>
          </a:p>
          <a:p>
            <a:pPr marL="0" indent="0">
              <a:buNone/>
            </a:pPr>
            <a:r>
              <a:rPr lang="en-CA" sz="1800" b="0" i="0" u="none" strike="noStrike" dirty="0">
                <a:solidFill>
                  <a:schemeClr val="tx1"/>
                </a:solidFill>
                <a:effectLst/>
                <a:latin typeface="+mj-lt"/>
              </a:rPr>
              <a:t>A single drinking water advisory can mean as many at 5,000 people lack access to safe, clean drinking water.</a:t>
            </a:r>
          </a:p>
          <a:p>
            <a:pPr marL="0" indent="0">
              <a:buNone/>
            </a:pPr>
            <a:r>
              <a:rPr lang="en-CA" sz="1800" b="0" i="0" u="none" strike="noStrike" dirty="0">
                <a:solidFill>
                  <a:schemeClr val="tx1"/>
                </a:solidFill>
                <a:effectLst/>
                <a:latin typeface="+mj-lt"/>
              </a:rPr>
              <a:t>73 per cent of First Nations’ water systems are at high or medium risk of contamination.</a:t>
            </a:r>
            <a:endParaRPr lang="en-US" sz="1800" dirty="0">
              <a:solidFill>
                <a:schemeClr val="tx1"/>
              </a:solidFill>
              <a:latin typeface="+mj-lt"/>
            </a:endParaRPr>
          </a:p>
          <a:p>
            <a:pPr marL="0" indent="0">
              <a:buNone/>
            </a:pPr>
            <a:r>
              <a:rPr lang="en-CA" sz="1800" b="1" dirty="0">
                <a:solidFill>
                  <a:schemeClr val="tx1"/>
                </a:solidFill>
                <a:latin typeface="+mj-lt"/>
              </a:rPr>
              <a:t>T</a:t>
            </a:r>
            <a:r>
              <a:rPr lang="en-CA" sz="1800" b="1" i="0" u="none" strike="noStrike" dirty="0">
                <a:solidFill>
                  <a:schemeClr val="tx1"/>
                </a:solidFill>
                <a:effectLst/>
                <a:latin typeface="+mj-lt"/>
              </a:rPr>
              <a:t>he lack of clean, safe drinking water in First Nations is one of the greatest violations of the UN-recognized human rights to water and sanitation.</a:t>
            </a:r>
          </a:p>
          <a:p>
            <a:pPr marL="0" indent="0">
              <a:buNone/>
            </a:pPr>
            <a:r>
              <a:rPr lang="en-CA" sz="1800" b="0" i="0" u="none" strike="noStrike" dirty="0">
                <a:solidFill>
                  <a:schemeClr val="tx1"/>
                </a:solidFill>
                <a:effectLst/>
                <a:latin typeface="+mj-lt"/>
              </a:rPr>
              <a:t>still </a:t>
            </a:r>
            <a:r>
              <a:rPr lang="en-CA" sz="1800" b="1" i="0" u="none" strike="noStrike" dirty="0">
                <a:solidFill>
                  <a:schemeClr val="tx1"/>
                </a:solidFill>
                <a:effectLst/>
                <a:latin typeface="+mj-lt"/>
              </a:rPr>
              <a:t>34 long term drinking water advisories</a:t>
            </a:r>
            <a:r>
              <a:rPr lang="en-CA" sz="1800" b="0" i="0" u="none" strike="noStrike" dirty="0">
                <a:solidFill>
                  <a:schemeClr val="tx1"/>
                </a:solidFill>
                <a:effectLst/>
                <a:latin typeface="+mj-lt"/>
              </a:rPr>
              <a:t> </a:t>
            </a:r>
            <a:endParaRPr lang="en-CA" sz="1800" b="1" dirty="0">
              <a:solidFill>
                <a:schemeClr val="tx1"/>
              </a:solidFill>
              <a:latin typeface="+mj-lt"/>
            </a:endParaRPr>
          </a:p>
          <a:p>
            <a:pPr marL="0" indent="0">
              <a:buNone/>
            </a:pPr>
            <a:r>
              <a:rPr lang="en-CA" sz="1800" b="0" i="0" u="none" strike="noStrike" dirty="0">
                <a:solidFill>
                  <a:schemeClr val="tx1"/>
                </a:solidFill>
                <a:effectLst/>
                <a:latin typeface="+mj-lt"/>
              </a:rPr>
              <a:t>There is also a deficit in funding for the maintenance and operation of drinking water systems on reserves, which the Parliamentary Budget Officer identified as amounting to $138 million per year.</a:t>
            </a:r>
            <a:endParaRPr lang="en-US" sz="1800" dirty="0">
              <a:solidFill>
                <a:schemeClr val="tx1"/>
              </a:solidFill>
              <a:latin typeface="+mj-lt"/>
            </a:endParaRPr>
          </a:p>
        </p:txBody>
      </p:sp>
    </p:spTree>
    <p:extLst>
      <p:ext uri="{BB962C8B-B14F-4D97-AF65-F5344CB8AC3E}">
        <p14:creationId xmlns:p14="http://schemas.microsoft.com/office/powerpoint/2010/main" val="83239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DDE2-B758-9EB0-CC04-26C4C4CD1EB7}"/>
              </a:ext>
            </a:extLst>
          </p:cNvPr>
          <p:cNvSpPr>
            <a:spLocks noGrp="1"/>
          </p:cNvSpPr>
          <p:nvPr>
            <p:ph type="title"/>
          </p:nvPr>
        </p:nvSpPr>
        <p:spPr/>
        <p:txBody>
          <a:bodyPr>
            <a:normAutofit fontScale="90000"/>
          </a:bodyPr>
          <a:lstStyle/>
          <a:p>
            <a:pPr algn="ctr"/>
            <a:r>
              <a:rPr lang="en-US" dirty="0"/>
              <a:t>International Human Rights Awareness Assignment – 10%</a:t>
            </a:r>
          </a:p>
        </p:txBody>
      </p:sp>
      <p:sp>
        <p:nvSpPr>
          <p:cNvPr id="3" name="Content Placeholder 2">
            <a:extLst>
              <a:ext uri="{FF2B5EF4-FFF2-40B4-BE49-F238E27FC236}">
                <a16:creationId xmlns:a16="http://schemas.microsoft.com/office/drawing/2014/main" id="{0EC2653D-9E7F-FA3F-676D-7B952FEBA893}"/>
              </a:ext>
            </a:extLst>
          </p:cNvPr>
          <p:cNvSpPr>
            <a:spLocks noGrp="1"/>
          </p:cNvSpPr>
          <p:nvPr>
            <p:ph idx="1"/>
          </p:nvPr>
        </p:nvSpPr>
        <p:spPr/>
        <p:txBody>
          <a:bodyPr/>
          <a:lstStyle/>
          <a:p>
            <a:r>
              <a:rPr lang="en-US" dirty="0"/>
              <a:t>Go to our website and visit the link to the United Nations Human Rights Commission. Choose 1 human right you are passionate about and would like to create awareness about here at our school. Only one person may choose each topic.</a:t>
            </a:r>
          </a:p>
          <a:p>
            <a:endParaRPr lang="en-US" sz="2400" dirty="0"/>
          </a:p>
          <a:p>
            <a:r>
              <a:rPr lang="en-US" sz="2400" b="1" i="1" dirty="0">
                <a:solidFill>
                  <a:schemeClr val="accent6"/>
                </a:solidFill>
              </a:rPr>
              <a:t>Note: </a:t>
            </a:r>
            <a:r>
              <a:rPr lang="en-US" sz="2400" i="1" dirty="0"/>
              <a:t>Exception – If one person would like to choose Indigenous Access To Clean Water in Canada you may.</a:t>
            </a:r>
          </a:p>
        </p:txBody>
      </p:sp>
    </p:spTree>
    <p:extLst>
      <p:ext uri="{BB962C8B-B14F-4D97-AF65-F5344CB8AC3E}">
        <p14:creationId xmlns:p14="http://schemas.microsoft.com/office/powerpoint/2010/main" val="20750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6955-90F4-E49B-838E-59D714ADDFA9}"/>
              </a:ext>
            </a:extLst>
          </p:cNvPr>
          <p:cNvSpPr>
            <a:spLocks noGrp="1"/>
          </p:cNvSpPr>
          <p:nvPr>
            <p:ph type="title"/>
          </p:nvPr>
        </p:nvSpPr>
        <p:spPr/>
        <p:txBody>
          <a:bodyPr/>
          <a:lstStyle/>
          <a:p>
            <a:r>
              <a:rPr lang="en-US" dirty="0"/>
              <a:t>Important Terminology</a:t>
            </a:r>
          </a:p>
        </p:txBody>
      </p:sp>
      <p:sp>
        <p:nvSpPr>
          <p:cNvPr id="3" name="Content Placeholder 2">
            <a:extLst>
              <a:ext uri="{FF2B5EF4-FFF2-40B4-BE49-F238E27FC236}">
                <a16:creationId xmlns:a16="http://schemas.microsoft.com/office/drawing/2014/main" id="{B90C492E-A5C0-51E9-BE67-76B664333484}"/>
              </a:ext>
            </a:extLst>
          </p:cNvPr>
          <p:cNvSpPr>
            <a:spLocks noGrp="1"/>
          </p:cNvSpPr>
          <p:nvPr>
            <p:ph idx="1"/>
          </p:nvPr>
        </p:nvSpPr>
        <p:spPr>
          <a:xfrm>
            <a:off x="966744" y="2248257"/>
            <a:ext cx="9076329" cy="4378011"/>
          </a:xfrm>
        </p:spPr>
        <p:txBody>
          <a:bodyPr>
            <a:normAutofit lnSpcReduction="10000"/>
          </a:bodyPr>
          <a:lstStyle/>
          <a:p>
            <a:r>
              <a:rPr lang="en-US" sz="2200" b="1" dirty="0"/>
              <a:t>Discrimination </a:t>
            </a:r>
            <a:r>
              <a:rPr lang="en-US" sz="2200" dirty="0"/>
              <a:t>– Treating a person differently or adversely for no valid reason.</a:t>
            </a:r>
          </a:p>
          <a:p>
            <a:r>
              <a:rPr lang="en-US" sz="2200" b="1" dirty="0"/>
              <a:t>Stereotyping</a:t>
            </a:r>
            <a:r>
              <a:rPr lang="en-US" sz="2200" dirty="0"/>
              <a:t> – Judging one person of a group and applying that judgment to all members of that group.</a:t>
            </a:r>
          </a:p>
          <a:p>
            <a:pPr marL="0" indent="0">
              <a:buNone/>
            </a:pPr>
            <a:r>
              <a:rPr lang="en-US" sz="2200" i="1" dirty="0">
                <a:solidFill>
                  <a:schemeClr val="accent6"/>
                </a:solidFill>
              </a:rPr>
              <a:t>- Ex: You see your neighbour hit a pole with their car and you then say all women are bad drivers.</a:t>
            </a:r>
          </a:p>
          <a:p>
            <a:r>
              <a:rPr lang="en-US" sz="2200" b="1" dirty="0"/>
              <a:t>Prejudice </a:t>
            </a:r>
            <a:r>
              <a:rPr lang="en-US" sz="2200" dirty="0"/>
              <a:t>– An opinion or judgement, especially an unfavorable one, based on irrelevant considerations or inadequate knowledge.</a:t>
            </a:r>
          </a:p>
          <a:p>
            <a:pPr>
              <a:buFontTx/>
              <a:buChar char="-"/>
            </a:pPr>
            <a:r>
              <a:rPr lang="en-US" sz="2200" i="1" dirty="0">
                <a:solidFill>
                  <a:schemeClr val="accent6"/>
                </a:solidFill>
              </a:rPr>
              <a:t>Ex: All women are bad drivers therefore your attitude towards all women is negative.</a:t>
            </a:r>
          </a:p>
          <a:p>
            <a:pPr marL="0" indent="0">
              <a:buNone/>
            </a:pPr>
            <a:r>
              <a:rPr lang="en-US" sz="2200" b="1" i="1" dirty="0">
                <a:solidFill>
                  <a:schemeClr val="tx1"/>
                </a:solidFill>
              </a:rPr>
              <a:t>Go to our website and read about ethnocentrism and white saviorism.</a:t>
            </a:r>
          </a:p>
        </p:txBody>
      </p:sp>
    </p:spTree>
    <p:extLst>
      <p:ext uri="{BB962C8B-B14F-4D97-AF65-F5344CB8AC3E}">
        <p14:creationId xmlns:p14="http://schemas.microsoft.com/office/powerpoint/2010/main" val="257959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88F1D-BBB8-FB24-8A65-93166457AD62}"/>
              </a:ext>
            </a:extLst>
          </p:cNvPr>
          <p:cNvSpPr>
            <a:spLocks noGrp="1"/>
          </p:cNvSpPr>
          <p:nvPr>
            <p:ph type="title"/>
          </p:nvPr>
        </p:nvSpPr>
        <p:spPr>
          <a:xfrm>
            <a:off x="960119" y="194752"/>
            <a:ext cx="6812275" cy="1507398"/>
          </a:xfrm>
        </p:spPr>
        <p:txBody>
          <a:bodyPr anchor="ctr">
            <a:normAutofit/>
          </a:bodyPr>
          <a:lstStyle/>
          <a:p>
            <a:r>
              <a:rPr lang="en-US" dirty="0"/>
              <a:t>Discrimination in Action</a:t>
            </a:r>
          </a:p>
        </p:txBody>
      </p:sp>
      <p:cxnSp>
        <p:nvCxnSpPr>
          <p:cNvPr id="18" name="Straight Connector 17">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a:extLst>
              <a:ext uri="{FF2B5EF4-FFF2-40B4-BE49-F238E27FC236}">
                <a16:creationId xmlns:a16="http://schemas.microsoft.com/office/drawing/2014/main" id="{D6AEA404-0F91-7977-19ED-FD1FA8F729CA}"/>
              </a:ext>
            </a:extLst>
          </p:cNvPr>
          <p:cNvPicPr>
            <a:picLocks noChangeAspect="1"/>
          </p:cNvPicPr>
          <p:nvPr/>
        </p:nvPicPr>
        <p:blipFill>
          <a:blip r:embed="rId2"/>
          <a:stretch>
            <a:fillRect/>
          </a:stretch>
        </p:blipFill>
        <p:spPr>
          <a:xfrm>
            <a:off x="7400926" y="2714255"/>
            <a:ext cx="4564840" cy="3971411"/>
          </a:xfrm>
          <a:prstGeom prst="rect">
            <a:avLst/>
          </a:prstGeom>
        </p:spPr>
      </p:pic>
      <p:graphicFrame>
        <p:nvGraphicFramePr>
          <p:cNvPr id="5" name="Content Placeholder 2">
            <a:extLst>
              <a:ext uri="{FF2B5EF4-FFF2-40B4-BE49-F238E27FC236}">
                <a16:creationId xmlns:a16="http://schemas.microsoft.com/office/drawing/2014/main" id="{6854EB5D-422A-E400-FE90-B8796C60DF43}"/>
              </a:ext>
            </a:extLst>
          </p:cNvPr>
          <p:cNvGraphicFramePr>
            <a:graphicFrameLocks noGrp="1"/>
          </p:cNvGraphicFramePr>
          <p:nvPr>
            <p:ph idx="1"/>
            <p:extLst>
              <p:ext uri="{D42A27DB-BD31-4B8C-83A1-F6EECF244321}">
                <p14:modId xmlns:p14="http://schemas.microsoft.com/office/powerpoint/2010/main" val="3767520041"/>
              </p:ext>
            </p:extLst>
          </p:nvPr>
        </p:nvGraphicFramePr>
        <p:xfrm>
          <a:off x="475584" y="1666552"/>
          <a:ext cx="6436703" cy="509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23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2C49E-9EB7-8311-55BA-5FAE66D94310}"/>
              </a:ext>
            </a:extLst>
          </p:cNvPr>
          <p:cNvSpPr>
            <a:spLocks noGrp="1"/>
          </p:cNvSpPr>
          <p:nvPr>
            <p:ph type="title"/>
          </p:nvPr>
        </p:nvSpPr>
        <p:spPr>
          <a:xfrm>
            <a:off x="959994" y="943705"/>
            <a:ext cx="10287000" cy="1279329"/>
          </a:xfrm>
        </p:spPr>
        <p:txBody>
          <a:bodyPr>
            <a:normAutofit/>
          </a:bodyPr>
          <a:lstStyle/>
          <a:p>
            <a:pPr algn="ctr"/>
            <a:r>
              <a:rPr lang="en-US" dirty="0"/>
              <a:t>Human Rights</a:t>
            </a:r>
            <a:endParaRPr lang="en-US"/>
          </a:p>
        </p:txBody>
      </p:sp>
      <p:cxnSp>
        <p:nvCxnSpPr>
          <p:cNvPr id="11" name="Straight Connector 10">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2359560"/>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B797ED9-E049-3815-2691-7B0BB07F0CC4}"/>
              </a:ext>
            </a:extLst>
          </p:cNvPr>
          <p:cNvGraphicFramePr>
            <a:graphicFrameLocks noGrp="1"/>
          </p:cNvGraphicFramePr>
          <p:nvPr>
            <p:ph idx="1"/>
            <p:extLst>
              <p:ext uri="{D42A27DB-BD31-4B8C-83A1-F6EECF244321}">
                <p14:modId xmlns:p14="http://schemas.microsoft.com/office/powerpoint/2010/main" val="1019650690"/>
              </p:ext>
            </p:extLst>
          </p:nvPr>
        </p:nvGraphicFramePr>
        <p:xfrm>
          <a:off x="1386590" y="2864825"/>
          <a:ext cx="9458794" cy="326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18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A3C3-B23E-708F-30F8-2557F9986227}"/>
              </a:ext>
            </a:extLst>
          </p:cNvPr>
          <p:cNvSpPr>
            <a:spLocks noGrp="1"/>
          </p:cNvSpPr>
          <p:nvPr>
            <p:ph type="title"/>
          </p:nvPr>
        </p:nvSpPr>
        <p:spPr/>
        <p:txBody>
          <a:bodyPr/>
          <a:lstStyle/>
          <a:p>
            <a:r>
              <a:rPr lang="en-US" dirty="0"/>
              <a:t>History of Human Rights</a:t>
            </a:r>
          </a:p>
        </p:txBody>
      </p:sp>
      <p:sp>
        <p:nvSpPr>
          <p:cNvPr id="3" name="Content Placeholder 2">
            <a:extLst>
              <a:ext uri="{FF2B5EF4-FFF2-40B4-BE49-F238E27FC236}">
                <a16:creationId xmlns:a16="http://schemas.microsoft.com/office/drawing/2014/main" id="{3FF5CAFB-9618-5078-6305-6A6B78080277}"/>
              </a:ext>
            </a:extLst>
          </p:cNvPr>
          <p:cNvSpPr>
            <a:spLocks noGrp="1"/>
          </p:cNvSpPr>
          <p:nvPr>
            <p:ph idx="1"/>
          </p:nvPr>
        </p:nvSpPr>
        <p:spPr/>
        <p:txBody>
          <a:bodyPr>
            <a:normAutofit/>
          </a:bodyPr>
          <a:lstStyle/>
          <a:p>
            <a:r>
              <a:rPr lang="en-US" sz="2400" dirty="0">
                <a:solidFill>
                  <a:schemeClr val="accent6"/>
                </a:solidFill>
              </a:rPr>
              <a:t>Go to our website and watch the short video on the history of human rights. Then visit the Universal Declaration of Human Rights and complete the activity.</a:t>
            </a:r>
          </a:p>
        </p:txBody>
      </p:sp>
    </p:spTree>
    <p:extLst>
      <p:ext uri="{BB962C8B-B14F-4D97-AF65-F5344CB8AC3E}">
        <p14:creationId xmlns:p14="http://schemas.microsoft.com/office/powerpoint/2010/main" val="218329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F797-D3E1-6C06-EC46-CDA5CB110715}"/>
              </a:ext>
            </a:extLst>
          </p:cNvPr>
          <p:cNvSpPr>
            <a:spLocks noGrp="1"/>
          </p:cNvSpPr>
          <p:nvPr>
            <p:ph type="title"/>
          </p:nvPr>
        </p:nvSpPr>
        <p:spPr>
          <a:xfrm>
            <a:off x="979271" y="0"/>
            <a:ext cx="9076329" cy="1064277"/>
          </a:xfrm>
        </p:spPr>
        <p:txBody>
          <a:bodyPr/>
          <a:lstStyle/>
          <a:p>
            <a:r>
              <a:rPr lang="en-US" dirty="0"/>
              <a:t>Canadian Human Rights Act</a:t>
            </a:r>
          </a:p>
        </p:txBody>
      </p:sp>
      <p:sp>
        <p:nvSpPr>
          <p:cNvPr id="3" name="Content Placeholder 2">
            <a:extLst>
              <a:ext uri="{FF2B5EF4-FFF2-40B4-BE49-F238E27FC236}">
                <a16:creationId xmlns:a16="http://schemas.microsoft.com/office/drawing/2014/main" id="{B80EEDD8-8DB7-FEA8-F702-41B597055AED}"/>
              </a:ext>
            </a:extLst>
          </p:cNvPr>
          <p:cNvSpPr>
            <a:spLocks noGrp="1"/>
          </p:cNvSpPr>
          <p:nvPr>
            <p:ph idx="1"/>
          </p:nvPr>
        </p:nvSpPr>
        <p:spPr>
          <a:xfrm>
            <a:off x="162838" y="1183627"/>
            <a:ext cx="4484318" cy="5542850"/>
          </a:xfrm>
        </p:spPr>
        <p:txBody>
          <a:bodyPr>
            <a:normAutofit fontScale="92500" lnSpcReduction="20000"/>
          </a:bodyPr>
          <a:lstStyle/>
          <a:p>
            <a:r>
              <a:rPr lang="en-US" dirty="0"/>
              <a:t>The CHRA came into force in 1978.</a:t>
            </a:r>
          </a:p>
          <a:p>
            <a:r>
              <a:rPr lang="en-US" dirty="0"/>
              <a:t>Applies to federal departments and businesses that fall under government control</a:t>
            </a:r>
          </a:p>
          <a:p>
            <a:pPr marL="0" indent="0">
              <a:buNone/>
            </a:pPr>
            <a:r>
              <a:rPr lang="en-US" i="1" dirty="0">
                <a:solidFill>
                  <a:schemeClr val="accent6"/>
                </a:solidFill>
              </a:rPr>
              <a:t>Function is to investigate complaints concerning possible human rights violations, to provide legal procedures to hear the complaints and try to find solutions.</a:t>
            </a:r>
          </a:p>
          <a:p>
            <a:r>
              <a:rPr lang="en-US" dirty="0"/>
              <a:t>Each province and territory has its own human rights law usually called a code.</a:t>
            </a:r>
          </a:p>
          <a:p>
            <a:r>
              <a:rPr lang="en-US" dirty="0"/>
              <a:t>Ontario Human Rights Commission founded in 1961</a:t>
            </a:r>
          </a:p>
          <a:p>
            <a:pPr marL="0" indent="0">
              <a:buNone/>
            </a:pPr>
            <a:r>
              <a:rPr lang="en-US" i="1" dirty="0">
                <a:solidFill>
                  <a:schemeClr val="tx1"/>
                </a:solidFill>
              </a:rPr>
              <a:t>The complainant must prove there was undue hardship that the change effected the economic viability of the employer. They do this through </a:t>
            </a:r>
            <a:r>
              <a:rPr lang="en-US" b="1" i="1" dirty="0">
                <a:solidFill>
                  <a:schemeClr val="accent6"/>
                </a:solidFill>
              </a:rPr>
              <a:t>balance of probabilities </a:t>
            </a:r>
            <a:r>
              <a:rPr lang="en-US" i="1" dirty="0">
                <a:solidFill>
                  <a:schemeClr val="tx1"/>
                </a:solidFill>
              </a:rPr>
              <a:t>whereby the complainant must show a “greater likelihood” as opposed to beyond a reasonable doubt.</a:t>
            </a:r>
          </a:p>
        </p:txBody>
      </p:sp>
      <p:pic>
        <p:nvPicPr>
          <p:cNvPr id="5" name="Picture 4">
            <a:extLst>
              <a:ext uri="{FF2B5EF4-FFF2-40B4-BE49-F238E27FC236}">
                <a16:creationId xmlns:a16="http://schemas.microsoft.com/office/drawing/2014/main" id="{038C71B8-B9B1-6CBE-FC08-6F32028CED42}"/>
              </a:ext>
            </a:extLst>
          </p:cNvPr>
          <p:cNvPicPr>
            <a:picLocks noChangeAspect="1"/>
          </p:cNvPicPr>
          <p:nvPr/>
        </p:nvPicPr>
        <p:blipFill>
          <a:blip r:embed="rId2"/>
          <a:stretch>
            <a:fillRect/>
          </a:stretch>
        </p:blipFill>
        <p:spPr>
          <a:xfrm>
            <a:off x="4747363" y="1183627"/>
            <a:ext cx="7172417" cy="4640976"/>
          </a:xfrm>
          <a:prstGeom prst="rect">
            <a:avLst/>
          </a:prstGeom>
        </p:spPr>
      </p:pic>
    </p:spTree>
    <p:extLst>
      <p:ext uri="{BB962C8B-B14F-4D97-AF65-F5344CB8AC3E}">
        <p14:creationId xmlns:p14="http://schemas.microsoft.com/office/powerpoint/2010/main" val="182415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C9CE-CA8F-7CF0-FC64-13C3C0A74042}"/>
              </a:ext>
            </a:extLst>
          </p:cNvPr>
          <p:cNvSpPr>
            <a:spLocks noGrp="1"/>
          </p:cNvSpPr>
          <p:nvPr>
            <p:ph type="title"/>
          </p:nvPr>
        </p:nvSpPr>
        <p:spPr>
          <a:xfrm>
            <a:off x="256714" y="110948"/>
            <a:ext cx="5805723" cy="1064277"/>
          </a:xfrm>
        </p:spPr>
        <p:txBody>
          <a:bodyPr/>
          <a:lstStyle/>
          <a:p>
            <a:r>
              <a:rPr lang="en-US" dirty="0"/>
              <a:t>Discrimination in Ontario</a:t>
            </a:r>
          </a:p>
        </p:txBody>
      </p:sp>
      <p:pic>
        <p:nvPicPr>
          <p:cNvPr id="5" name="Content Placeholder 4">
            <a:extLst>
              <a:ext uri="{FF2B5EF4-FFF2-40B4-BE49-F238E27FC236}">
                <a16:creationId xmlns:a16="http://schemas.microsoft.com/office/drawing/2014/main" id="{2CFE7FFE-3E7E-53EC-6EDE-411E37875AA9}"/>
              </a:ext>
            </a:extLst>
          </p:cNvPr>
          <p:cNvPicPr>
            <a:picLocks noGrp="1" noChangeAspect="1"/>
          </p:cNvPicPr>
          <p:nvPr>
            <p:ph idx="1"/>
          </p:nvPr>
        </p:nvPicPr>
        <p:blipFill>
          <a:blip r:embed="rId2"/>
          <a:stretch>
            <a:fillRect/>
          </a:stretch>
        </p:blipFill>
        <p:spPr>
          <a:xfrm>
            <a:off x="6260661" y="943257"/>
            <a:ext cx="5918813" cy="3252290"/>
          </a:xfrm>
        </p:spPr>
      </p:pic>
      <p:pic>
        <p:nvPicPr>
          <p:cNvPr id="7" name="Picture 6">
            <a:extLst>
              <a:ext uri="{FF2B5EF4-FFF2-40B4-BE49-F238E27FC236}">
                <a16:creationId xmlns:a16="http://schemas.microsoft.com/office/drawing/2014/main" id="{F3BD082E-DC3D-D6F8-761A-8F44646A637D}"/>
              </a:ext>
            </a:extLst>
          </p:cNvPr>
          <p:cNvPicPr>
            <a:picLocks noChangeAspect="1"/>
          </p:cNvPicPr>
          <p:nvPr/>
        </p:nvPicPr>
        <p:blipFill>
          <a:blip r:embed="rId3"/>
          <a:stretch>
            <a:fillRect/>
          </a:stretch>
        </p:blipFill>
        <p:spPr>
          <a:xfrm>
            <a:off x="114891" y="2956142"/>
            <a:ext cx="6089371" cy="3828488"/>
          </a:xfrm>
          <a:prstGeom prst="rect">
            <a:avLst/>
          </a:prstGeom>
        </p:spPr>
      </p:pic>
      <p:sp>
        <p:nvSpPr>
          <p:cNvPr id="8" name="TextBox 7">
            <a:extLst>
              <a:ext uri="{FF2B5EF4-FFF2-40B4-BE49-F238E27FC236}">
                <a16:creationId xmlns:a16="http://schemas.microsoft.com/office/drawing/2014/main" id="{A688737D-CB9C-B9C1-EB33-653BD882AEEC}"/>
              </a:ext>
            </a:extLst>
          </p:cNvPr>
          <p:cNvSpPr txBox="1"/>
          <p:nvPr/>
        </p:nvSpPr>
        <p:spPr>
          <a:xfrm>
            <a:off x="6438378" y="4572000"/>
            <a:ext cx="5638731" cy="2308324"/>
          </a:xfrm>
          <a:prstGeom prst="rect">
            <a:avLst/>
          </a:prstGeom>
          <a:noFill/>
        </p:spPr>
        <p:txBody>
          <a:bodyPr wrap="square" rtlCol="0">
            <a:spAutoFit/>
          </a:bodyPr>
          <a:lstStyle/>
          <a:p>
            <a:r>
              <a:rPr lang="en-CA" b="0" i="0" u="none" strike="noStrike" dirty="0">
                <a:solidFill>
                  <a:srgbClr val="000000"/>
                </a:solidFill>
                <a:effectLst/>
                <a:latin typeface="Tahoma" panose="020B0604030504040204" pitchFamily="34" charset="0"/>
              </a:rPr>
              <a:t>Relative to their population size, members of the Jewish (15 or 10.7%), Hindu (10 or 7.1%), Traditional Aboriginal (4 or 2.9%) and Sikh (3 or 2.1%) faiths accounted for a disproportionate number of 2011-2012 HRTO creed applications</a:t>
            </a:r>
          </a:p>
          <a:p>
            <a:endParaRPr lang="en-CA" dirty="0">
              <a:solidFill>
                <a:srgbClr val="000000"/>
              </a:solidFill>
              <a:latin typeface="Tahoma" panose="020B0604030504040204" pitchFamily="34" charset="0"/>
            </a:endParaRPr>
          </a:p>
          <a:p>
            <a:r>
              <a:rPr lang="en-CA" dirty="0">
                <a:solidFill>
                  <a:srgbClr val="000000"/>
                </a:solidFill>
                <a:latin typeface="Tahoma" panose="020B0604030504040204" pitchFamily="34" charset="0"/>
              </a:rPr>
              <a:t>Go to our website and read the case of </a:t>
            </a:r>
            <a:r>
              <a:rPr lang="en-CA" b="1" i="0" u="none" strike="noStrike" dirty="0">
                <a:effectLst/>
                <a:latin typeface="Open Sans" panose="020B0606030504020204" pitchFamily="34" charset="0"/>
              </a:rPr>
              <a:t>Blainey v. Ontario Hockey Association and OHRC (1986) </a:t>
            </a:r>
            <a:endParaRPr lang="en-US" dirty="0"/>
          </a:p>
        </p:txBody>
      </p:sp>
      <p:sp>
        <p:nvSpPr>
          <p:cNvPr id="9" name="TextBox 8">
            <a:extLst>
              <a:ext uri="{FF2B5EF4-FFF2-40B4-BE49-F238E27FC236}">
                <a16:creationId xmlns:a16="http://schemas.microsoft.com/office/drawing/2014/main" id="{D3734EF9-B6C2-7AF8-0721-D695FB46F371}"/>
              </a:ext>
            </a:extLst>
          </p:cNvPr>
          <p:cNvSpPr txBox="1"/>
          <p:nvPr/>
        </p:nvSpPr>
        <p:spPr>
          <a:xfrm>
            <a:off x="288099" y="1578279"/>
            <a:ext cx="5805723" cy="1200329"/>
          </a:xfrm>
          <a:prstGeom prst="rect">
            <a:avLst/>
          </a:prstGeom>
          <a:noFill/>
        </p:spPr>
        <p:txBody>
          <a:bodyPr wrap="square" rtlCol="0">
            <a:spAutoFit/>
          </a:bodyPr>
          <a:lstStyle/>
          <a:p>
            <a:r>
              <a:rPr lang="en-CA" b="0" i="0" u="none" strike="noStrike" dirty="0">
                <a:solidFill>
                  <a:srgbClr val="000000"/>
                </a:solidFill>
                <a:effectLst/>
                <a:latin typeface="Tahoma" panose="020B0604030504040204" pitchFamily="34" charset="0"/>
              </a:rPr>
              <a:t>The OHRC reviewed all applications (formerly known as “complaints”) filed with the Human Rights Tribunal of Ontario (HRTO) citing creed as a ground of discrimination in the 2010-11 fiscal year</a:t>
            </a:r>
            <a:endParaRPr lang="en-US" dirty="0"/>
          </a:p>
        </p:txBody>
      </p:sp>
    </p:spTree>
    <p:extLst>
      <p:ext uri="{BB962C8B-B14F-4D97-AF65-F5344CB8AC3E}">
        <p14:creationId xmlns:p14="http://schemas.microsoft.com/office/powerpoint/2010/main" val="42359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70A3-B13D-C5ED-2D99-FC7380C5C2F0}"/>
              </a:ext>
            </a:extLst>
          </p:cNvPr>
          <p:cNvSpPr>
            <a:spLocks noGrp="1"/>
          </p:cNvSpPr>
          <p:nvPr>
            <p:ph type="title"/>
          </p:nvPr>
        </p:nvSpPr>
        <p:spPr/>
        <p:txBody>
          <a:bodyPr/>
          <a:lstStyle/>
          <a:p>
            <a:r>
              <a:rPr lang="en-US" dirty="0"/>
              <a:t>Human Rights Issues in Canada</a:t>
            </a:r>
          </a:p>
        </p:txBody>
      </p:sp>
      <p:sp>
        <p:nvSpPr>
          <p:cNvPr id="3" name="Content Placeholder 2">
            <a:extLst>
              <a:ext uri="{FF2B5EF4-FFF2-40B4-BE49-F238E27FC236}">
                <a16:creationId xmlns:a16="http://schemas.microsoft.com/office/drawing/2014/main" id="{061F7B18-F23A-6736-5F52-40ED22E3C31E}"/>
              </a:ext>
            </a:extLst>
          </p:cNvPr>
          <p:cNvSpPr>
            <a:spLocks noGrp="1"/>
          </p:cNvSpPr>
          <p:nvPr>
            <p:ph idx="1"/>
          </p:nvPr>
        </p:nvSpPr>
        <p:spPr/>
        <p:txBody>
          <a:bodyPr>
            <a:normAutofit fontScale="92500"/>
          </a:bodyPr>
          <a:lstStyle/>
          <a:p>
            <a:r>
              <a:rPr lang="en-US" b="1" dirty="0">
                <a:solidFill>
                  <a:schemeClr val="accent6"/>
                </a:solidFill>
              </a:rPr>
              <a:t>Japanese Internment Camps</a:t>
            </a:r>
          </a:p>
          <a:p>
            <a:pPr marL="0" indent="0">
              <a:buNone/>
            </a:pPr>
            <a:r>
              <a:rPr lang="en-CA" b="1" i="0" u="none" strike="noStrike" dirty="0">
                <a:solidFill>
                  <a:srgbClr val="3B4447"/>
                </a:solidFill>
                <a:effectLst/>
                <a:latin typeface="museo-sans"/>
              </a:rPr>
              <a:t>1941: </a:t>
            </a:r>
            <a:r>
              <a:rPr lang="en-CA" b="0" i="0" u="none" strike="noStrike" dirty="0">
                <a:solidFill>
                  <a:srgbClr val="3B4447"/>
                </a:solidFill>
                <a:effectLst/>
                <a:latin typeface="museo-sans"/>
              </a:rPr>
              <a:t>Canada began seizing some 12,000 fishing boats belonging to Japanese Canadians and selling them off to mostly white fishermen</a:t>
            </a:r>
          </a:p>
          <a:p>
            <a:pPr marL="0" indent="0">
              <a:buNone/>
            </a:pPr>
            <a:r>
              <a:rPr lang="en-CA" b="1" i="0" u="none" strike="noStrike" dirty="0">
                <a:solidFill>
                  <a:srgbClr val="3B4447"/>
                </a:solidFill>
                <a:effectLst/>
                <a:latin typeface="museo-sans"/>
              </a:rPr>
              <a:t>1942: </a:t>
            </a:r>
            <a:r>
              <a:rPr lang="en-CA" b="0" i="0" u="none" strike="noStrike" dirty="0">
                <a:solidFill>
                  <a:srgbClr val="3B4447"/>
                </a:solidFill>
                <a:effectLst/>
                <a:latin typeface="museo-sans"/>
              </a:rPr>
              <a:t>B.C.'s Japanese population of approximately 22,000 were forced into internment camps throughout the interior. </a:t>
            </a:r>
          </a:p>
          <a:p>
            <a:pPr marL="0" indent="0">
              <a:buNone/>
            </a:pPr>
            <a:r>
              <a:rPr lang="en-CA" dirty="0">
                <a:solidFill>
                  <a:srgbClr val="3B4447"/>
                </a:solidFill>
                <a:latin typeface="museo-sans"/>
              </a:rPr>
              <a:t>F</a:t>
            </a:r>
            <a:r>
              <a:rPr lang="en-CA" b="0" i="0" u="none" strike="noStrike" dirty="0">
                <a:solidFill>
                  <a:srgbClr val="3B4447"/>
                </a:solidFill>
                <a:effectLst/>
                <a:latin typeface="museo-sans"/>
              </a:rPr>
              <a:t>ederal government confiscated their agricultural property and personal possessions and allowed them to be auctioned off or sold at low prices.</a:t>
            </a:r>
          </a:p>
          <a:p>
            <a:pPr marL="0" indent="0">
              <a:buNone/>
            </a:pPr>
            <a:r>
              <a:rPr lang="en-CA" b="1" i="0" u="none" strike="noStrike" dirty="0">
                <a:solidFill>
                  <a:srgbClr val="3B4447"/>
                </a:solidFill>
                <a:effectLst/>
                <a:latin typeface="museo-sans"/>
              </a:rPr>
              <a:t>1988: </a:t>
            </a:r>
            <a:r>
              <a:rPr lang="en-CA" b="0" i="0" u="none" strike="noStrike" dirty="0">
                <a:solidFill>
                  <a:srgbClr val="3B4447"/>
                </a:solidFill>
                <a:effectLst/>
                <a:latin typeface="museo-sans"/>
              </a:rPr>
              <a:t>the Government of Canada ​formally apologized and offered compensation</a:t>
            </a:r>
          </a:p>
          <a:p>
            <a:pPr marL="0" indent="0">
              <a:buNone/>
            </a:pPr>
            <a:r>
              <a:rPr lang="en-CA" i="1" dirty="0">
                <a:solidFill>
                  <a:schemeClr val="accent6"/>
                </a:solidFill>
                <a:latin typeface="museo-sans"/>
              </a:rPr>
              <a:t>Together we will hear Japanese Canadian David Suzuki discuss Japanese Interment Camps</a:t>
            </a:r>
            <a:endParaRPr lang="en-US" i="1" dirty="0">
              <a:solidFill>
                <a:schemeClr val="accent6"/>
              </a:solidFill>
            </a:endParaRPr>
          </a:p>
        </p:txBody>
      </p:sp>
    </p:spTree>
    <p:extLst>
      <p:ext uri="{BB962C8B-B14F-4D97-AF65-F5344CB8AC3E}">
        <p14:creationId xmlns:p14="http://schemas.microsoft.com/office/powerpoint/2010/main" val="83705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1A2C-EA58-82F2-7039-C17C33281B57}"/>
              </a:ext>
            </a:extLst>
          </p:cNvPr>
          <p:cNvSpPr>
            <a:spLocks noGrp="1"/>
          </p:cNvSpPr>
          <p:nvPr>
            <p:ph type="title"/>
          </p:nvPr>
        </p:nvSpPr>
        <p:spPr>
          <a:xfrm>
            <a:off x="954218" y="228517"/>
            <a:ext cx="9076329" cy="1064277"/>
          </a:xfrm>
        </p:spPr>
        <p:txBody>
          <a:bodyPr/>
          <a:lstStyle/>
          <a:p>
            <a:r>
              <a:rPr lang="en-US" dirty="0"/>
              <a:t>Human Rights Issues in Canada</a:t>
            </a:r>
          </a:p>
        </p:txBody>
      </p:sp>
      <p:sp>
        <p:nvSpPr>
          <p:cNvPr id="3" name="Content Placeholder 2">
            <a:extLst>
              <a:ext uri="{FF2B5EF4-FFF2-40B4-BE49-F238E27FC236}">
                <a16:creationId xmlns:a16="http://schemas.microsoft.com/office/drawing/2014/main" id="{3EEDE534-88E9-20BF-54E6-7E9FAF12B576}"/>
              </a:ext>
            </a:extLst>
          </p:cNvPr>
          <p:cNvSpPr>
            <a:spLocks noGrp="1"/>
          </p:cNvSpPr>
          <p:nvPr>
            <p:ph idx="1"/>
          </p:nvPr>
        </p:nvSpPr>
        <p:spPr>
          <a:xfrm>
            <a:off x="237995" y="1673839"/>
            <a:ext cx="4246324" cy="4955644"/>
          </a:xfrm>
        </p:spPr>
        <p:txBody>
          <a:bodyPr/>
          <a:lstStyle/>
          <a:p>
            <a:r>
              <a:rPr lang="en-US" b="1" dirty="0">
                <a:solidFill>
                  <a:schemeClr val="accent6"/>
                </a:solidFill>
              </a:rPr>
              <a:t>Residential Schools</a:t>
            </a:r>
          </a:p>
          <a:p>
            <a:pPr marL="0" indent="0">
              <a:buNone/>
            </a:pPr>
            <a:r>
              <a:rPr lang="en-CA" b="0" i="0" u="none" strike="noStrike" dirty="0">
                <a:solidFill>
                  <a:srgbClr val="1A1A1A"/>
                </a:solidFill>
                <a:effectLst/>
                <a:latin typeface="+mj-lt"/>
              </a:rPr>
              <a:t>Residential School system operated across Canada between the 1870s and the 1990s</a:t>
            </a:r>
          </a:p>
          <a:p>
            <a:pPr marL="0" indent="0">
              <a:buNone/>
            </a:pPr>
            <a:r>
              <a:rPr lang="en-CA" b="0" i="0" u="none" strike="noStrike" dirty="0">
                <a:solidFill>
                  <a:srgbClr val="1A1A1A"/>
                </a:solidFill>
                <a:effectLst/>
                <a:latin typeface="+mj-lt"/>
              </a:rPr>
              <a:t>-More than 150,000 First Nations, Inuit and Métis children from across the country were forced to attend Indian Residential Schools</a:t>
            </a:r>
          </a:p>
          <a:p>
            <a:pPr marL="0" indent="0">
              <a:buNone/>
            </a:pPr>
            <a:r>
              <a:rPr lang="en-CA" b="1" i="1" dirty="0">
                <a:solidFill>
                  <a:schemeClr val="accent6"/>
                </a:solidFill>
                <a:latin typeface="+mj-lt"/>
              </a:rPr>
              <a:t>Go to our website and visit the link and learn about Residential Schools in Canada. </a:t>
            </a:r>
            <a:endParaRPr lang="en-US" b="1" i="1" dirty="0">
              <a:solidFill>
                <a:schemeClr val="accent6"/>
              </a:solidFill>
              <a:latin typeface="+mj-lt"/>
            </a:endParaRPr>
          </a:p>
        </p:txBody>
      </p:sp>
      <p:pic>
        <p:nvPicPr>
          <p:cNvPr id="5" name="Picture 4">
            <a:extLst>
              <a:ext uri="{FF2B5EF4-FFF2-40B4-BE49-F238E27FC236}">
                <a16:creationId xmlns:a16="http://schemas.microsoft.com/office/drawing/2014/main" id="{66F2FFD2-C148-FD6B-DABD-091D8325F579}"/>
              </a:ext>
            </a:extLst>
          </p:cNvPr>
          <p:cNvPicPr>
            <a:picLocks noChangeAspect="1"/>
          </p:cNvPicPr>
          <p:nvPr/>
        </p:nvPicPr>
        <p:blipFill>
          <a:blip r:embed="rId2"/>
          <a:stretch>
            <a:fillRect/>
          </a:stretch>
        </p:blipFill>
        <p:spPr>
          <a:xfrm>
            <a:off x="4445599" y="1673839"/>
            <a:ext cx="7508406" cy="4855436"/>
          </a:xfrm>
          <a:prstGeom prst="rect">
            <a:avLst/>
          </a:prstGeom>
        </p:spPr>
      </p:pic>
    </p:spTree>
    <p:extLst>
      <p:ext uri="{BB962C8B-B14F-4D97-AF65-F5344CB8AC3E}">
        <p14:creationId xmlns:p14="http://schemas.microsoft.com/office/powerpoint/2010/main" val="2315926694"/>
      </p:ext>
    </p:extLst>
  </p:cSld>
  <p:clrMapOvr>
    <a:masterClrMapping/>
  </p:clrMapOvr>
</p:sld>
</file>

<file path=ppt/theme/theme1.xml><?xml version="1.0" encoding="utf-8"?>
<a:theme xmlns:a="http://schemas.openxmlformats.org/drawingml/2006/main" name="MarrakeshVTI">
  <a:themeElements>
    <a:clrScheme name="AnalogousFromDarkSeedLeftStep">
      <a:dk1>
        <a:srgbClr val="000000"/>
      </a:dk1>
      <a:lt1>
        <a:srgbClr val="FFFFFF"/>
      </a:lt1>
      <a:dk2>
        <a:srgbClr val="412E24"/>
      </a:dk2>
      <a:lt2>
        <a:srgbClr val="E7E2E8"/>
      </a:lt2>
      <a:accent1>
        <a:srgbClr val="5BB346"/>
      </a:accent1>
      <a:accent2>
        <a:srgbClr val="80AD39"/>
      </a:accent2>
      <a:accent3>
        <a:srgbClr val="A7A441"/>
      </a:accent3>
      <a:accent4>
        <a:srgbClr val="B17D3B"/>
      </a:accent4>
      <a:accent5>
        <a:srgbClr val="C35E4D"/>
      </a:accent5>
      <a:accent6>
        <a:srgbClr val="B13B5B"/>
      </a:accent6>
      <a:hlink>
        <a:srgbClr val="BF673F"/>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docProps/app.xml><?xml version="1.0" encoding="utf-8"?>
<Properties xmlns="http://schemas.openxmlformats.org/officeDocument/2006/extended-properties" xmlns:vt="http://schemas.openxmlformats.org/officeDocument/2006/docPropsVTypes">
  <TotalTime>202</TotalTime>
  <Words>906</Words>
  <Application>Microsoft Macintosh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Goudy Old Style</vt:lpstr>
      <vt:lpstr>museo-sans</vt:lpstr>
      <vt:lpstr>Open Sans</vt:lpstr>
      <vt:lpstr>Tahoma</vt:lpstr>
      <vt:lpstr>MarrakeshVTI</vt:lpstr>
      <vt:lpstr>Human Rights</vt:lpstr>
      <vt:lpstr>Important Terminology</vt:lpstr>
      <vt:lpstr>Discrimination in Action</vt:lpstr>
      <vt:lpstr>Human Rights</vt:lpstr>
      <vt:lpstr>History of Human Rights</vt:lpstr>
      <vt:lpstr>Canadian Human Rights Act</vt:lpstr>
      <vt:lpstr>Discrimination in Ontario</vt:lpstr>
      <vt:lpstr>Human Rights Issues in Canada</vt:lpstr>
      <vt:lpstr>Human Rights Issues in Canada</vt:lpstr>
      <vt:lpstr>Human Rights Issues in Canada</vt:lpstr>
      <vt:lpstr>International Human Rights Awareness Assignment –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Gord Gord</dc:creator>
  <cp:lastModifiedBy>Gord Gord</cp:lastModifiedBy>
  <cp:revision>5</cp:revision>
  <dcterms:created xsi:type="dcterms:W3CDTF">2022-09-16T14:18:33Z</dcterms:created>
  <dcterms:modified xsi:type="dcterms:W3CDTF">2022-09-19T15:03:41Z</dcterms:modified>
</cp:coreProperties>
</file>