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2" r:id="rId4"/>
    <p:sldId id="264" r:id="rId5"/>
    <p:sldId id="258" r:id="rId6"/>
    <p:sldId id="259" r:id="rId7"/>
    <p:sldId id="260"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0"/>
  </p:normalViewPr>
  <p:slideViewPr>
    <p:cSldViewPr snapToGrid="0" snapToObjects="1">
      <p:cViewPr varScale="1">
        <p:scale>
          <a:sx n="102" d="100"/>
          <a:sy n="102" d="100"/>
        </p:scale>
        <p:origin x="95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EB111-B62A-084C-8173-6152CBE194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6BA83D-8212-3E46-8A2C-04D8F2199E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0C6528-DFF0-134E-A589-4527F8CCE6A5}"/>
              </a:ext>
            </a:extLst>
          </p:cNvPr>
          <p:cNvSpPr>
            <a:spLocks noGrp="1"/>
          </p:cNvSpPr>
          <p:nvPr>
            <p:ph type="dt" sz="half" idx="10"/>
          </p:nvPr>
        </p:nvSpPr>
        <p:spPr/>
        <p:txBody>
          <a:bodyPr/>
          <a:lstStyle/>
          <a:p>
            <a:fld id="{35B08923-AFAF-B941-BEB7-B166DF3A0E03}" type="datetimeFigureOut">
              <a:rPr lang="en-US" smtClean="0"/>
              <a:t>11/17/21</a:t>
            </a:fld>
            <a:endParaRPr lang="en-US"/>
          </a:p>
        </p:txBody>
      </p:sp>
      <p:sp>
        <p:nvSpPr>
          <p:cNvPr id="5" name="Footer Placeholder 4">
            <a:extLst>
              <a:ext uri="{FF2B5EF4-FFF2-40B4-BE49-F238E27FC236}">
                <a16:creationId xmlns:a16="http://schemas.microsoft.com/office/drawing/2014/main" id="{726EB862-D308-1342-A2D9-134EF0DC57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5A20E-4DE8-1F49-B412-1C9AFB25A4FA}"/>
              </a:ext>
            </a:extLst>
          </p:cNvPr>
          <p:cNvSpPr>
            <a:spLocks noGrp="1"/>
          </p:cNvSpPr>
          <p:nvPr>
            <p:ph type="sldNum" sz="quarter" idx="12"/>
          </p:nvPr>
        </p:nvSpPr>
        <p:spPr/>
        <p:txBody>
          <a:bodyPr/>
          <a:lstStyle/>
          <a:p>
            <a:fld id="{79FD88E8-A10D-C849-891F-5BF27F065F74}" type="slidenum">
              <a:rPr lang="en-US" smtClean="0"/>
              <a:t>‹#›</a:t>
            </a:fld>
            <a:endParaRPr lang="en-US"/>
          </a:p>
        </p:txBody>
      </p:sp>
    </p:spTree>
    <p:extLst>
      <p:ext uri="{BB962C8B-B14F-4D97-AF65-F5344CB8AC3E}">
        <p14:creationId xmlns:p14="http://schemas.microsoft.com/office/powerpoint/2010/main" val="275248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DED4A-4A77-A14D-967B-614BFE469E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772C57-B2D0-4C42-B80D-BD70CC2520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4D5529-DEF3-5B44-9FD8-83AC71794B75}"/>
              </a:ext>
            </a:extLst>
          </p:cNvPr>
          <p:cNvSpPr>
            <a:spLocks noGrp="1"/>
          </p:cNvSpPr>
          <p:nvPr>
            <p:ph type="dt" sz="half" idx="10"/>
          </p:nvPr>
        </p:nvSpPr>
        <p:spPr/>
        <p:txBody>
          <a:bodyPr/>
          <a:lstStyle/>
          <a:p>
            <a:fld id="{35B08923-AFAF-B941-BEB7-B166DF3A0E03}" type="datetimeFigureOut">
              <a:rPr lang="en-US" smtClean="0"/>
              <a:t>11/17/21</a:t>
            </a:fld>
            <a:endParaRPr lang="en-US"/>
          </a:p>
        </p:txBody>
      </p:sp>
      <p:sp>
        <p:nvSpPr>
          <p:cNvPr id="5" name="Footer Placeholder 4">
            <a:extLst>
              <a:ext uri="{FF2B5EF4-FFF2-40B4-BE49-F238E27FC236}">
                <a16:creationId xmlns:a16="http://schemas.microsoft.com/office/drawing/2014/main" id="{C9F7E242-6F42-5D44-B8CF-C7C8D7A5DD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BBB9B1-4562-5C4D-B9F8-111D99EF4909}"/>
              </a:ext>
            </a:extLst>
          </p:cNvPr>
          <p:cNvSpPr>
            <a:spLocks noGrp="1"/>
          </p:cNvSpPr>
          <p:nvPr>
            <p:ph type="sldNum" sz="quarter" idx="12"/>
          </p:nvPr>
        </p:nvSpPr>
        <p:spPr/>
        <p:txBody>
          <a:bodyPr/>
          <a:lstStyle/>
          <a:p>
            <a:fld id="{79FD88E8-A10D-C849-891F-5BF27F065F74}" type="slidenum">
              <a:rPr lang="en-US" smtClean="0"/>
              <a:t>‹#›</a:t>
            </a:fld>
            <a:endParaRPr lang="en-US"/>
          </a:p>
        </p:txBody>
      </p:sp>
    </p:spTree>
    <p:extLst>
      <p:ext uri="{BB962C8B-B14F-4D97-AF65-F5344CB8AC3E}">
        <p14:creationId xmlns:p14="http://schemas.microsoft.com/office/powerpoint/2010/main" val="4214908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9C700F-AEF3-0644-8328-5AD7183FB5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7A8461-898F-5F48-948B-F978E65688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683B6F-3B88-4046-B327-7E0BF2B3A40B}"/>
              </a:ext>
            </a:extLst>
          </p:cNvPr>
          <p:cNvSpPr>
            <a:spLocks noGrp="1"/>
          </p:cNvSpPr>
          <p:nvPr>
            <p:ph type="dt" sz="half" idx="10"/>
          </p:nvPr>
        </p:nvSpPr>
        <p:spPr/>
        <p:txBody>
          <a:bodyPr/>
          <a:lstStyle/>
          <a:p>
            <a:fld id="{35B08923-AFAF-B941-BEB7-B166DF3A0E03}" type="datetimeFigureOut">
              <a:rPr lang="en-US" smtClean="0"/>
              <a:t>11/17/21</a:t>
            </a:fld>
            <a:endParaRPr lang="en-US"/>
          </a:p>
        </p:txBody>
      </p:sp>
      <p:sp>
        <p:nvSpPr>
          <p:cNvPr id="5" name="Footer Placeholder 4">
            <a:extLst>
              <a:ext uri="{FF2B5EF4-FFF2-40B4-BE49-F238E27FC236}">
                <a16:creationId xmlns:a16="http://schemas.microsoft.com/office/drawing/2014/main" id="{F0926EF8-163A-9D4A-947A-13317876CF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7282F6-3A96-C94C-8516-E70FE4F8E272}"/>
              </a:ext>
            </a:extLst>
          </p:cNvPr>
          <p:cNvSpPr>
            <a:spLocks noGrp="1"/>
          </p:cNvSpPr>
          <p:nvPr>
            <p:ph type="sldNum" sz="quarter" idx="12"/>
          </p:nvPr>
        </p:nvSpPr>
        <p:spPr/>
        <p:txBody>
          <a:bodyPr/>
          <a:lstStyle/>
          <a:p>
            <a:fld id="{79FD88E8-A10D-C849-891F-5BF27F065F74}" type="slidenum">
              <a:rPr lang="en-US" smtClean="0"/>
              <a:t>‹#›</a:t>
            </a:fld>
            <a:endParaRPr lang="en-US"/>
          </a:p>
        </p:txBody>
      </p:sp>
    </p:spTree>
    <p:extLst>
      <p:ext uri="{BB962C8B-B14F-4D97-AF65-F5344CB8AC3E}">
        <p14:creationId xmlns:p14="http://schemas.microsoft.com/office/powerpoint/2010/main" val="1492274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220DC-FD1C-174E-A4ED-721D7E2908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3245FD-957F-1D47-9933-0AF3AA7377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4888C4-3E7B-D742-812E-679232DA3A16}"/>
              </a:ext>
            </a:extLst>
          </p:cNvPr>
          <p:cNvSpPr>
            <a:spLocks noGrp="1"/>
          </p:cNvSpPr>
          <p:nvPr>
            <p:ph type="dt" sz="half" idx="10"/>
          </p:nvPr>
        </p:nvSpPr>
        <p:spPr/>
        <p:txBody>
          <a:bodyPr/>
          <a:lstStyle/>
          <a:p>
            <a:fld id="{35B08923-AFAF-B941-BEB7-B166DF3A0E03}" type="datetimeFigureOut">
              <a:rPr lang="en-US" smtClean="0"/>
              <a:t>11/17/21</a:t>
            </a:fld>
            <a:endParaRPr lang="en-US"/>
          </a:p>
        </p:txBody>
      </p:sp>
      <p:sp>
        <p:nvSpPr>
          <p:cNvPr id="5" name="Footer Placeholder 4">
            <a:extLst>
              <a:ext uri="{FF2B5EF4-FFF2-40B4-BE49-F238E27FC236}">
                <a16:creationId xmlns:a16="http://schemas.microsoft.com/office/drawing/2014/main" id="{B2FA8C6D-9DB9-EB40-826E-6CDC9F458A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C1CF7E-8976-FF46-BDFD-91A2690F4E48}"/>
              </a:ext>
            </a:extLst>
          </p:cNvPr>
          <p:cNvSpPr>
            <a:spLocks noGrp="1"/>
          </p:cNvSpPr>
          <p:nvPr>
            <p:ph type="sldNum" sz="quarter" idx="12"/>
          </p:nvPr>
        </p:nvSpPr>
        <p:spPr/>
        <p:txBody>
          <a:bodyPr/>
          <a:lstStyle/>
          <a:p>
            <a:fld id="{79FD88E8-A10D-C849-891F-5BF27F065F74}" type="slidenum">
              <a:rPr lang="en-US" smtClean="0"/>
              <a:t>‹#›</a:t>
            </a:fld>
            <a:endParaRPr lang="en-US"/>
          </a:p>
        </p:txBody>
      </p:sp>
    </p:spTree>
    <p:extLst>
      <p:ext uri="{BB962C8B-B14F-4D97-AF65-F5344CB8AC3E}">
        <p14:creationId xmlns:p14="http://schemas.microsoft.com/office/powerpoint/2010/main" val="2847834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8ED39-9E5F-FD43-B32C-FA5AA996E3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2CB86A-AE41-684F-BCA8-1C182ED3D0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C62E3C-7FC7-7E48-AF7E-ABE67ED87E9E}"/>
              </a:ext>
            </a:extLst>
          </p:cNvPr>
          <p:cNvSpPr>
            <a:spLocks noGrp="1"/>
          </p:cNvSpPr>
          <p:nvPr>
            <p:ph type="dt" sz="half" idx="10"/>
          </p:nvPr>
        </p:nvSpPr>
        <p:spPr/>
        <p:txBody>
          <a:bodyPr/>
          <a:lstStyle/>
          <a:p>
            <a:fld id="{35B08923-AFAF-B941-BEB7-B166DF3A0E03}" type="datetimeFigureOut">
              <a:rPr lang="en-US" smtClean="0"/>
              <a:t>11/17/21</a:t>
            </a:fld>
            <a:endParaRPr lang="en-US"/>
          </a:p>
        </p:txBody>
      </p:sp>
      <p:sp>
        <p:nvSpPr>
          <p:cNvPr id="5" name="Footer Placeholder 4">
            <a:extLst>
              <a:ext uri="{FF2B5EF4-FFF2-40B4-BE49-F238E27FC236}">
                <a16:creationId xmlns:a16="http://schemas.microsoft.com/office/drawing/2014/main" id="{760181DD-2544-0C4E-8EE6-DA432AC9C4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570822-4FFD-044C-AC2D-993E58995E14}"/>
              </a:ext>
            </a:extLst>
          </p:cNvPr>
          <p:cNvSpPr>
            <a:spLocks noGrp="1"/>
          </p:cNvSpPr>
          <p:nvPr>
            <p:ph type="sldNum" sz="quarter" idx="12"/>
          </p:nvPr>
        </p:nvSpPr>
        <p:spPr/>
        <p:txBody>
          <a:bodyPr/>
          <a:lstStyle/>
          <a:p>
            <a:fld id="{79FD88E8-A10D-C849-891F-5BF27F065F74}" type="slidenum">
              <a:rPr lang="en-US" smtClean="0"/>
              <a:t>‹#›</a:t>
            </a:fld>
            <a:endParaRPr lang="en-US"/>
          </a:p>
        </p:txBody>
      </p:sp>
    </p:spTree>
    <p:extLst>
      <p:ext uri="{BB962C8B-B14F-4D97-AF65-F5344CB8AC3E}">
        <p14:creationId xmlns:p14="http://schemas.microsoft.com/office/powerpoint/2010/main" val="2541257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6E086-096C-DF41-A191-22D2B216DE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B3ED5A-EF5C-D441-89FC-97CC16B1F3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9812BF-75FF-0A41-96EF-0AC504E299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6507D8-287E-FE4C-A850-3055FACA57F9}"/>
              </a:ext>
            </a:extLst>
          </p:cNvPr>
          <p:cNvSpPr>
            <a:spLocks noGrp="1"/>
          </p:cNvSpPr>
          <p:nvPr>
            <p:ph type="dt" sz="half" idx="10"/>
          </p:nvPr>
        </p:nvSpPr>
        <p:spPr/>
        <p:txBody>
          <a:bodyPr/>
          <a:lstStyle/>
          <a:p>
            <a:fld id="{35B08923-AFAF-B941-BEB7-B166DF3A0E03}" type="datetimeFigureOut">
              <a:rPr lang="en-US" smtClean="0"/>
              <a:t>11/17/21</a:t>
            </a:fld>
            <a:endParaRPr lang="en-US"/>
          </a:p>
        </p:txBody>
      </p:sp>
      <p:sp>
        <p:nvSpPr>
          <p:cNvPr id="6" name="Footer Placeholder 5">
            <a:extLst>
              <a:ext uri="{FF2B5EF4-FFF2-40B4-BE49-F238E27FC236}">
                <a16:creationId xmlns:a16="http://schemas.microsoft.com/office/drawing/2014/main" id="{26910DDF-E1A6-E443-8F6F-E2646F282C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CA777B-5DC5-0B42-A21D-854A6098090B}"/>
              </a:ext>
            </a:extLst>
          </p:cNvPr>
          <p:cNvSpPr>
            <a:spLocks noGrp="1"/>
          </p:cNvSpPr>
          <p:nvPr>
            <p:ph type="sldNum" sz="quarter" idx="12"/>
          </p:nvPr>
        </p:nvSpPr>
        <p:spPr/>
        <p:txBody>
          <a:bodyPr/>
          <a:lstStyle/>
          <a:p>
            <a:fld id="{79FD88E8-A10D-C849-891F-5BF27F065F74}" type="slidenum">
              <a:rPr lang="en-US" smtClean="0"/>
              <a:t>‹#›</a:t>
            </a:fld>
            <a:endParaRPr lang="en-US"/>
          </a:p>
        </p:txBody>
      </p:sp>
    </p:spTree>
    <p:extLst>
      <p:ext uri="{BB962C8B-B14F-4D97-AF65-F5344CB8AC3E}">
        <p14:creationId xmlns:p14="http://schemas.microsoft.com/office/powerpoint/2010/main" val="33700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E100A-6D3F-F149-84AD-AE7391A93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5330A5-C0D5-0341-8339-3644DD1354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D37AD9-7987-0445-B59D-88AC5D6EFB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DFAC99-5EFF-3F4F-BD0A-6AD341689F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A1C8AD-5D37-C448-BAE5-2858769D2A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C77A96-F5BE-F345-B2C1-23679F7AB4FF}"/>
              </a:ext>
            </a:extLst>
          </p:cNvPr>
          <p:cNvSpPr>
            <a:spLocks noGrp="1"/>
          </p:cNvSpPr>
          <p:nvPr>
            <p:ph type="dt" sz="half" idx="10"/>
          </p:nvPr>
        </p:nvSpPr>
        <p:spPr/>
        <p:txBody>
          <a:bodyPr/>
          <a:lstStyle/>
          <a:p>
            <a:fld id="{35B08923-AFAF-B941-BEB7-B166DF3A0E03}" type="datetimeFigureOut">
              <a:rPr lang="en-US" smtClean="0"/>
              <a:t>11/17/21</a:t>
            </a:fld>
            <a:endParaRPr lang="en-US"/>
          </a:p>
        </p:txBody>
      </p:sp>
      <p:sp>
        <p:nvSpPr>
          <p:cNvPr id="8" name="Footer Placeholder 7">
            <a:extLst>
              <a:ext uri="{FF2B5EF4-FFF2-40B4-BE49-F238E27FC236}">
                <a16:creationId xmlns:a16="http://schemas.microsoft.com/office/drawing/2014/main" id="{9847BC02-62C7-3E41-B4FA-EDEB692DE3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C02826-4FEC-9444-B2A5-F5860422FE46}"/>
              </a:ext>
            </a:extLst>
          </p:cNvPr>
          <p:cNvSpPr>
            <a:spLocks noGrp="1"/>
          </p:cNvSpPr>
          <p:nvPr>
            <p:ph type="sldNum" sz="quarter" idx="12"/>
          </p:nvPr>
        </p:nvSpPr>
        <p:spPr/>
        <p:txBody>
          <a:bodyPr/>
          <a:lstStyle/>
          <a:p>
            <a:fld id="{79FD88E8-A10D-C849-891F-5BF27F065F74}" type="slidenum">
              <a:rPr lang="en-US" smtClean="0"/>
              <a:t>‹#›</a:t>
            </a:fld>
            <a:endParaRPr lang="en-US"/>
          </a:p>
        </p:txBody>
      </p:sp>
    </p:spTree>
    <p:extLst>
      <p:ext uri="{BB962C8B-B14F-4D97-AF65-F5344CB8AC3E}">
        <p14:creationId xmlns:p14="http://schemas.microsoft.com/office/powerpoint/2010/main" val="4082024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993F9-F94C-8849-A1A7-251814B7E4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B8BDC7-81DA-4842-8609-557F7A2D12E3}"/>
              </a:ext>
            </a:extLst>
          </p:cNvPr>
          <p:cNvSpPr>
            <a:spLocks noGrp="1"/>
          </p:cNvSpPr>
          <p:nvPr>
            <p:ph type="dt" sz="half" idx="10"/>
          </p:nvPr>
        </p:nvSpPr>
        <p:spPr/>
        <p:txBody>
          <a:bodyPr/>
          <a:lstStyle/>
          <a:p>
            <a:fld id="{35B08923-AFAF-B941-BEB7-B166DF3A0E03}" type="datetimeFigureOut">
              <a:rPr lang="en-US" smtClean="0"/>
              <a:t>11/17/21</a:t>
            </a:fld>
            <a:endParaRPr lang="en-US"/>
          </a:p>
        </p:txBody>
      </p:sp>
      <p:sp>
        <p:nvSpPr>
          <p:cNvPr id="4" name="Footer Placeholder 3">
            <a:extLst>
              <a:ext uri="{FF2B5EF4-FFF2-40B4-BE49-F238E27FC236}">
                <a16:creationId xmlns:a16="http://schemas.microsoft.com/office/drawing/2014/main" id="{2EF9934D-8C1A-7649-875B-18399769AF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A4F91C-6122-B84F-973E-45A35387FFF8}"/>
              </a:ext>
            </a:extLst>
          </p:cNvPr>
          <p:cNvSpPr>
            <a:spLocks noGrp="1"/>
          </p:cNvSpPr>
          <p:nvPr>
            <p:ph type="sldNum" sz="quarter" idx="12"/>
          </p:nvPr>
        </p:nvSpPr>
        <p:spPr/>
        <p:txBody>
          <a:bodyPr/>
          <a:lstStyle/>
          <a:p>
            <a:fld id="{79FD88E8-A10D-C849-891F-5BF27F065F74}" type="slidenum">
              <a:rPr lang="en-US" smtClean="0"/>
              <a:t>‹#›</a:t>
            </a:fld>
            <a:endParaRPr lang="en-US"/>
          </a:p>
        </p:txBody>
      </p:sp>
    </p:spTree>
    <p:extLst>
      <p:ext uri="{BB962C8B-B14F-4D97-AF65-F5344CB8AC3E}">
        <p14:creationId xmlns:p14="http://schemas.microsoft.com/office/powerpoint/2010/main" val="1113337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47485-5B17-E34D-8CD5-3447328471CB}"/>
              </a:ext>
            </a:extLst>
          </p:cNvPr>
          <p:cNvSpPr>
            <a:spLocks noGrp="1"/>
          </p:cNvSpPr>
          <p:nvPr>
            <p:ph type="dt" sz="half" idx="10"/>
          </p:nvPr>
        </p:nvSpPr>
        <p:spPr/>
        <p:txBody>
          <a:bodyPr/>
          <a:lstStyle/>
          <a:p>
            <a:fld id="{35B08923-AFAF-B941-BEB7-B166DF3A0E03}" type="datetimeFigureOut">
              <a:rPr lang="en-US" smtClean="0"/>
              <a:t>11/17/21</a:t>
            </a:fld>
            <a:endParaRPr lang="en-US"/>
          </a:p>
        </p:txBody>
      </p:sp>
      <p:sp>
        <p:nvSpPr>
          <p:cNvPr id="3" name="Footer Placeholder 2">
            <a:extLst>
              <a:ext uri="{FF2B5EF4-FFF2-40B4-BE49-F238E27FC236}">
                <a16:creationId xmlns:a16="http://schemas.microsoft.com/office/drawing/2014/main" id="{8EAFB77C-8605-FE41-863E-252CA5B237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E331CD-4CDD-BC45-A0A8-FDD8BBE038EE}"/>
              </a:ext>
            </a:extLst>
          </p:cNvPr>
          <p:cNvSpPr>
            <a:spLocks noGrp="1"/>
          </p:cNvSpPr>
          <p:nvPr>
            <p:ph type="sldNum" sz="quarter" idx="12"/>
          </p:nvPr>
        </p:nvSpPr>
        <p:spPr/>
        <p:txBody>
          <a:bodyPr/>
          <a:lstStyle/>
          <a:p>
            <a:fld id="{79FD88E8-A10D-C849-891F-5BF27F065F74}" type="slidenum">
              <a:rPr lang="en-US" smtClean="0"/>
              <a:t>‹#›</a:t>
            </a:fld>
            <a:endParaRPr lang="en-US"/>
          </a:p>
        </p:txBody>
      </p:sp>
    </p:spTree>
    <p:extLst>
      <p:ext uri="{BB962C8B-B14F-4D97-AF65-F5344CB8AC3E}">
        <p14:creationId xmlns:p14="http://schemas.microsoft.com/office/powerpoint/2010/main" val="1826741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8B03F-9180-AA44-B09E-E4229A3CC3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3F49B7-9F12-FA46-A965-025E605036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4FCF44-8905-3442-97B8-56ABD48E3C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BB8160-DE14-3742-8D14-15F35C40B207}"/>
              </a:ext>
            </a:extLst>
          </p:cNvPr>
          <p:cNvSpPr>
            <a:spLocks noGrp="1"/>
          </p:cNvSpPr>
          <p:nvPr>
            <p:ph type="dt" sz="half" idx="10"/>
          </p:nvPr>
        </p:nvSpPr>
        <p:spPr/>
        <p:txBody>
          <a:bodyPr/>
          <a:lstStyle/>
          <a:p>
            <a:fld id="{35B08923-AFAF-B941-BEB7-B166DF3A0E03}" type="datetimeFigureOut">
              <a:rPr lang="en-US" smtClean="0"/>
              <a:t>11/17/21</a:t>
            </a:fld>
            <a:endParaRPr lang="en-US"/>
          </a:p>
        </p:txBody>
      </p:sp>
      <p:sp>
        <p:nvSpPr>
          <p:cNvPr id="6" name="Footer Placeholder 5">
            <a:extLst>
              <a:ext uri="{FF2B5EF4-FFF2-40B4-BE49-F238E27FC236}">
                <a16:creationId xmlns:a16="http://schemas.microsoft.com/office/drawing/2014/main" id="{3868414F-C01E-244D-BF95-756A784722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F5E186-74B3-2E4B-BE6C-333426FF0AD6}"/>
              </a:ext>
            </a:extLst>
          </p:cNvPr>
          <p:cNvSpPr>
            <a:spLocks noGrp="1"/>
          </p:cNvSpPr>
          <p:nvPr>
            <p:ph type="sldNum" sz="quarter" idx="12"/>
          </p:nvPr>
        </p:nvSpPr>
        <p:spPr/>
        <p:txBody>
          <a:bodyPr/>
          <a:lstStyle/>
          <a:p>
            <a:fld id="{79FD88E8-A10D-C849-891F-5BF27F065F74}" type="slidenum">
              <a:rPr lang="en-US" smtClean="0"/>
              <a:t>‹#›</a:t>
            </a:fld>
            <a:endParaRPr lang="en-US"/>
          </a:p>
        </p:txBody>
      </p:sp>
    </p:spTree>
    <p:extLst>
      <p:ext uri="{BB962C8B-B14F-4D97-AF65-F5344CB8AC3E}">
        <p14:creationId xmlns:p14="http://schemas.microsoft.com/office/powerpoint/2010/main" val="2336934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5E406-0EDB-3F42-8025-80A9961DCC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F5750E-A23D-B046-9834-B227D770F3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A0B453-94D9-C34B-87F9-D070037364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31C7EA-474B-234D-A042-21E088A963B6}"/>
              </a:ext>
            </a:extLst>
          </p:cNvPr>
          <p:cNvSpPr>
            <a:spLocks noGrp="1"/>
          </p:cNvSpPr>
          <p:nvPr>
            <p:ph type="dt" sz="half" idx="10"/>
          </p:nvPr>
        </p:nvSpPr>
        <p:spPr/>
        <p:txBody>
          <a:bodyPr/>
          <a:lstStyle/>
          <a:p>
            <a:fld id="{35B08923-AFAF-B941-BEB7-B166DF3A0E03}" type="datetimeFigureOut">
              <a:rPr lang="en-US" smtClean="0"/>
              <a:t>11/17/21</a:t>
            </a:fld>
            <a:endParaRPr lang="en-US"/>
          </a:p>
        </p:txBody>
      </p:sp>
      <p:sp>
        <p:nvSpPr>
          <p:cNvPr id="6" name="Footer Placeholder 5">
            <a:extLst>
              <a:ext uri="{FF2B5EF4-FFF2-40B4-BE49-F238E27FC236}">
                <a16:creationId xmlns:a16="http://schemas.microsoft.com/office/drawing/2014/main" id="{616F0594-8D99-0E48-9698-1D83FC644F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B9F030-5218-1F49-B84A-4F5CC14369F5}"/>
              </a:ext>
            </a:extLst>
          </p:cNvPr>
          <p:cNvSpPr>
            <a:spLocks noGrp="1"/>
          </p:cNvSpPr>
          <p:nvPr>
            <p:ph type="sldNum" sz="quarter" idx="12"/>
          </p:nvPr>
        </p:nvSpPr>
        <p:spPr/>
        <p:txBody>
          <a:bodyPr/>
          <a:lstStyle/>
          <a:p>
            <a:fld id="{79FD88E8-A10D-C849-891F-5BF27F065F74}" type="slidenum">
              <a:rPr lang="en-US" smtClean="0"/>
              <a:t>‹#›</a:t>
            </a:fld>
            <a:endParaRPr lang="en-US"/>
          </a:p>
        </p:txBody>
      </p:sp>
    </p:spTree>
    <p:extLst>
      <p:ext uri="{BB962C8B-B14F-4D97-AF65-F5344CB8AC3E}">
        <p14:creationId xmlns:p14="http://schemas.microsoft.com/office/powerpoint/2010/main" val="1223244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97A7B5-BA54-BC49-8B73-2F75C58D92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20940A-080F-7C43-87B1-4064118D4F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2DA127-D142-7A48-AC78-F82C5B5207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08923-AFAF-B941-BEB7-B166DF3A0E03}" type="datetimeFigureOut">
              <a:rPr lang="en-US" smtClean="0"/>
              <a:t>11/17/21</a:t>
            </a:fld>
            <a:endParaRPr lang="en-US"/>
          </a:p>
        </p:txBody>
      </p:sp>
      <p:sp>
        <p:nvSpPr>
          <p:cNvPr id="5" name="Footer Placeholder 4">
            <a:extLst>
              <a:ext uri="{FF2B5EF4-FFF2-40B4-BE49-F238E27FC236}">
                <a16:creationId xmlns:a16="http://schemas.microsoft.com/office/drawing/2014/main" id="{258D388D-6380-1647-A0D3-1C941A4E9E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6B7F08-934C-A143-A199-E1A514759E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D88E8-A10D-C849-891F-5BF27F065F74}" type="slidenum">
              <a:rPr lang="en-US" smtClean="0"/>
              <a:t>‹#›</a:t>
            </a:fld>
            <a:endParaRPr lang="en-US"/>
          </a:p>
        </p:txBody>
      </p:sp>
    </p:spTree>
    <p:extLst>
      <p:ext uri="{BB962C8B-B14F-4D97-AF65-F5344CB8AC3E}">
        <p14:creationId xmlns:p14="http://schemas.microsoft.com/office/powerpoint/2010/main" val="2733950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E39DFCF-9247-4DE5-BB93-074BFAF07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42B652E-D499-4CDA-8F7A-60469EDBC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1632" y="996662"/>
            <a:ext cx="4864676" cy="4864676"/>
          </a:xfrm>
          <a:custGeom>
            <a:avLst/>
            <a:gdLst>
              <a:gd name="connsiteX0" fmla="*/ 0 w 4864676"/>
              <a:gd name="connsiteY0" fmla="*/ 0 h 4864676"/>
              <a:gd name="connsiteX1" fmla="*/ 4864676 w 4864676"/>
              <a:gd name="connsiteY1" fmla="*/ 0 h 4864676"/>
              <a:gd name="connsiteX2" fmla="*/ 4864676 w 4864676"/>
              <a:gd name="connsiteY2" fmla="*/ 4864676 h 4864676"/>
              <a:gd name="connsiteX3" fmla="*/ 1281101 w 4864676"/>
              <a:gd name="connsiteY3" fmla="*/ 4864676 h 4864676"/>
              <a:gd name="connsiteX4" fmla="*/ 0 w 4864676"/>
              <a:gd name="connsiteY4" fmla="*/ 3583575 h 4864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676" h="4864676">
                <a:moveTo>
                  <a:pt x="0" y="0"/>
                </a:moveTo>
                <a:lnTo>
                  <a:pt x="4864676" y="0"/>
                </a:lnTo>
                <a:lnTo>
                  <a:pt x="4864676" y="4864676"/>
                </a:lnTo>
                <a:lnTo>
                  <a:pt x="1281101" y="4864676"/>
                </a:lnTo>
                <a:lnTo>
                  <a:pt x="0" y="358357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84A22B8-F5B6-47C2-B88E-DADAF3791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225693" y="996662"/>
            <a:ext cx="4864676" cy="4864676"/>
          </a:xfrm>
          <a:custGeom>
            <a:avLst/>
            <a:gdLst>
              <a:gd name="connsiteX0" fmla="*/ 0 w 4864676"/>
              <a:gd name="connsiteY0" fmla="*/ 0 h 4864676"/>
              <a:gd name="connsiteX1" fmla="*/ 3583574 w 4864676"/>
              <a:gd name="connsiteY1" fmla="*/ 0 h 4864676"/>
              <a:gd name="connsiteX2" fmla="*/ 4864676 w 4864676"/>
              <a:gd name="connsiteY2" fmla="*/ 1281103 h 4864676"/>
              <a:gd name="connsiteX3" fmla="*/ 4864676 w 4864676"/>
              <a:gd name="connsiteY3" fmla="*/ 4864676 h 4864676"/>
              <a:gd name="connsiteX4" fmla="*/ 0 w 4864676"/>
              <a:gd name="connsiteY4" fmla="*/ 4864676 h 4864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676" h="4864676">
                <a:moveTo>
                  <a:pt x="0" y="0"/>
                </a:moveTo>
                <a:lnTo>
                  <a:pt x="3583574" y="0"/>
                </a:lnTo>
                <a:lnTo>
                  <a:pt x="4864676" y="1281103"/>
                </a:lnTo>
                <a:lnTo>
                  <a:pt x="4864676" y="4864676"/>
                </a:lnTo>
                <a:lnTo>
                  <a:pt x="0" y="4864676"/>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Isosceles Triangle 13">
            <a:extLst>
              <a:ext uri="{FF2B5EF4-FFF2-40B4-BE49-F238E27FC236}">
                <a16:creationId xmlns:a16="http://schemas.microsoft.com/office/drawing/2014/main" id="{A987C18C-164D-4263-B486-4647A98E8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789020" y="1"/>
            <a:ext cx="6613961" cy="328638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E7E98B39-04C6-408B-92FD-768628740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286" y="3571620"/>
            <a:ext cx="6613961" cy="328638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81C8C27-2457-421F-BDC4-7B4EA3C7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CEA13C66-82C1-44AF-972B-8F5CCA41B6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71208" y="5287803"/>
            <a:ext cx="955808" cy="9558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9DB36437-FE59-457E-91A7-396BBD3C9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D2E67509-13D5-6C4B-BF18-15712E9B640E}"/>
              </a:ext>
            </a:extLst>
          </p:cNvPr>
          <p:cNvSpPr>
            <a:spLocks noGrp="1"/>
          </p:cNvSpPr>
          <p:nvPr>
            <p:ph type="ctrTitle"/>
          </p:nvPr>
        </p:nvSpPr>
        <p:spPr>
          <a:xfrm>
            <a:off x="3204642" y="2353641"/>
            <a:ext cx="5782716" cy="2150719"/>
          </a:xfrm>
          <a:noFill/>
        </p:spPr>
        <p:txBody>
          <a:bodyPr anchor="ctr">
            <a:normAutofit/>
          </a:bodyPr>
          <a:lstStyle/>
          <a:p>
            <a:r>
              <a:rPr lang="en-US" sz="3600">
                <a:solidFill>
                  <a:srgbClr val="080808"/>
                </a:solidFill>
              </a:rPr>
              <a:t>Healthcare</a:t>
            </a:r>
          </a:p>
        </p:txBody>
      </p:sp>
      <p:sp>
        <p:nvSpPr>
          <p:cNvPr id="3" name="Subtitle 2">
            <a:extLst>
              <a:ext uri="{FF2B5EF4-FFF2-40B4-BE49-F238E27FC236}">
                <a16:creationId xmlns:a16="http://schemas.microsoft.com/office/drawing/2014/main" id="{1CFA9CA5-39FB-9A4A-B346-381850F92319}"/>
              </a:ext>
            </a:extLst>
          </p:cNvPr>
          <p:cNvSpPr>
            <a:spLocks noGrp="1"/>
          </p:cNvSpPr>
          <p:nvPr>
            <p:ph type="subTitle" idx="1"/>
          </p:nvPr>
        </p:nvSpPr>
        <p:spPr>
          <a:xfrm>
            <a:off x="4439633" y="4518923"/>
            <a:ext cx="3312734" cy="1141851"/>
          </a:xfrm>
          <a:noFill/>
        </p:spPr>
        <p:txBody>
          <a:bodyPr>
            <a:normAutofit/>
          </a:bodyPr>
          <a:lstStyle/>
          <a:p>
            <a:r>
              <a:rPr lang="en-US" sz="2000" dirty="0">
                <a:solidFill>
                  <a:srgbClr val="080808"/>
                </a:solidFill>
              </a:rPr>
              <a:t>Issues in Canada</a:t>
            </a:r>
          </a:p>
        </p:txBody>
      </p:sp>
      <p:sp>
        <p:nvSpPr>
          <p:cNvPr id="24" name="Rectangle 23">
            <a:extLst>
              <a:ext uri="{FF2B5EF4-FFF2-40B4-BE49-F238E27FC236}">
                <a16:creationId xmlns:a16="http://schemas.microsoft.com/office/drawing/2014/main" id="{844D3693-2EFE-4667-89D5-47E2D5920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42846" y="410171"/>
            <a:ext cx="1321281" cy="1321281"/>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21FD796-9CD0-404D-8DF5-5274C0BCC7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30319" y="1508609"/>
            <a:ext cx="700047" cy="70004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6193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D98D5-C947-0449-96DC-B7A110BBC61B}"/>
              </a:ext>
            </a:extLst>
          </p:cNvPr>
          <p:cNvSpPr>
            <a:spLocks noGrp="1"/>
          </p:cNvSpPr>
          <p:nvPr>
            <p:ph type="title"/>
          </p:nvPr>
        </p:nvSpPr>
        <p:spPr>
          <a:xfrm>
            <a:off x="648929" y="629266"/>
            <a:ext cx="3505495" cy="1622321"/>
          </a:xfrm>
        </p:spPr>
        <p:txBody>
          <a:bodyPr>
            <a:normAutofit/>
          </a:bodyPr>
          <a:lstStyle/>
          <a:p>
            <a:pPr algn="ctr"/>
            <a:r>
              <a:rPr lang="en-US" dirty="0"/>
              <a:t>Healthcare in Canada</a:t>
            </a:r>
          </a:p>
        </p:txBody>
      </p:sp>
      <p:sp>
        <p:nvSpPr>
          <p:cNvPr id="3" name="Content Placeholder 2">
            <a:extLst>
              <a:ext uri="{FF2B5EF4-FFF2-40B4-BE49-F238E27FC236}">
                <a16:creationId xmlns:a16="http://schemas.microsoft.com/office/drawing/2014/main" id="{F65EF3EB-93EE-8C45-99BA-4409F170272C}"/>
              </a:ext>
            </a:extLst>
          </p:cNvPr>
          <p:cNvSpPr>
            <a:spLocks noGrp="1"/>
          </p:cNvSpPr>
          <p:nvPr>
            <p:ph idx="1"/>
          </p:nvPr>
        </p:nvSpPr>
        <p:spPr>
          <a:xfrm>
            <a:off x="250521" y="2438400"/>
            <a:ext cx="4105942" cy="3785419"/>
          </a:xfrm>
        </p:spPr>
        <p:txBody>
          <a:bodyPr>
            <a:normAutofit/>
          </a:bodyPr>
          <a:lstStyle/>
          <a:p>
            <a:pPr marL="0" indent="0">
              <a:buNone/>
            </a:pPr>
            <a:r>
              <a:rPr lang="en-US" sz="1700"/>
              <a:t>Is Publicly funded for Everyone</a:t>
            </a:r>
          </a:p>
          <a:p>
            <a:r>
              <a:rPr lang="en-CA" sz="1700"/>
              <a:t>“Medically necessary health care services provided on the basis of need, rather than the ability to pay.” (Government of Canada)</a:t>
            </a:r>
          </a:p>
          <a:p>
            <a:pPr marL="0" indent="0">
              <a:buNone/>
            </a:pPr>
            <a:r>
              <a:rPr lang="en-CA" sz="1700"/>
              <a:t>Demonstrates Canadian Values</a:t>
            </a:r>
          </a:p>
          <a:p>
            <a:r>
              <a:rPr lang="en-CA" sz="1700"/>
              <a:t>“Basic values of fairness and equity that are demonstrated by the willingness of Canadians to share resources and responsibility are displayed in Canada's health care system.”</a:t>
            </a:r>
            <a:endParaRPr lang="en-US" sz="1700"/>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hart, pie chart&#10;&#10;Description automatically generated">
            <a:extLst>
              <a:ext uri="{FF2B5EF4-FFF2-40B4-BE49-F238E27FC236}">
                <a16:creationId xmlns:a16="http://schemas.microsoft.com/office/drawing/2014/main" id="{76903994-B71B-C948-A84B-9BFDFF62E59F}"/>
              </a:ext>
            </a:extLst>
          </p:cNvPr>
          <p:cNvPicPr>
            <a:picLocks noChangeAspect="1"/>
          </p:cNvPicPr>
          <p:nvPr/>
        </p:nvPicPr>
        <p:blipFill>
          <a:blip r:embed="rId2"/>
          <a:stretch>
            <a:fillRect/>
          </a:stretch>
        </p:blipFill>
        <p:spPr>
          <a:xfrm>
            <a:off x="5405862" y="1651674"/>
            <a:ext cx="6019331" cy="3551405"/>
          </a:xfrm>
          <a:prstGeom prst="rect">
            <a:avLst/>
          </a:prstGeom>
          <a:effectLst/>
        </p:spPr>
      </p:pic>
      <p:sp>
        <p:nvSpPr>
          <p:cNvPr id="6" name="TextBox 5">
            <a:extLst>
              <a:ext uri="{FF2B5EF4-FFF2-40B4-BE49-F238E27FC236}">
                <a16:creationId xmlns:a16="http://schemas.microsoft.com/office/drawing/2014/main" id="{FCE13E50-8F66-8744-82FC-BA4482881B80}"/>
              </a:ext>
            </a:extLst>
          </p:cNvPr>
          <p:cNvSpPr txBox="1"/>
          <p:nvPr/>
        </p:nvSpPr>
        <p:spPr>
          <a:xfrm>
            <a:off x="5772150" y="885825"/>
            <a:ext cx="5529263" cy="369332"/>
          </a:xfrm>
          <a:prstGeom prst="rect">
            <a:avLst/>
          </a:prstGeom>
          <a:noFill/>
        </p:spPr>
        <p:txBody>
          <a:bodyPr wrap="square" rtlCol="0">
            <a:spAutoFit/>
          </a:bodyPr>
          <a:lstStyle/>
          <a:p>
            <a:pPr algn="ctr"/>
            <a:r>
              <a:rPr lang="en-US" dirty="0"/>
              <a:t>Total Health Expenditures 2010</a:t>
            </a:r>
          </a:p>
        </p:txBody>
      </p:sp>
    </p:spTree>
    <p:extLst>
      <p:ext uri="{BB962C8B-B14F-4D97-AF65-F5344CB8AC3E}">
        <p14:creationId xmlns:p14="http://schemas.microsoft.com/office/powerpoint/2010/main" val="859707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4DA8B9E-EC10-3A42-B48D-A3875C7ED2B7}"/>
              </a:ext>
            </a:extLst>
          </p:cNvPr>
          <p:cNvSpPr>
            <a:spLocks noGrp="1"/>
          </p:cNvSpPr>
          <p:nvPr>
            <p:ph type="title"/>
          </p:nvPr>
        </p:nvSpPr>
        <p:spPr>
          <a:xfrm>
            <a:off x="643467" y="321734"/>
            <a:ext cx="10905066" cy="1135737"/>
          </a:xfrm>
        </p:spPr>
        <p:txBody>
          <a:bodyPr>
            <a:normAutofit/>
          </a:bodyPr>
          <a:lstStyle/>
          <a:p>
            <a:r>
              <a:rPr lang="en-US" sz="3600"/>
              <a:t>Canadian Health Care Act</a:t>
            </a:r>
          </a:p>
        </p:txBody>
      </p:sp>
      <p:sp>
        <p:nvSpPr>
          <p:cNvPr id="3" name="Content Placeholder 2">
            <a:extLst>
              <a:ext uri="{FF2B5EF4-FFF2-40B4-BE49-F238E27FC236}">
                <a16:creationId xmlns:a16="http://schemas.microsoft.com/office/drawing/2014/main" id="{8EB610A5-A336-FF4D-A7C1-153A5087FA5B}"/>
              </a:ext>
            </a:extLst>
          </p:cNvPr>
          <p:cNvSpPr>
            <a:spLocks noGrp="1"/>
          </p:cNvSpPr>
          <p:nvPr>
            <p:ph idx="1"/>
          </p:nvPr>
        </p:nvSpPr>
        <p:spPr>
          <a:xfrm>
            <a:off x="643467" y="1457471"/>
            <a:ext cx="10905066" cy="4393982"/>
          </a:xfrm>
        </p:spPr>
        <p:txBody>
          <a:bodyPr>
            <a:normAutofit/>
          </a:bodyPr>
          <a:lstStyle/>
          <a:p>
            <a:pPr marL="0" indent="0">
              <a:buNone/>
            </a:pPr>
            <a:r>
              <a:rPr lang="en-CA" sz="2000" b="1"/>
              <a:t>The five </a:t>
            </a:r>
            <a:r>
              <a:rPr lang="en-CA" sz="2000" b="1" i="1"/>
              <a:t>Canada Health Act</a:t>
            </a:r>
            <a:r>
              <a:rPr lang="en-CA" sz="2000" b="1"/>
              <a:t> principles provide for:</a:t>
            </a:r>
            <a:endParaRPr lang="en-CA" sz="2000"/>
          </a:p>
          <a:p>
            <a:r>
              <a:rPr lang="en-CA" sz="2000" b="1"/>
              <a:t>Public Administration</a:t>
            </a:r>
            <a:r>
              <a:rPr lang="en-CA" sz="2000"/>
              <a:t>: The provincial and territorial plans must be administered and operated on a non profit basis by a public authority accountable to the provincial or territorial government.</a:t>
            </a:r>
          </a:p>
          <a:p>
            <a:r>
              <a:rPr lang="en-CA" sz="2000" b="1"/>
              <a:t>Comprehensiveness</a:t>
            </a:r>
            <a:r>
              <a:rPr lang="en-CA" sz="2000"/>
              <a:t>: The provincial and territorial plans must insure all medically necessary services provided by hospitals, medical practitioners and dentists working within a hospital setting.</a:t>
            </a:r>
          </a:p>
          <a:p>
            <a:r>
              <a:rPr lang="en-CA" sz="2000" b="1"/>
              <a:t>Universality</a:t>
            </a:r>
            <a:r>
              <a:rPr lang="en-CA" sz="2000"/>
              <a:t>: The provincial and territorial plans must entitle all insured persons to health insurance coverage on uniform terms and conditions.</a:t>
            </a:r>
          </a:p>
          <a:p>
            <a:r>
              <a:rPr lang="en-CA" sz="2000" b="1"/>
              <a:t>Accessibility:</a:t>
            </a:r>
            <a:r>
              <a:rPr lang="en-CA" sz="2000"/>
              <a:t> The provincial and territorial plans must provide all insured persons reasonable access to medically necessary hospital and physician services without financial or other barriers.</a:t>
            </a:r>
          </a:p>
          <a:p>
            <a:r>
              <a:rPr lang="en-CA" sz="2000" b="1"/>
              <a:t>Portability</a:t>
            </a:r>
            <a:r>
              <a:rPr lang="en-CA" sz="2000"/>
              <a:t>: The provincial and territorial plans must cover all insured persons when they move to another province or territory within Canada and when they travel abroad. The provinces and territories have some limits on coverage for services provided outside Canada, and may require prior approval for non-emergency services delivered outside their jurisdiction.</a:t>
            </a:r>
          </a:p>
        </p:txBody>
      </p:sp>
      <p:sp>
        <p:nvSpPr>
          <p:cNvPr id="27" name="Rectangle 2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Rectangle 3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31129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4DA8B9E-EC10-3A42-B48D-A3875C7ED2B7}"/>
              </a:ext>
            </a:extLst>
          </p:cNvPr>
          <p:cNvSpPr>
            <a:spLocks noGrp="1"/>
          </p:cNvSpPr>
          <p:nvPr>
            <p:ph type="title"/>
          </p:nvPr>
        </p:nvSpPr>
        <p:spPr>
          <a:xfrm>
            <a:off x="643467" y="321734"/>
            <a:ext cx="10905066" cy="1135737"/>
          </a:xfrm>
        </p:spPr>
        <p:txBody>
          <a:bodyPr>
            <a:normAutofit/>
          </a:bodyPr>
          <a:lstStyle/>
          <a:p>
            <a:r>
              <a:rPr lang="en-US" sz="3600" dirty="0"/>
              <a:t>Who is Responsible for What?</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ontent Placeholder 4">
            <a:extLst>
              <a:ext uri="{FF2B5EF4-FFF2-40B4-BE49-F238E27FC236}">
                <a16:creationId xmlns:a16="http://schemas.microsoft.com/office/drawing/2014/main" id="{C801E650-186F-3349-A526-4F5D3096B26E}"/>
              </a:ext>
            </a:extLst>
          </p:cNvPr>
          <p:cNvSpPr>
            <a:spLocks noGrp="1"/>
          </p:cNvSpPr>
          <p:nvPr>
            <p:ph idx="1"/>
          </p:nvPr>
        </p:nvSpPr>
        <p:spPr>
          <a:xfrm>
            <a:off x="838200" y="1565753"/>
            <a:ext cx="4547992" cy="4611210"/>
          </a:xfrm>
        </p:spPr>
        <p:txBody>
          <a:bodyPr>
            <a:normAutofit fontScale="77500" lnSpcReduction="20000"/>
          </a:bodyPr>
          <a:lstStyle/>
          <a:p>
            <a:pPr marL="0" indent="0">
              <a:buNone/>
            </a:pPr>
            <a:r>
              <a:rPr lang="en-CA" b="1" dirty="0">
                <a:solidFill>
                  <a:schemeClr val="accent1">
                    <a:lumMod val="50000"/>
                  </a:schemeClr>
                </a:solidFill>
              </a:rPr>
              <a:t>Federal</a:t>
            </a:r>
          </a:p>
          <a:p>
            <a:r>
              <a:rPr lang="en-CA" dirty="0"/>
              <a:t>Setting and administering national principles for the system under the </a:t>
            </a:r>
            <a:r>
              <a:rPr lang="en-CA" i="1" dirty="0"/>
              <a:t>Canada Health Act</a:t>
            </a:r>
          </a:p>
          <a:p>
            <a:r>
              <a:rPr lang="en-CA" dirty="0"/>
              <a:t>Financial support to the provinces and territories through cash and tax transfers to the provinces and territories in support of health through the Canada Health Transfer</a:t>
            </a:r>
          </a:p>
          <a:p>
            <a:r>
              <a:rPr lang="en-CA" dirty="0"/>
              <a:t>Funding and/or delivery of primary and supplementary services to First Nations people living on reserves; Inuit; serving members of the Canadian Armed Forces; eligible veterans; inmates in federal penitentiaries; and some groups of refugee claimants</a:t>
            </a:r>
            <a:endParaRPr lang="en-US" dirty="0"/>
          </a:p>
          <a:p>
            <a:endParaRPr lang="en-US" dirty="0"/>
          </a:p>
        </p:txBody>
      </p:sp>
      <p:sp>
        <p:nvSpPr>
          <p:cNvPr id="20" name="Content Placeholder 4">
            <a:extLst>
              <a:ext uri="{FF2B5EF4-FFF2-40B4-BE49-F238E27FC236}">
                <a16:creationId xmlns:a16="http://schemas.microsoft.com/office/drawing/2014/main" id="{311AD440-DF13-CA4A-BBED-DC7694E41784}"/>
              </a:ext>
            </a:extLst>
          </p:cNvPr>
          <p:cNvSpPr txBox="1">
            <a:spLocks/>
          </p:cNvSpPr>
          <p:nvPr/>
        </p:nvSpPr>
        <p:spPr>
          <a:xfrm>
            <a:off x="6010634" y="1457471"/>
            <a:ext cx="4547992" cy="461121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b="1" dirty="0">
                <a:solidFill>
                  <a:schemeClr val="accent1">
                    <a:lumMod val="50000"/>
                  </a:schemeClr>
                </a:solidFill>
              </a:rPr>
              <a:t>Provincial</a:t>
            </a:r>
          </a:p>
          <a:p>
            <a:pPr marL="0" indent="0">
              <a:buNone/>
            </a:pPr>
            <a:r>
              <a:rPr lang="en-CA" dirty="0"/>
              <a:t>The roles of the provincial and territorial governments in health care include:</a:t>
            </a:r>
          </a:p>
          <a:p>
            <a:pPr marL="514350" indent="-514350">
              <a:buAutoNum type="arabicPeriod"/>
            </a:pPr>
            <a:r>
              <a:rPr lang="en-CA" dirty="0"/>
              <a:t>administration of their health insurance plans;</a:t>
            </a:r>
          </a:p>
          <a:p>
            <a:pPr marL="514350" indent="-514350">
              <a:buAutoNum type="arabicPeriod"/>
            </a:pPr>
            <a:r>
              <a:rPr lang="en-CA" dirty="0"/>
              <a:t>planning and funding of care in hospitals and other health facilities;</a:t>
            </a:r>
          </a:p>
          <a:p>
            <a:pPr marL="514350" indent="-514350">
              <a:buAutoNum type="arabicPeriod"/>
            </a:pPr>
            <a:r>
              <a:rPr lang="en-CA" dirty="0"/>
              <a:t>services provided by doctors and other health professionals;</a:t>
            </a:r>
          </a:p>
          <a:p>
            <a:pPr marL="514350" indent="-514350">
              <a:buAutoNum type="arabicPeriod"/>
            </a:pPr>
            <a:r>
              <a:rPr lang="en-CA" dirty="0"/>
              <a:t>planning and implementation of health promotion and public health initiatives; and</a:t>
            </a:r>
          </a:p>
          <a:p>
            <a:pPr marL="514350" indent="-514350">
              <a:buAutoNum type="arabicPeriod"/>
            </a:pPr>
            <a:r>
              <a:rPr lang="en-CA" dirty="0"/>
              <a:t>negotiation of fee schedules with health professionals.</a:t>
            </a:r>
          </a:p>
          <a:p>
            <a:endParaRPr lang="en-US" dirty="0"/>
          </a:p>
        </p:txBody>
      </p:sp>
    </p:spTree>
    <p:extLst>
      <p:ext uri="{BB962C8B-B14F-4D97-AF65-F5344CB8AC3E}">
        <p14:creationId xmlns:p14="http://schemas.microsoft.com/office/powerpoint/2010/main" val="867063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4EB06-7847-5D40-AF21-AC5EC4652B69}"/>
              </a:ext>
            </a:extLst>
          </p:cNvPr>
          <p:cNvSpPr>
            <a:spLocks noGrp="1"/>
          </p:cNvSpPr>
          <p:nvPr>
            <p:ph type="title"/>
          </p:nvPr>
        </p:nvSpPr>
        <p:spPr>
          <a:xfrm>
            <a:off x="171451" y="634181"/>
            <a:ext cx="4340064" cy="1622321"/>
          </a:xfrm>
        </p:spPr>
        <p:txBody>
          <a:bodyPr>
            <a:normAutofit/>
          </a:bodyPr>
          <a:lstStyle/>
          <a:p>
            <a:pPr algn="ctr"/>
            <a:r>
              <a:rPr lang="en-US" dirty="0"/>
              <a:t>How Its Paid For</a:t>
            </a:r>
          </a:p>
        </p:txBody>
      </p:sp>
      <p:sp>
        <p:nvSpPr>
          <p:cNvPr id="3" name="Content Placeholder 2">
            <a:extLst>
              <a:ext uri="{FF2B5EF4-FFF2-40B4-BE49-F238E27FC236}">
                <a16:creationId xmlns:a16="http://schemas.microsoft.com/office/drawing/2014/main" id="{5428D4F2-C801-7E49-9B08-98E2C2AB4F82}"/>
              </a:ext>
            </a:extLst>
          </p:cNvPr>
          <p:cNvSpPr>
            <a:spLocks noGrp="1"/>
          </p:cNvSpPr>
          <p:nvPr>
            <p:ph idx="1"/>
          </p:nvPr>
        </p:nvSpPr>
        <p:spPr>
          <a:xfrm>
            <a:off x="300624" y="1891430"/>
            <a:ext cx="4083485" cy="4332389"/>
          </a:xfrm>
        </p:spPr>
        <p:txBody>
          <a:bodyPr>
            <a:normAutofit/>
          </a:bodyPr>
          <a:lstStyle/>
          <a:p>
            <a:r>
              <a:rPr lang="en-CA" sz="1800" dirty="0"/>
              <a:t>The universal health-care system is paid for through taxes. </a:t>
            </a:r>
          </a:p>
          <a:p>
            <a:r>
              <a:rPr lang="en-CA" sz="1800" dirty="0"/>
              <a:t>Publicly funded health care is financed with general revenue raised through federal, provincial and territorial taxation, such as personal and corporate taxes, sales taxes, payroll levies and other revenue. </a:t>
            </a:r>
          </a:p>
          <a:p>
            <a:r>
              <a:rPr lang="en-CA" sz="1800" dirty="0"/>
              <a:t>Each province and territory has their own health insurance plan</a:t>
            </a:r>
          </a:p>
          <a:p>
            <a:r>
              <a:rPr lang="en-CA" sz="1800" dirty="0"/>
              <a:t>All provinces and territories will provide free emergency medical services, even if you don’t have a government health card.</a:t>
            </a:r>
            <a:endParaRPr lang="en-US" sz="1800" dirty="0"/>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hart, pie chart, radar chart&#10;&#10;Description automatically generated">
            <a:extLst>
              <a:ext uri="{FF2B5EF4-FFF2-40B4-BE49-F238E27FC236}">
                <a16:creationId xmlns:a16="http://schemas.microsoft.com/office/drawing/2014/main" id="{0BAAEF79-2541-B049-9B26-9328FF0BB18F}"/>
              </a:ext>
            </a:extLst>
          </p:cNvPr>
          <p:cNvPicPr>
            <a:picLocks noChangeAspect="1"/>
          </p:cNvPicPr>
          <p:nvPr/>
        </p:nvPicPr>
        <p:blipFill>
          <a:blip r:embed="rId2"/>
          <a:stretch>
            <a:fillRect/>
          </a:stretch>
        </p:blipFill>
        <p:spPr>
          <a:xfrm>
            <a:off x="5735442" y="807593"/>
            <a:ext cx="5360171" cy="5239568"/>
          </a:xfrm>
          <a:prstGeom prst="rect">
            <a:avLst/>
          </a:prstGeom>
          <a:effectLst/>
        </p:spPr>
      </p:pic>
    </p:spTree>
    <p:extLst>
      <p:ext uri="{BB962C8B-B14F-4D97-AF65-F5344CB8AC3E}">
        <p14:creationId xmlns:p14="http://schemas.microsoft.com/office/powerpoint/2010/main" val="3689651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2D18A5A-7F55-7F4F-B985-E72190202742}"/>
              </a:ext>
            </a:extLst>
          </p:cNvPr>
          <p:cNvSpPr>
            <a:spLocks noGrp="1"/>
          </p:cNvSpPr>
          <p:nvPr>
            <p:ph type="title"/>
          </p:nvPr>
        </p:nvSpPr>
        <p:spPr>
          <a:xfrm>
            <a:off x="643467" y="321734"/>
            <a:ext cx="10905066" cy="1135737"/>
          </a:xfrm>
        </p:spPr>
        <p:txBody>
          <a:bodyPr>
            <a:normAutofit/>
          </a:bodyPr>
          <a:lstStyle/>
          <a:p>
            <a:r>
              <a:rPr lang="en-US" sz="3600" b="1" dirty="0">
                <a:solidFill>
                  <a:schemeClr val="accent1">
                    <a:lumMod val="50000"/>
                  </a:schemeClr>
                </a:solidFill>
              </a:rPr>
              <a:t>Issue #1 </a:t>
            </a:r>
            <a:r>
              <a:rPr lang="en-US" sz="3600" dirty="0"/>
              <a:t>– What is Paid For and What is Not</a:t>
            </a:r>
          </a:p>
        </p:txBody>
      </p:sp>
      <p:sp>
        <p:nvSpPr>
          <p:cNvPr id="3" name="Content Placeholder 2">
            <a:extLst>
              <a:ext uri="{FF2B5EF4-FFF2-40B4-BE49-F238E27FC236}">
                <a16:creationId xmlns:a16="http://schemas.microsoft.com/office/drawing/2014/main" id="{35C83401-039B-8E49-98F4-B6CC70F1C24E}"/>
              </a:ext>
            </a:extLst>
          </p:cNvPr>
          <p:cNvSpPr>
            <a:spLocks noGrp="1"/>
          </p:cNvSpPr>
          <p:nvPr>
            <p:ph idx="1"/>
          </p:nvPr>
        </p:nvSpPr>
        <p:spPr>
          <a:xfrm>
            <a:off x="643467" y="1782981"/>
            <a:ext cx="10905066" cy="4393982"/>
          </a:xfrm>
        </p:spPr>
        <p:txBody>
          <a:bodyPr>
            <a:normAutofit fontScale="92500" lnSpcReduction="20000"/>
          </a:bodyPr>
          <a:lstStyle/>
          <a:p>
            <a:r>
              <a:rPr lang="en-CA" i="1" dirty="0"/>
              <a:t>Government health insurance plans give you access to basic medical services. You may also need private insurance to pay for things that government plans don’t fully cover.</a:t>
            </a:r>
          </a:p>
          <a:p>
            <a:pPr marL="0" indent="0">
              <a:buNone/>
            </a:pPr>
            <a:r>
              <a:rPr lang="en-CA" dirty="0"/>
              <a:t>The most common types of plans are extended health plans. These cover costs for:</a:t>
            </a:r>
          </a:p>
          <a:p>
            <a:r>
              <a:rPr lang="en-CA" dirty="0"/>
              <a:t>prescription medications</a:t>
            </a:r>
          </a:p>
          <a:p>
            <a:r>
              <a:rPr lang="en-CA" dirty="0"/>
              <a:t>dental care</a:t>
            </a:r>
          </a:p>
          <a:p>
            <a:r>
              <a:rPr lang="en-CA" dirty="0"/>
              <a:t>physiotherapy</a:t>
            </a:r>
          </a:p>
          <a:p>
            <a:r>
              <a:rPr lang="en-CA" dirty="0"/>
              <a:t>ambulance services</a:t>
            </a:r>
          </a:p>
          <a:p>
            <a:r>
              <a:rPr lang="en-CA" dirty="0"/>
              <a:t>prescription eyeglasses</a:t>
            </a:r>
          </a:p>
          <a:p>
            <a:pPr marL="0" indent="0">
              <a:buNone/>
            </a:pPr>
            <a:r>
              <a:rPr lang="en-CA" b="1" dirty="0">
                <a:solidFill>
                  <a:schemeClr val="accent1">
                    <a:lumMod val="50000"/>
                  </a:schemeClr>
                </a:solidFill>
              </a:rPr>
              <a:t>What if any do you think should be covered? How would we pay for it?</a:t>
            </a:r>
          </a:p>
          <a:p>
            <a:endParaRPr lang="en-US"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62260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7789D-CD83-2F41-A3CE-B5B2E613EDAC}"/>
              </a:ext>
            </a:extLst>
          </p:cNvPr>
          <p:cNvSpPr>
            <a:spLocks noGrp="1"/>
          </p:cNvSpPr>
          <p:nvPr>
            <p:ph type="title"/>
          </p:nvPr>
        </p:nvSpPr>
        <p:spPr>
          <a:xfrm>
            <a:off x="648929" y="629266"/>
            <a:ext cx="3505495" cy="1622321"/>
          </a:xfrm>
        </p:spPr>
        <p:txBody>
          <a:bodyPr>
            <a:normAutofit/>
          </a:bodyPr>
          <a:lstStyle/>
          <a:p>
            <a:pPr algn="ctr"/>
            <a:r>
              <a:rPr lang="en-US" sz="3700" b="1" dirty="0">
                <a:solidFill>
                  <a:schemeClr val="accent1">
                    <a:lumMod val="50000"/>
                  </a:schemeClr>
                </a:solidFill>
              </a:rPr>
              <a:t>Issue #2</a:t>
            </a:r>
            <a:r>
              <a:rPr lang="en-US" sz="3700" dirty="0"/>
              <a:t>– Freedom and Wait Times</a:t>
            </a:r>
          </a:p>
        </p:txBody>
      </p:sp>
      <p:sp>
        <p:nvSpPr>
          <p:cNvPr id="3" name="Content Placeholder 2">
            <a:extLst>
              <a:ext uri="{FF2B5EF4-FFF2-40B4-BE49-F238E27FC236}">
                <a16:creationId xmlns:a16="http://schemas.microsoft.com/office/drawing/2014/main" id="{4A65A8E2-F0F2-864A-976E-EE31CD623CAD}"/>
              </a:ext>
            </a:extLst>
          </p:cNvPr>
          <p:cNvSpPr>
            <a:spLocks noGrp="1"/>
          </p:cNvSpPr>
          <p:nvPr>
            <p:ph idx="1"/>
          </p:nvPr>
        </p:nvSpPr>
        <p:spPr>
          <a:xfrm>
            <a:off x="648931" y="2438400"/>
            <a:ext cx="3505494" cy="3785419"/>
          </a:xfrm>
        </p:spPr>
        <p:txBody>
          <a:bodyPr>
            <a:normAutofit/>
          </a:bodyPr>
          <a:lstStyle/>
          <a:p>
            <a:r>
              <a:rPr lang="en-US" sz="2000"/>
              <a:t>Read the article linked on our website about wait times. How can wait times be solved?</a:t>
            </a:r>
          </a:p>
        </p:txBody>
      </p:sp>
      <p:sp>
        <p:nvSpPr>
          <p:cNvPr id="16"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hart, timeline&#10;&#10;Description automatically generated">
            <a:extLst>
              <a:ext uri="{FF2B5EF4-FFF2-40B4-BE49-F238E27FC236}">
                <a16:creationId xmlns:a16="http://schemas.microsoft.com/office/drawing/2014/main" id="{FC7D3A9F-7D8B-654B-AD84-225076F48453}"/>
              </a:ext>
            </a:extLst>
          </p:cNvPr>
          <p:cNvPicPr>
            <a:picLocks noChangeAspect="1"/>
          </p:cNvPicPr>
          <p:nvPr/>
        </p:nvPicPr>
        <p:blipFill>
          <a:blip r:embed="rId2"/>
          <a:stretch>
            <a:fillRect/>
          </a:stretch>
        </p:blipFill>
        <p:spPr>
          <a:xfrm>
            <a:off x="5405862" y="1019646"/>
            <a:ext cx="6019331" cy="4815462"/>
          </a:xfrm>
          <a:prstGeom prst="rect">
            <a:avLst/>
          </a:prstGeom>
          <a:effectLst/>
        </p:spPr>
      </p:pic>
    </p:spTree>
    <p:extLst>
      <p:ext uri="{BB962C8B-B14F-4D97-AF65-F5344CB8AC3E}">
        <p14:creationId xmlns:p14="http://schemas.microsoft.com/office/powerpoint/2010/main" val="134430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F3D513-A1E4-7342-B150-75FAB3B0B72F}"/>
              </a:ext>
            </a:extLst>
          </p:cNvPr>
          <p:cNvSpPr>
            <a:spLocks noGrp="1"/>
          </p:cNvSpPr>
          <p:nvPr>
            <p:ph type="title"/>
          </p:nvPr>
        </p:nvSpPr>
        <p:spPr>
          <a:xfrm>
            <a:off x="640080" y="325369"/>
            <a:ext cx="4368602" cy="1956841"/>
          </a:xfrm>
        </p:spPr>
        <p:txBody>
          <a:bodyPr anchor="b">
            <a:normAutofit/>
          </a:bodyPr>
          <a:lstStyle/>
          <a:p>
            <a:r>
              <a:rPr lang="en-US" sz="5400" b="1"/>
              <a:t>Issue #3 </a:t>
            </a:r>
            <a:r>
              <a:rPr lang="en-US" sz="5400"/>
              <a:t>– Covid 19</a:t>
            </a:r>
          </a:p>
        </p:txBody>
      </p:sp>
      <p:sp>
        <p:nvSpPr>
          <p:cNvPr id="2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E80B74B-E5E8-C248-82E5-C5222685561B}"/>
              </a:ext>
            </a:extLst>
          </p:cNvPr>
          <p:cNvSpPr>
            <a:spLocks noGrp="1"/>
          </p:cNvSpPr>
          <p:nvPr>
            <p:ph idx="1"/>
          </p:nvPr>
        </p:nvSpPr>
        <p:spPr>
          <a:xfrm>
            <a:off x="300625" y="2872899"/>
            <a:ext cx="4772415" cy="3659732"/>
          </a:xfrm>
        </p:spPr>
        <p:txBody>
          <a:bodyPr>
            <a:normAutofit/>
          </a:bodyPr>
          <a:lstStyle/>
          <a:p>
            <a:pPr marL="0" indent="0">
              <a:buNone/>
            </a:pPr>
            <a:r>
              <a:rPr lang="en-US" sz="2200" dirty="0"/>
              <a:t>Watch the videos on our website and reflect. </a:t>
            </a:r>
          </a:p>
          <a:p>
            <a:pPr marL="0" indent="0">
              <a:buNone/>
            </a:pPr>
            <a:r>
              <a:rPr lang="en-US" sz="2200" i="1" dirty="0">
                <a:solidFill>
                  <a:schemeClr val="accent1">
                    <a:lumMod val="50000"/>
                  </a:schemeClr>
                </a:solidFill>
              </a:rPr>
              <a:t>- Should healthcare workers be mandated to be vaccinated?</a:t>
            </a:r>
            <a:r>
              <a:rPr lang="en-US" sz="2200" dirty="0">
                <a:solidFill>
                  <a:schemeClr val="accent1">
                    <a:lumMod val="50000"/>
                  </a:schemeClr>
                </a:solidFill>
              </a:rPr>
              <a:t> </a:t>
            </a:r>
          </a:p>
          <a:p>
            <a:pPr marL="0" indent="0">
              <a:buNone/>
            </a:pPr>
            <a:r>
              <a:rPr lang="en-US" sz="2200" i="1" dirty="0">
                <a:solidFill>
                  <a:schemeClr val="accent1">
                    <a:lumMod val="50000"/>
                  </a:schemeClr>
                </a:solidFill>
              </a:rPr>
              <a:t>- Does it violate Charter Rights? </a:t>
            </a:r>
          </a:p>
          <a:p>
            <a:pPr marL="0" indent="0">
              <a:buNone/>
            </a:pPr>
            <a:r>
              <a:rPr lang="en-US" sz="2200" i="1" dirty="0">
                <a:solidFill>
                  <a:schemeClr val="accent1">
                    <a:lumMod val="50000"/>
                  </a:schemeClr>
                </a:solidFill>
              </a:rPr>
              <a:t>- What is more important, individual freedom or the collective health and safety of society? </a:t>
            </a:r>
          </a:p>
          <a:p>
            <a:pPr marL="0" indent="0">
              <a:buNone/>
            </a:pPr>
            <a:r>
              <a:rPr lang="en-US" sz="2200" i="1" dirty="0">
                <a:solidFill>
                  <a:schemeClr val="accent1">
                    <a:lumMod val="50000"/>
                  </a:schemeClr>
                </a:solidFill>
              </a:rPr>
              <a:t>- Should the notwithstanding clause be used?</a:t>
            </a:r>
          </a:p>
        </p:txBody>
      </p:sp>
      <p:pic>
        <p:nvPicPr>
          <p:cNvPr id="5" name="Picture 4" descr="A group of people in a room&#10;&#10;Description automatically generated with medium confidence">
            <a:extLst>
              <a:ext uri="{FF2B5EF4-FFF2-40B4-BE49-F238E27FC236}">
                <a16:creationId xmlns:a16="http://schemas.microsoft.com/office/drawing/2014/main" id="{19097299-07B7-8245-9454-D812E4E2395C}"/>
              </a:ext>
            </a:extLst>
          </p:cNvPr>
          <p:cNvPicPr>
            <a:picLocks noChangeAspect="1"/>
          </p:cNvPicPr>
          <p:nvPr/>
        </p:nvPicPr>
        <p:blipFill rotWithShape="1">
          <a:blip r:embed="rId2"/>
          <a:srcRect l="16683" r="1661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2543263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8847</TotalTime>
  <Words>642</Words>
  <Application>Microsoft Macintosh PowerPoint</Application>
  <PresentationFormat>Widescreen</PresentationFormat>
  <Paragraphs>49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Healthcare</vt:lpstr>
      <vt:lpstr>Healthcare in Canada</vt:lpstr>
      <vt:lpstr>Canadian Health Care Act</vt:lpstr>
      <vt:lpstr>Who is Responsible for What?</vt:lpstr>
      <vt:lpstr>How Its Paid For</vt:lpstr>
      <vt:lpstr>Issue #1 – What is Paid For and What is Not</vt:lpstr>
      <vt:lpstr>Issue #2– Freedom and Wait Times</vt:lpstr>
      <vt:lpstr>Issue #3 – Covid 19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Healthcare and Education</dc:title>
  <dc:creator>Gord Gord</dc:creator>
  <cp:lastModifiedBy>Gord Gord</cp:lastModifiedBy>
  <cp:revision>5</cp:revision>
  <dcterms:created xsi:type="dcterms:W3CDTF">2021-11-11T14:46:55Z</dcterms:created>
  <dcterms:modified xsi:type="dcterms:W3CDTF">2021-11-17T18:14:48Z</dcterms:modified>
</cp:coreProperties>
</file>