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3" r:id="rId5"/>
    <p:sldId id="262" r:id="rId6"/>
    <p:sldId id="269" r:id="rId7"/>
    <p:sldId id="268" r:id="rId8"/>
    <p:sldId id="270" r:id="rId9"/>
    <p:sldId id="264" r:id="rId10"/>
    <p:sldId id="266" r:id="rId11"/>
    <p:sldId id="265" r:id="rId12"/>
    <p:sldId id="267" r:id="rId13"/>
    <p:sldId id="257" r:id="rId14"/>
    <p:sldId id="258" r:id="rId15"/>
    <p:sldId id="259" r:id="rId16"/>
    <p:sldId id="272"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75"/>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8108-72FB-4F4B-8925-B860293AF4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29E242-7B1C-D346-BE6F-2288D9DA2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59DD4C-4B40-A849-8E38-E21BF1F742FB}"/>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5" name="Footer Placeholder 4">
            <a:extLst>
              <a:ext uri="{FF2B5EF4-FFF2-40B4-BE49-F238E27FC236}">
                <a16:creationId xmlns:a16="http://schemas.microsoft.com/office/drawing/2014/main" id="{1CE46A49-6535-B54D-87A5-D02508015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0BF94-AA14-0D47-9790-DBCCBA935331}"/>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209688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261A-28C4-B942-B6F0-26E4677DFD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B659BA-0AE4-494C-A782-6036460AD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D9DA1-67C7-B94E-BBAD-83AED91C31D7}"/>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5" name="Footer Placeholder 4">
            <a:extLst>
              <a:ext uri="{FF2B5EF4-FFF2-40B4-BE49-F238E27FC236}">
                <a16:creationId xmlns:a16="http://schemas.microsoft.com/office/drawing/2014/main" id="{EDF72C0B-3AD3-0B4D-B953-F2451B1CB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18B3-9F81-2148-B175-DD190BA59467}"/>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253168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AF9C4-096E-6A4B-905E-4AA16F062F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DC2AD-3190-EE4E-AFC9-B1C0192F5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D23C4-E06C-F745-A684-43D5A2873BF5}"/>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5" name="Footer Placeholder 4">
            <a:extLst>
              <a:ext uri="{FF2B5EF4-FFF2-40B4-BE49-F238E27FC236}">
                <a16:creationId xmlns:a16="http://schemas.microsoft.com/office/drawing/2014/main" id="{9421E801-A1A4-FC44-8C13-F8EED0D97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18D43-5062-844A-ADDC-231D53438CDB}"/>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141530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DA2B-3508-5243-B019-D436AD73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C1620-8263-FD45-9116-E4D5EAFA55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9E61B-78BE-0344-A19F-0559F13F4500}"/>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5" name="Footer Placeholder 4">
            <a:extLst>
              <a:ext uri="{FF2B5EF4-FFF2-40B4-BE49-F238E27FC236}">
                <a16:creationId xmlns:a16="http://schemas.microsoft.com/office/drawing/2014/main" id="{0836C048-BCF8-094C-B728-C4B61E589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292CC-3D18-D44C-8517-2B3C7C52C69E}"/>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375922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524B-0966-894C-BD6F-08BA660A5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506700-44C6-874B-BF85-CFB7FBEDB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7ACE9-29D8-7B47-9C8D-059EB7DB929E}"/>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5" name="Footer Placeholder 4">
            <a:extLst>
              <a:ext uri="{FF2B5EF4-FFF2-40B4-BE49-F238E27FC236}">
                <a16:creationId xmlns:a16="http://schemas.microsoft.com/office/drawing/2014/main" id="{E7BA5C8F-9E5E-2F40-B775-28EB1408B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0EF72-15C1-2240-ACE6-0569975D93C9}"/>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371934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905B-443F-2645-A03D-3944CFBC3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7D921-7F59-9749-8D32-E0686B3753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73F15-9D60-7540-A85A-F8BFD9CCC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E9926-2564-8D45-B0C6-BA13F6A56B1D}"/>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6" name="Footer Placeholder 5">
            <a:extLst>
              <a:ext uri="{FF2B5EF4-FFF2-40B4-BE49-F238E27FC236}">
                <a16:creationId xmlns:a16="http://schemas.microsoft.com/office/drawing/2014/main" id="{D8224D53-CD46-E34F-93BB-CF10C9221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C4604-1555-4341-ACB3-B3ED09313EEE}"/>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84359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BF9F-8A33-0D46-88B3-C7445A0253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69383-33F2-C540-8BA6-BF2430D51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CE8C2-9509-D64A-9CCD-9A86600074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972807-DCD1-304D-98B3-ECF5E08E8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8B4B8-4B79-D04E-A9D7-CCB1CF169B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24E30-0015-D04A-B015-C5905B64061F}"/>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8" name="Footer Placeholder 7">
            <a:extLst>
              <a:ext uri="{FF2B5EF4-FFF2-40B4-BE49-F238E27FC236}">
                <a16:creationId xmlns:a16="http://schemas.microsoft.com/office/drawing/2014/main" id="{A015F079-FE65-B145-B61C-1F387944A1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372BC5-654F-9044-B7C9-2A0801D3E355}"/>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40588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8B1-79CA-C74C-8B1A-D288D46FB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780A7-DB88-8047-9625-589C527C8A62}"/>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4" name="Footer Placeholder 3">
            <a:extLst>
              <a:ext uri="{FF2B5EF4-FFF2-40B4-BE49-F238E27FC236}">
                <a16:creationId xmlns:a16="http://schemas.microsoft.com/office/drawing/2014/main" id="{AE1BA51B-D7C4-8B4A-91F6-1980EC06B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33D14-A651-7745-AA91-FE650A2AC1EC}"/>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271044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60C3E-91D6-B647-A4E1-38F005461539}"/>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3" name="Footer Placeholder 2">
            <a:extLst>
              <a:ext uri="{FF2B5EF4-FFF2-40B4-BE49-F238E27FC236}">
                <a16:creationId xmlns:a16="http://schemas.microsoft.com/office/drawing/2014/main" id="{E41E3A56-F484-5C49-B34C-5851C445AC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E98B1F-BB89-854C-B097-1CC904E77689}"/>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134649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57C7-1867-274B-BFB0-1F8535FF7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E1AED-BB7F-244B-8204-6F8970A8E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C97CD-05D8-894B-870F-0C598E576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67831-3956-4B4E-B715-9287B13004D0}"/>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6" name="Footer Placeholder 5">
            <a:extLst>
              <a:ext uri="{FF2B5EF4-FFF2-40B4-BE49-F238E27FC236}">
                <a16:creationId xmlns:a16="http://schemas.microsoft.com/office/drawing/2014/main" id="{BE513E49-A14C-D64B-B18F-D99672997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E143AC-F47A-3147-A628-2975FB808DB5}"/>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17928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E0E6-AC0A-1941-82F1-9B314BB13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3DF37-06CE-7544-87B1-3B8ADD4B4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A8F0EC-BF11-D246-BF51-74005822F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E8933-7D9F-A74A-A650-BD6BCF94F7EC}"/>
              </a:ext>
            </a:extLst>
          </p:cNvPr>
          <p:cNvSpPr>
            <a:spLocks noGrp="1"/>
          </p:cNvSpPr>
          <p:nvPr>
            <p:ph type="dt" sz="half" idx="10"/>
          </p:nvPr>
        </p:nvSpPr>
        <p:spPr/>
        <p:txBody>
          <a:bodyPr/>
          <a:lstStyle/>
          <a:p>
            <a:fld id="{92B80942-96D6-0F41-9A49-94E21DDB6F3F}" type="datetimeFigureOut">
              <a:rPr lang="en-US" smtClean="0"/>
              <a:t>11/4/21</a:t>
            </a:fld>
            <a:endParaRPr lang="en-US"/>
          </a:p>
        </p:txBody>
      </p:sp>
      <p:sp>
        <p:nvSpPr>
          <p:cNvPr id="6" name="Footer Placeholder 5">
            <a:extLst>
              <a:ext uri="{FF2B5EF4-FFF2-40B4-BE49-F238E27FC236}">
                <a16:creationId xmlns:a16="http://schemas.microsoft.com/office/drawing/2014/main" id="{0FE307C7-543A-2240-9896-BEAE7A57D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DC8AA-0430-3D4A-9568-71076AF849AE}"/>
              </a:ext>
            </a:extLst>
          </p:cNvPr>
          <p:cNvSpPr>
            <a:spLocks noGrp="1"/>
          </p:cNvSpPr>
          <p:nvPr>
            <p:ph type="sldNum" sz="quarter" idx="12"/>
          </p:nvPr>
        </p:nvSpPr>
        <p:spPr/>
        <p:txBody>
          <a:bodyPr/>
          <a:lstStyle/>
          <a:p>
            <a:fld id="{AB0067F4-837D-9B41-9366-FD00C91FDA16}" type="slidenum">
              <a:rPr lang="en-US" smtClean="0"/>
              <a:t>‹#›</a:t>
            </a:fld>
            <a:endParaRPr lang="en-US"/>
          </a:p>
        </p:txBody>
      </p:sp>
    </p:spTree>
    <p:extLst>
      <p:ext uri="{BB962C8B-B14F-4D97-AF65-F5344CB8AC3E}">
        <p14:creationId xmlns:p14="http://schemas.microsoft.com/office/powerpoint/2010/main" val="202472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9E947-BE67-5146-B632-DD4468A5E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9715D5-B956-B64D-A406-F15BFCCE73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822A7-E476-9F40-9CA1-2B4763AD4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80942-96D6-0F41-9A49-94E21DDB6F3F}" type="datetimeFigureOut">
              <a:rPr lang="en-US" smtClean="0"/>
              <a:t>11/4/21</a:t>
            </a:fld>
            <a:endParaRPr lang="en-US"/>
          </a:p>
        </p:txBody>
      </p:sp>
      <p:sp>
        <p:nvSpPr>
          <p:cNvPr id="5" name="Footer Placeholder 4">
            <a:extLst>
              <a:ext uri="{FF2B5EF4-FFF2-40B4-BE49-F238E27FC236}">
                <a16:creationId xmlns:a16="http://schemas.microsoft.com/office/drawing/2014/main" id="{BC0E842C-94AE-B544-BE6C-3AC1DC847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5EC53-F506-304F-85F5-AF5C1BC89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67F4-837D-9B41-9366-FD00C91FDA16}" type="slidenum">
              <a:rPr lang="en-US" smtClean="0"/>
              <a:t>‹#›</a:t>
            </a:fld>
            <a:endParaRPr lang="en-US"/>
          </a:p>
        </p:txBody>
      </p:sp>
    </p:spTree>
    <p:extLst>
      <p:ext uri="{BB962C8B-B14F-4D97-AF65-F5344CB8AC3E}">
        <p14:creationId xmlns:p14="http://schemas.microsoft.com/office/powerpoint/2010/main" val="162404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fc-swc.gc.ca/commemoration/pd-jp/five-cinq-en.html" TargetMode="External"/><Relationship Id="rId2" Type="http://schemas.openxmlformats.org/officeDocument/2006/relationships/hyperlink" Target="https://cfc-swc.gc.ca/commemoration/pd-jp/five-cinq/bio-mcclung-en.html"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8EA117-866A-D54A-84AF-49FCA9CD4AE8}"/>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Gender</a:t>
            </a:r>
          </a:p>
        </p:txBody>
      </p:sp>
      <p:sp>
        <p:nvSpPr>
          <p:cNvPr id="3" name="Subtitle 2">
            <a:extLst>
              <a:ext uri="{FF2B5EF4-FFF2-40B4-BE49-F238E27FC236}">
                <a16:creationId xmlns:a16="http://schemas.microsoft.com/office/drawing/2014/main" id="{48DB8898-A4BF-114A-9009-A4E4CF878A1A}"/>
              </a:ext>
            </a:extLst>
          </p:cNvPr>
          <p:cNvSpPr>
            <a:spLocks noGrp="1"/>
          </p:cNvSpPr>
          <p:nvPr>
            <p:ph type="subTitle" idx="1"/>
          </p:nvPr>
        </p:nvSpPr>
        <p:spPr>
          <a:xfrm>
            <a:off x="1350682" y="4870824"/>
            <a:ext cx="10005951" cy="1458258"/>
          </a:xfrm>
        </p:spPr>
        <p:txBody>
          <a:bodyPr anchor="ctr">
            <a:normAutofit/>
          </a:bodyPr>
          <a:lstStyle/>
          <a:p>
            <a:pPr algn="l"/>
            <a:r>
              <a:rPr lang="en-US" dirty="0"/>
              <a:t>Women’s &amp; LGTBQ+ Rights</a:t>
            </a:r>
            <a:endParaRPr lang="en-US"/>
          </a:p>
        </p:txBody>
      </p:sp>
    </p:spTree>
    <p:extLst>
      <p:ext uri="{BB962C8B-B14F-4D97-AF65-F5344CB8AC3E}">
        <p14:creationId xmlns:p14="http://schemas.microsoft.com/office/powerpoint/2010/main" val="4284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C4E93-C166-3C49-87C6-9EFD35D3081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Where Are Women Employed?</a:t>
            </a:r>
          </a:p>
        </p:txBody>
      </p:sp>
      <p:sp>
        <p:nvSpPr>
          <p:cNvPr id="3" name="Content Placeholder 2">
            <a:extLst>
              <a:ext uri="{FF2B5EF4-FFF2-40B4-BE49-F238E27FC236}">
                <a16:creationId xmlns:a16="http://schemas.microsoft.com/office/drawing/2014/main" id="{E45F5629-0C92-014A-9847-0EA2A297189D}"/>
              </a:ext>
            </a:extLst>
          </p:cNvPr>
          <p:cNvSpPr>
            <a:spLocks noGrp="1"/>
          </p:cNvSpPr>
          <p:nvPr>
            <p:ph idx="1"/>
          </p:nvPr>
        </p:nvSpPr>
        <p:spPr>
          <a:xfrm>
            <a:off x="214313" y="1771650"/>
            <a:ext cx="11977683" cy="4929187"/>
          </a:xfrm>
        </p:spPr>
        <p:txBody>
          <a:bodyPr anchor="ctr">
            <a:normAutofit fontScale="77500" lnSpcReduction="20000"/>
          </a:bodyPr>
          <a:lstStyle/>
          <a:p>
            <a:pPr marL="0" indent="0">
              <a:buNone/>
            </a:pPr>
            <a:r>
              <a:rPr lang="en-US" sz="2400" b="1" u="sng" dirty="0">
                <a:solidFill>
                  <a:schemeClr val="accent1"/>
                </a:solidFill>
              </a:rPr>
              <a:t>Traditional Workplaces</a:t>
            </a:r>
          </a:p>
          <a:p>
            <a:r>
              <a:rPr lang="en-US" sz="2400" dirty="0"/>
              <a:t>Healthcare and Social Assistance (74.1%)</a:t>
            </a:r>
          </a:p>
          <a:p>
            <a:r>
              <a:rPr lang="en-US" sz="2400" dirty="0"/>
              <a:t>Accommodation and Food Services (59.1%)</a:t>
            </a:r>
          </a:p>
          <a:p>
            <a:r>
              <a:rPr lang="en-US" sz="2400" dirty="0"/>
              <a:t>Educational Services (52.1%)</a:t>
            </a:r>
          </a:p>
          <a:p>
            <a:endParaRPr lang="en-US" sz="2400" dirty="0"/>
          </a:p>
          <a:p>
            <a:pPr marL="0" indent="0">
              <a:buNone/>
            </a:pPr>
            <a:r>
              <a:rPr lang="en-US" sz="2400" b="1" u="sng" dirty="0">
                <a:solidFill>
                  <a:schemeClr val="accent1"/>
                </a:solidFill>
              </a:rPr>
              <a:t>Non – Traditional Advancements</a:t>
            </a:r>
          </a:p>
          <a:p>
            <a:r>
              <a:rPr lang="en-US" sz="2400" dirty="0"/>
              <a:t>STEM (Science, Technology Engineering and Math) up 7% to 38.8%</a:t>
            </a:r>
          </a:p>
          <a:p>
            <a:r>
              <a:rPr lang="en-US" sz="2400" dirty="0"/>
              <a:t>Self - Employment 18.5% (up from 17.7%)</a:t>
            </a:r>
          </a:p>
          <a:p>
            <a:pPr marL="0" indent="0">
              <a:buNone/>
            </a:pPr>
            <a:endParaRPr lang="en-US" sz="2400" dirty="0"/>
          </a:p>
          <a:p>
            <a:pPr marL="0" indent="0">
              <a:buNone/>
            </a:pPr>
            <a:r>
              <a:rPr lang="en-US" sz="2400" b="1" u="sng" dirty="0">
                <a:solidFill>
                  <a:schemeClr val="accent1"/>
                </a:solidFill>
              </a:rPr>
              <a:t>Part – Time Work</a:t>
            </a:r>
          </a:p>
          <a:p>
            <a:r>
              <a:rPr lang="en-US" sz="2400" dirty="0"/>
              <a:t>18.5% compared to 5.5% of men</a:t>
            </a:r>
          </a:p>
          <a:p>
            <a:pPr marL="0" indent="0">
              <a:buNone/>
            </a:pPr>
            <a:endParaRPr lang="en-US" sz="2400" dirty="0"/>
          </a:p>
          <a:p>
            <a:pPr marL="0" indent="0">
              <a:buNone/>
            </a:pPr>
            <a:r>
              <a:rPr lang="en-US" sz="2400" b="1" u="sng" dirty="0">
                <a:solidFill>
                  <a:schemeClr val="accent1"/>
                </a:solidFill>
              </a:rPr>
              <a:t>Unpaid Work</a:t>
            </a:r>
          </a:p>
          <a:p>
            <a:r>
              <a:rPr lang="en-US" sz="2400" dirty="0"/>
              <a:t>Women are estimated to do 50% more unpaid work than men</a:t>
            </a:r>
          </a:p>
          <a:p>
            <a:r>
              <a:rPr lang="en-US" sz="2400" dirty="0"/>
              <a:t>The value economically is difficult to calculate and monetarize, but that does not make it any less important</a:t>
            </a:r>
          </a:p>
          <a:p>
            <a:pPr marL="0" indent="0">
              <a:buNone/>
            </a:pPr>
            <a:endParaRPr lang="en-US" sz="800" dirty="0"/>
          </a:p>
        </p:txBody>
      </p:sp>
    </p:spTree>
    <p:extLst>
      <p:ext uri="{BB962C8B-B14F-4D97-AF65-F5344CB8AC3E}">
        <p14:creationId xmlns:p14="http://schemas.microsoft.com/office/powerpoint/2010/main" val="334136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E69B1-7B30-324A-9382-CD7CCD230E98}"/>
              </a:ext>
            </a:extLst>
          </p:cNvPr>
          <p:cNvSpPr>
            <a:spLocks noGrp="1"/>
          </p:cNvSpPr>
          <p:nvPr>
            <p:ph type="title"/>
          </p:nvPr>
        </p:nvSpPr>
        <p:spPr>
          <a:xfrm>
            <a:off x="838201" y="365125"/>
            <a:ext cx="5251316" cy="1807305"/>
          </a:xfrm>
        </p:spPr>
        <p:txBody>
          <a:bodyPr>
            <a:normAutofit/>
          </a:bodyPr>
          <a:lstStyle/>
          <a:p>
            <a:r>
              <a:rPr lang="en-US" dirty="0"/>
              <a:t>Senior Management</a:t>
            </a:r>
          </a:p>
        </p:txBody>
      </p:sp>
      <p:sp>
        <p:nvSpPr>
          <p:cNvPr id="3" name="Content Placeholder 2">
            <a:extLst>
              <a:ext uri="{FF2B5EF4-FFF2-40B4-BE49-F238E27FC236}">
                <a16:creationId xmlns:a16="http://schemas.microsoft.com/office/drawing/2014/main" id="{258C0D6B-CD51-EC4A-894D-2BC8B45435B2}"/>
              </a:ext>
            </a:extLst>
          </p:cNvPr>
          <p:cNvSpPr>
            <a:spLocks noGrp="1"/>
          </p:cNvSpPr>
          <p:nvPr>
            <p:ph idx="1"/>
          </p:nvPr>
        </p:nvSpPr>
        <p:spPr>
          <a:xfrm>
            <a:off x="695776" y="1718934"/>
            <a:ext cx="5143496" cy="4410403"/>
          </a:xfrm>
        </p:spPr>
        <p:txBody>
          <a:bodyPr>
            <a:normAutofit fontScale="92500" lnSpcReduction="10000"/>
          </a:bodyPr>
          <a:lstStyle/>
          <a:p>
            <a:r>
              <a:rPr lang="en-CA" sz="2500" dirty="0"/>
              <a:t>The percentage of women CEOs, is up from 15% in 2019 to </a:t>
            </a:r>
            <a:r>
              <a:rPr lang="en-CA" sz="2500" b="1" dirty="0"/>
              <a:t>26% in 2021</a:t>
            </a:r>
            <a:r>
              <a:rPr lang="en-CA" sz="2500" dirty="0"/>
              <a:t>(while the percentage of women HR Directors is down to 38% in 2021 from 43% in 2019). </a:t>
            </a:r>
          </a:p>
          <a:p>
            <a:r>
              <a:rPr lang="en-CA" sz="2500" dirty="0"/>
              <a:t>Canada’s Top 100 Companies only 10% of EOs are women.</a:t>
            </a:r>
          </a:p>
          <a:p>
            <a:r>
              <a:rPr lang="en-CA" sz="2500" dirty="0"/>
              <a:t>In Canada, 36% of senior management positions are held by women in 2021</a:t>
            </a:r>
          </a:p>
          <a:p>
            <a:r>
              <a:rPr lang="en-CA" sz="2500" dirty="0"/>
              <a:t>2018 Trudeau passed Bill C-25 that requires companies to disclose their hiring policies on diversity</a:t>
            </a:r>
          </a:p>
          <a:p>
            <a:pPr marL="0" indent="0">
              <a:buNone/>
            </a:pPr>
            <a:r>
              <a:rPr lang="en-CA" sz="2500" b="1" dirty="0"/>
              <a:t>Brenda Rideout</a:t>
            </a:r>
          </a:p>
          <a:p>
            <a:endParaRPr lang="en-US" sz="2000" b="1" dirty="0"/>
          </a:p>
        </p:txBody>
      </p:sp>
      <p:pic>
        <p:nvPicPr>
          <p:cNvPr id="5" name="Picture 4" descr="Two people standing in front of a sign&#10;&#10;Description automatically generated with medium confidence">
            <a:extLst>
              <a:ext uri="{FF2B5EF4-FFF2-40B4-BE49-F238E27FC236}">
                <a16:creationId xmlns:a16="http://schemas.microsoft.com/office/drawing/2014/main" id="{00CC9155-CC55-0F40-AE24-F27BF7FB316B}"/>
              </a:ext>
            </a:extLst>
          </p:cNvPr>
          <p:cNvPicPr>
            <a:picLocks noChangeAspect="1"/>
          </p:cNvPicPr>
          <p:nvPr/>
        </p:nvPicPr>
        <p:blipFill rotWithShape="1">
          <a:blip r:embed="rId2"/>
          <a:srcRect l="26027" r="1593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cxnSp>
        <p:nvCxnSpPr>
          <p:cNvPr id="7" name="Straight Arrow Connector 6">
            <a:extLst>
              <a:ext uri="{FF2B5EF4-FFF2-40B4-BE49-F238E27FC236}">
                <a16:creationId xmlns:a16="http://schemas.microsoft.com/office/drawing/2014/main" id="{215A8506-4807-F94C-BC7B-3B5666DE5B83}"/>
              </a:ext>
            </a:extLst>
          </p:cNvPr>
          <p:cNvCxnSpPr>
            <a:cxnSpLocks/>
          </p:cNvCxnSpPr>
          <p:nvPr/>
        </p:nvCxnSpPr>
        <p:spPr>
          <a:xfrm flipV="1">
            <a:off x="2833844" y="3063834"/>
            <a:ext cx="6808920" cy="2739397"/>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93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34F72-A484-344C-8259-F05755EFF8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#2 - Murdered Indigenous Women </a:t>
            </a:r>
          </a:p>
        </p:txBody>
      </p:sp>
      <p:sp>
        <p:nvSpPr>
          <p:cNvPr id="3" name="Content Placeholder 2">
            <a:extLst>
              <a:ext uri="{FF2B5EF4-FFF2-40B4-BE49-F238E27FC236}">
                <a16:creationId xmlns:a16="http://schemas.microsoft.com/office/drawing/2014/main" id="{80FFEFC4-0D89-354E-B763-B220CA40ED1C}"/>
              </a:ext>
            </a:extLst>
          </p:cNvPr>
          <p:cNvSpPr>
            <a:spLocks noGrp="1"/>
          </p:cNvSpPr>
          <p:nvPr>
            <p:ph idx="1"/>
          </p:nvPr>
        </p:nvSpPr>
        <p:spPr>
          <a:xfrm>
            <a:off x="157163" y="1743075"/>
            <a:ext cx="11887200" cy="4986338"/>
          </a:xfrm>
        </p:spPr>
        <p:txBody>
          <a:bodyPr anchor="ctr">
            <a:normAutofit lnSpcReduction="10000"/>
          </a:bodyPr>
          <a:lstStyle/>
          <a:p>
            <a:pPr marL="0" indent="0">
              <a:buNone/>
            </a:pPr>
            <a:r>
              <a:rPr lang="en-CA" sz="2400" b="1" dirty="0"/>
              <a:t>NWAC has gathered information about 582 cases of missing and murdered Aboriginal women and girls. </a:t>
            </a:r>
            <a:r>
              <a:rPr lang="en-CA" sz="2400" dirty="0"/>
              <a:t>Of these: </a:t>
            </a:r>
            <a:endParaRPr lang="en-CA" sz="2400" dirty="0">
              <a:effectLst/>
            </a:endParaRPr>
          </a:p>
          <a:p>
            <a:r>
              <a:rPr lang="en-CA" sz="2400" dirty="0"/>
              <a:t>67% are murder cases (death as the result of homicide or negligence); </a:t>
            </a:r>
            <a:endParaRPr lang="en-CA" sz="2400" dirty="0">
              <a:effectLst/>
            </a:endParaRPr>
          </a:p>
          <a:p>
            <a:r>
              <a:rPr lang="en-CA" sz="2400" dirty="0"/>
              <a:t>20% are cases of missing women or girls; </a:t>
            </a:r>
            <a:endParaRPr lang="en-CA" sz="2400" dirty="0">
              <a:effectLst/>
            </a:endParaRPr>
          </a:p>
          <a:p>
            <a:r>
              <a:rPr lang="en-CA" sz="2400" dirty="0"/>
              <a:t>4% are cases of suspicious death—deaths regarded as natural or accidental by police, </a:t>
            </a:r>
            <a:r>
              <a:rPr lang="en-CA" sz="2400" i="1" dirty="0"/>
              <a:t>but considered suspicious by family or community members</a:t>
            </a:r>
            <a:r>
              <a:rPr lang="en-CA" sz="2400" dirty="0"/>
              <a:t>;</a:t>
            </a:r>
            <a:endParaRPr lang="en-CA" sz="2400" dirty="0">
              <a:effectLst/>
            </a:endParaRPr>
          </a:p>
          <a:p>
            <a:r>
              <a:rPr lang="en-CA" sz="2400" dirty="0"/>
              <a:t>9% are cases where the nature of the case is unknown—</a:t>
            </a:r>
            <a:r>
              <a:rPr lang="en-CA" sz="2400" i="1" dirty="0"/>
              <a:t>unclear whether the woman was murdered, is missing or died in suspicious circumstances. </a:t>
            </a:r>
            <a:endParaRPr lang="en-CA" sz="2400" i="1" dirty="0">
              <a:effectLst/>
            </a:endParaRPr>
          </a:p>
          <a:p>
            <a:r>
              <a:rPr lang="en-CA" sz="2400" dirty="0"/>
              <a:t>Aboriginal women and girls represented approximately 10% of all female homicides in Canada. However, Aboriginal women make up only 3% of the female population. (Native Women’s Association of Canada) </a:t>
            </a:r>
          </a:p>
          <a:p>
            <a:pPr marL="0" indent="0">
              <a:buNone/>
            </a:pPr>
            <a:r>
              <a:rPr lang="en-CA" sz="2400" b="1" i="1" dirty="0">
                <a:solidFill>
                  <a:schemeClr val="accent1"/>
                </a:solidFill>
                <a:effectLst/>
              </a:rPr>
              <a:t>Watch the video on our website that details </a:t>
            </a:r>
            <a:r>
              <a:rPr lang="en-CA" sz="2400" b="1" i="1" dirty="0">
                <a:solidFill>
                  <a:schemeClr val="accent1"/>
                </a:solidFill>
              </a:rPr>
              <a:t>what is being done about this tragedy. What more should be done do you think?</a:t>
            </a:r>
            <a:endParaRPr lang="en-CA" sz="2400" b="1" i="1" dirty="0">
              <a:solidFill>
                <a:schemeClr val="accent1"/>
              </a:solidFill>
              <a:effectLst/>
            </a:endParaRPr>
          </a:p>
          <a:p>
            <a:endParaRPr lang="en-US" sz="1900" dirty="0"/>
          </a:p>
        </p:txBody>
      </p:sp>
    </p:spTree>
    <p:extLst>
      <p:ext uri="{BB962C8B-B14F-4D97-AF65-F5344CB8AC3E}">
        <p14:creationId xmlns:p14="http://schemas.microsoft.com/office/powerpoint/2010/main" val="254843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55020-55D9-1E45-B2A9-4CF14FADF762}"/>
              </a:ext>
            </a:extLst>
          </p:cNvPr>
          <p:cNvSpPr>
            <a:spLocks noGrp="1"/>
          </p:cNvSpPr>
          <p:nvPr>
            <p:ph type="title"/>
          </p:nvPr>
        </p:nvSpPr>
        <p:spPr>
          <a:xfrm>
            <a:off x="8643193" y="489507"/>
            <a:ext cx="3091607" cy="1655483"/>
          </a:xfrm>
        </p:spPr>
        <p:txBody>
          <a:bodyPr anchor="b">
            <a:normAutofit/>
          </a:bodyPr>
          <a:lstStyle/>
          <a:p>
            <a:r>
              <a:rPr lang="en-US" sz="4000" dirty="0"/>
              <a:t>#3 - #</a:t>
            </a:r>
            <a:r>
              <a:rPr lang="en-US" sz="4000" dirty="0" err="1"/>
              <a:t>MeeToo</a:t>
            </a:r>
            <a:r>
              <a:rPr lang="en-US" sz="4000" dirty="0"/>
              <a:t> Movement</a:t>
            </a:r>
          </a:p>
        </p:txBody>
      </p:sp>
      <p:pic>
        <p:nvPicPr>
          <p:cNvPr id="5" name="Picture 4" descr="A group of people holding signs&#10;&#10;Description automatically generated">
            <a:extLst>
              <a:ext uri="{FF2B5EF4-FFF2-40B4-BE49-F238E27FC236}">
                <a16:creationId xmlns:a16="http://schemas.microsoft.com/office/drawing/2014/main" id="{7ACB462A-B349-1A44-9E39-9C267968E941}"/>
              </a:ext>
            </a:extLst>
          </p:cNvPr>
          <p:cNvPicPr>
            <a:picLocks noChangeAspect="1"/>
          </p:cNvPicPr>
          <p:nvPr/>
        </p:nvPicPr>
        <p:blipFill rotWithShape="1">
          <a:blip r:embed="rId2"/>
          <a:srcRect r="10723" b="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FE104B35-9B96-AA4C-B3E8-BF8754D5B898}"/>
              </a:ext>
            </a:extLst>
          </p:cNvPr>
          <p:cNvSpPr>
            <a:spLocks noGrp="1"/>
          </p:cNvSpPr>
          <p:nvPr>
            <p:ph idx="1"/>
          </p:nvPr>
        </p:nvSpPr>
        <p:spPr>
          <a:xfrm>
            <a:off x="8272463" y="2404120"/>
            <a:ext cx="3714750" cy="3540265"/>
          </a:xfrm>
        </p:spPr>
        <p:txBody>
          <a:bodyPr>
            <a:normAutofit/>
          </a:bodyPr>
          <a:lstStyle/>
          <a:p>
            <a:r>
              <a:rPr lang="en-US" sz="2000" dirty="0"/>
              <a:t>What is #</a:t>
            </a:r>
            <a:r>
              <a:rPr lang="en-US" sz="2000" dirty="0" err="1"/>
              <a:t>MeeToo</a:t>
            </a:r>
            <a:r>
              <a:rPr lang="en-US" sz="2000" dirty="0"/>
              <a:t>? Watch the following videos on our website to get a greater understanding of this important movement. After watching the video, visit the website and be prepared to share why this is so important.</a:t>
            </a: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46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4C98B-C152-614D-9024-FC3D342599A2}"/>
              </a:ext>
            </a:extLst>
          </p:cNvPr>
          <p:cNvSpPr>
            <a:spLocks noGrp="1"/>
          </p:cNvSpPr>
          <p:nvPr>
            <p:ph type="title"/>
          </p:nvPr>
        </p:nvSpPr>
        <p:spPr>
          <a:xfrm>
            <a:off x="1136396" y="186496"/>
            <a:ext cx="4959603" cy="730527"/>
          </a:xfrm>
        </p:spPr>
        <p:txBody>
          <a:bodyPr anchor="b">
            <a:normAutofit/>
          </a:bodyPr>
          <a:lstStyle/>
          <a:p>
            <a:r>
              <a:rPr lang="en-US" sz="4000" dirty="0"/>
              <a:t>#4 - Intersectionality</a:t>
            </a:r>
          </a:p>
        </p:txBody>
      </p:sp>
      <p:sp>
        <p:nvSpPr>
          <p:cNvPr id="3" name="Content Placeholder 2">
            <a:extLst>
              <a:ext uri="{FF2B5EF4-FFF2-40B4-BE49-F238E27FC236}">
                <a16:creationId xmlns:a16="http://schemas.microsoft.com/office/drawing/2014/main" id="{7A50D305-5F6F-3C45-BDBF-11FF834EC5CE}"/>
              </a:ext>
            </a:extLst>
          </p:cNvPr>
          <p:cNvSpPr>
            <a:spLocks noGrp="1"/>
          </p:cNvSpPr>
          <p:nvPr>
            <p:ph idx="1"/>
          </p:nvPr>
        </p:nvSpPr>
        <p:spPr>
          <a:xfrm>
            <a:off x="478535" y="1016102"/>
            <a:ext cx="5907978" cy="5227535"/>
          </a:xfrm>
        </p:spPr>
        <p:txBody>
          <a:bodyPr anchor="t">
            <a:normAutofit lnSpcReduction="10000"/>
          </a:bodyPr>
          <a:lstStyle/>
          <a:p>
            <a:r>
              <a:rPr lang="en-CA" sz="2400" dirty="0"/>
              <a:t>First coined by Professor </a:t>
            </a:r>
            <a:r>
              <a:rPr lang="en-CA" sz="2400" dirty="0" err="1"/>
              <a:t>Kimberlé</a:t>
            </a:r>
            <a:r>
              <a:rPr lang="en-CA" sz="2400" dirty="0"/>
              <a:t> Crenshaw back in 1989</a:t>
            </a:r>
          </a:p>
          <a:p>
            <a:r>
              <a:rPr lang="en-CA" sz="2400" dirty="0"/>
              <a:t>Put simply, intersectionality is the concept that all oppression is linked. More explicitly, “</a:t>
            </a:r>
            <a:r>
              <a:rPr lang="en-CA" sz="2400" i="1" dirty="0">
                <a:solidFill>
                  <a:schemeClr val="accent1"/>
                </a:solidFill>
              </a:rPr>
              <a:t>the interconnected nature of social categorisations such as race, class, and gender, regarded as creating overlapping and interdependent systems of discrimination or disadvantage</a:t>
            </a:r>
            <a:r>
              <a:rPr lang="en-CA" sz="2400" dirty="0"/>
              <a:t>”. (Taylor)</a:t>
            </a:r>
          </a:p>
          <a:p>
            <a:r>
              <a:rPr lang="en-CA" sz="2400" dirty="0"/>
              <a:t>Intersectionality is the acknowledgement that everyone has their own unique experiences of discrimination and oppression and we must consider everything and anything that can marginalise people – gender, race, class, sexual orientation, physical ability etc</a:t>
            </a:r>
            <a:r>
              <a:rPr lang="en-CA" sz="1800" dirty="0"/>
              <a:t>.</a:t>
            </a:r>
            <a:endParaRPr lang="en-US" sz="1800" dirty="0"/>
          </a:p>
        </p:txBody>
      </p:sp>
      <p:pic>
        <p:nvPicPr>
          <p:cNvPr id="5" name="Picture 4" descr="Diagram, venn diagram&#10;&#10;Description automatically generated">
            <a:extLst>
              <a:ext uri="{FF2B5EF4-FFF2-40B4-BE49-F238E27FC236}">
                <a16:creationId xmlns:a16="http://schemas.microsoft.com/office/drawing/2014/main" id="{5BEE0D47-4CAA-F04F-B3FE-880D4E44E2E8}"/>
              </a:ext>
            </a:extLst>
          </p:cNvPr>
          <p:cNvPicPr>
            <a:picLocks noChangeAspect="1"/>
          </p:cNvPicPr>
          <p:nvPr/>
        </p:nvPicPr>
        <p:blipFill>
          <a:blip r:embed="rId2"/>
          <a:stretch>
            <a:fillRect/>
          </a:stretch>
        </p:blipFill>
        <p:spPr>
          <a:xfrm>
            <a:off x="6512442" y="1067001"/>
            <a:ext cx="5201023" cy="4310240"/>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19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1A45E-7774-E74C-A4CA-CE126B634635}"/>
              </a:ext>
            </a:extLst>
          </p:cNvPr>
          <p:cNvSpPr>
            <a:spLocks noGrp="1"/>
          </p:cNvSpPr>
          <p:nvPr>
            <p:ph type="title"/>
          </p:nvPr>
        </p:nvSpPr>
        <p:spPr>
          <a:xfrm>
            <a:off x="832385" y="330387"/>
            <a:ext cx="3218914" cy="670100"/>
          </a:xfrm>
        </p:spPr>
        <p:txBody>
          <a:bodyPr anchor="t">
            <a:normAutofit/>
          </a:bodyPr>
          <a:lstStyle/>
          <a:p>
            <a:pPr algn="ctr"/>
            <a:r>
              <a:rPr lang="en-US" sz="4000" b="1" dirty="0">
                <a:solidFill>
                  <a:srgbClr val="FFFFFF"/>
                </a:solidFill>
              </a:rPr>
              <a:t>Sex &amp; Gender</a:t>
            </a:r>
          </a:p>
        </p:txBody>
      </p:sp>
      <p:sp>
        <p:nvSpPr>
          <p:cNvPr id="3" name="Content Placeholder 2">
            <a:extLst>
              <a:ext uri="{FF2B5EF4-FFF2-40B4-BE49-F238E27FC236}">
                <a16:creationId xmlns:a16="http://schemas.microsoft.com/office/drawing/2014/main" id="{51523E82-2A77-234E-B082-61EBE1C17B43}"/>
              </a:ext>
            </a:extLst>
          </p:cNvPr>
          <p:cNvSpPr>
            <a:spLocks noGrp="1"/>
          </p:cNvSpPr>
          <p:nvPr>
            <p:ph sz="half" idx="1"/>
          </p:nvPr>
        </p:nvSpPr>
        <p:spPr>
          <a:xfrm>
            <a:off x="832385" y="1330874"/>
            <a:ext cx="3218914" cy="1349410"/>
          </a:xfrm>
        </p:spPr>
        <p:txBody>
          <a:bodyPr>
            <a:normAutofit/>
          </a:bodyPr>
          <a:lstStyle/>
          <a:p>
            <a:r>
              <a:rPr lang="en-US" sz="2400" dirty="0"/>
              <a:t>Sex refers to biological differences</a:t>
            </a:r>
          </a:p>
          <a:p>
            <a:endParaRPr lang="en-US" sz="2400" dirty="0"/>
          </a:p>
        </p:txBody>
      </p:sp>
      <p:sp>
        <p:nvSpPr>
          <p:cNvPr id="4" name="Content Placeholder 3">
            <a:extLst>
              <a:ext uri="{FF2B5EF4-FFF2-40B4-BE49-F238E27FC236}">
                <a16:creationId xmlns:a16="http://schemas.microsoft.com/office/drawing/2014/main" id="{773F4B9D-9A02-1348-B1D6-AA28C0076581}"/>
              </a:ext>
            </a:extLst>
          </p:cNvPr>
          <p:cNvSpPr>
            <a:spLocks noGrp="1"/>
          </p:cNvSpPr>
          <p:nvPr>
            <p:ph sz="half" idx="2"/>
          </p:nvPr>
        </p:nvSpPr>
        <p:spPr>
          <a:xfrm>
            <a:off x="4718746" y="1330875"/>
            <a:ext cx="3421957" cy="3323986"/>
          </a:xfrm>
        </p:spPr>
        <p:txBody>
          <a:bodyPr>
            <a:normAutofit/>
          </a:bodyPr>
          <a:lstStyle/>
          <a:p>
            <a:r>
              <a:rPr lang="en-US" sz="2400" dirty="0"/>
              <a:t>Gender refers to behavioral, cultural or psychological traits typically associated with one’s sex, but not necessary dependent on it. Gender is usually socially and politically constructed.</a:t>
            </a:r>
          </a:p>
          <a:p>
            <a:endParaRPr lang="en-US" sz="2000" dirty="0"/>
          </a:p>
          <a:p>
            <a:endParaRPr lang="en-US" sz="2000" dirty="0"/>
          </a:p>
        </p:txBody>
      </p:sp>
      <p:sp>
        <p:nvSpPr>
          <p:cNvPr id="5" name="TextBox 4">
            <a:extLst>
              <a:ext uri="{FF2B5EF4-FFF2-40B4-BE49-F238E27FC236}">
                <a16:creationId xmlns:a16="http://schemas.microsoft.com/office/drawing/2014/main" id="{7293EB2C-5A5F-A74C-B3D5-262E01A21C57}"/>
              </a:ext>
            </a:extLst>
          </p:cNvPr>
          <p:cNvSpPr txBox="1"/>
          <p:nvPr/>
        </p:nvSpPr>
        <p:spPr>
          <a:xfrm>
            <a:off x="8484243" y="1330874"/>
            <a:ext cx="3082323" cy="3323987"/>
          </a:xfrm>
          <a:prstGeom prst="rect">
            <a:avLst/>
          </a:prstGeom>
          <a:noFill/>
        </p:spPr>
        <p:txBody>
          <a:bodyPr wrap="square" rtlCol="0">
            <a:spAutoFit/>
          </a:bodyPr>
          <a:lstStyle/>
          <a:p>
            <a:r>
              <a:rPr lang="en-US" sz="2400" b="1" dirty="0"/>
              <a:t>Social structures </a:t>
            </a:r>
            <a:r>
              <a:rPr lang="en-US" sz="2400" dirty="0"/>
              <a:t>– traditions, customs, practices and intuitions are important determining how individual members of society see themselves and behave. </a:t>
            </a:r>
          </a:p>
          <a:p>
            <a:endParaRPr lang="en-US" dirty="0"/>
          </a:p>
        </p:txBody>
      </p:sp>
      <p:sp>
        <p:nvSpPr>
          <p:cNvPr id="6" name="TextBox 5">
            <a:extLst>
              <a:ext uri="{FF2B5EF4-FFF2-40B4-BE49-F238E27FC236}">
                <a16:creationId xmlns:a16="http://schemas.microsoft.com/office/drawing/2014/main" id="{3F1769C1-1D8E-6442-97D8-959B1E7C9198}"/>
              </a:ext>
            </a:extLst>
          </p:cNvPr>
          <p:cNvSpPr txBox="1"/>
          <p:nvPr/>
        </p:nvSpPr>
        <p:spPr>
          <a:xfrm>
            <a:off x="4718746" y="4897768"/>
            <a:ext cx="6847820" cy="954107"/>
          </a:xfrm>
          <a:prstGeom prst="rect">
            <a:avLst/>
          </a:prstGeom>
          <a:noFill/>
        </p:spPr>
        <p:txBody>
          <a:bodyPr wrap="square" rtlCol="0">
            <a:spAutoFit/>
          </a:bodyPr>
          <a:lstStyle/>
          <a:p>
            <a:pPr algn="ctr"/>
            <a:r>
              <a:rPr lang="en-US" sz="2800" dirty="0">
                <a:solidFill>
                  <a:schemeClr val="accent1">
                    <a:lumMod val="60000"/>
                    <a:lumOff val="40000"/>
                  </a:schemeClr>
                </a:solidFill>
              </a:rPr>
              <a:t>Gender then is an identity that is formed by social structures.</a:t>
            </a:r>
          </a:p>
        </p:txBody>
      </p:sp>
    </p:spTree>
    <p:extLst>
      <p:ext uri="{BB962C8B-B14F-4D97-AF65-F5344CB8AC3E}">
        <p14:creationId xmlns:p14="http://schemas.microsoft.com/office/powerpoint/2010/main" val="19601705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6BE2F-41F9-284B-866C-ABEE24BBD32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LGTBQ2+ &amp; Politics</a:t>
            </a:r>
          </a:p>
        </p:txBody>
      </p:sp>
      <p:sp>
        <p:nvSpPr>
          <p:cNvPr id="17" name="Content Placeholder 2">
            <a:extLst>
              <a:ext uri="{FF2B5EF4-FFF2-40B4-BE49-F238E27FC236}">
                <a16:creationId xmlns:a16="http://schemas.microsoft.com/office/drawing/2014/main" id="{DF9171C7-1B99-034D-870D-7A1E5C68C6B3}"/>
              </a:ext>
            </a:extLst>
          </p:cNvPr>
          <p:cNvSpPr>
            <a:spLocks noGrp="1"/>
          </p:cNvSpPr>
          <p:nvPr>
            <p:ph idx="1"/>
          </p:nvPr>
        </p:nvSpPr>
        <p:spPr>
          <a:xfrm>
            <a:off x="285009" y="1622744"/>
            <a:ext cx="11578440" cy="5027437"/>
          </a:xfrm>
        </p:spPr>
        <p:txBody>
          <a:bodyPr anchor="ctr">
            <a:normAutofit/>
          </a:bodyPr>
          <a:lstStyle/>
          <a:p>
            <a:r>
              <a:rPr lang="en-US" sz="1800" dirty="0"/>
              <a:t>Pierre Trudeau </a:t>
            </a:r>
            <a:r>
              <a:rPr lang="en-US" sz="1800" dirty="0">
                <a:solidFill>
                  <a:schemeClr val="accent1">
                    <a:lumMod val="50000"/>
                  </a:schemeClr>
                </a:solidFill>
              </a:rPr>
              <a:t>1970’s</a:t>
            </a:r>
            <a:r>
              <a:rPr lang="en-US" sz="1800" dirty="0"/>
              <a:t> struck down laws against ‘sex acts in private between consenting adults’</a:t>
            </a:r>
          </a:p>
          <a:p>
            <a:r>
              <a:rPr lang="en-US" sz="1800" dirty="0"/>
              <a:t>Quebec was the first province to enact legislation prohibiting discrimination on the grounds of sexual orientation.</a:t>
            </a:r>
          </a:p>
          <a:p>
            <a:r>
              <a:rPr lang="en-US" sz="1800" dirty="0"/>
              <a:t>Federal Government took until </a:t>
            </a:r>
            <a:r>
              <a:rPr lang="en-US" sz="1800" dirty="0">
                <a:solidFill>
                  <a:schemeClr val="accent1">
                    <a:lumMod val="50000"/>
                  </a:schemeClr>
                </a:solidFill>
              </a:rPr>
              <a:t>1996 </a:t>
            </a:r>
            <a:r>
              <a:rPr lang="en-US" sz="1800" dirty="0"/>
              <a:t>to do this.</a:t>
            </a:r>
          </a:p>
          <a:p>
            <a:r>
              <a:rPr lang="en-US" sz="1800" dirty="0"/>
              <a:t>Section 15 of the Charter Debate: Prohibits discrimination by government or in law on the basis of ‘sex’ but not until </a:t>
            </a:r>
            <a:r>
              <a:rPr lang="en-US" sz="1800" dirty="0">
                <a:solidFill>
                  <a:schemeClr val="accent1">
                    <a:lumMod val="50000"/>
                  </a:schemeClr>
                </a:solidFill>
              </a:rPr>
              <a:t>1995</a:t>
            </a:r>
            <a:r>
              <a:rPr lang="en-US" sz="1800" dirty="0"/>
              <a:t> did the Supreme Court of Canada say that also includes sexual orientation.</a:t>
            </a:r>
          </a:p>
          <a:p>
            <a:r>
              <a:rPr lang="en-US" sz="1800" dirty="0">
                <a:solidFill>
                  <a:schemeClr val="accent1">
                    <a:lumMod val="50000"/>
                  </a:schemeClr>
                </a:solidFill>
              </a:rPr>
              <a:t>1998</a:t>
            </a:r>
            <a:r>
              <a:rPr lang="en-US" sz="1800" dirty="0"/>
              <a:t> Ontario Court of Appeals recognized same-sex survivor benefits</a:t>
            </a:r>
          </a:p>
          <a:p>
            <a:r>
              <a:rPr lang="en-US" sz="1800" dirty="0">
                <a:solidFill>
                  <a:schemeClr val="accent1">
                    <a:lumMod val="50000"/>
                  </a:schemeClr>
                </a:solidFill>
              </a:rPr>
              <a:t>1999</a:t>
            </a:r>
            <a:r>
              <a:rPr lang="en-US" sz="1800" dirty="0"/>
              <a:t> Common Law same – sex spouses could apply for financial support from former spouses</a:t>
            </a:r>
          </a:p>
          <a:p>
            <a:r>
              <a:rPr lang="en-US" sz="1800" dirty="0">
                <a:solidFill>
                  <a:schemeClr val="accent1">
                    <a:lumMod val="50000"/>
                  </a:schemeClr>
                </a:solidFill>
              </a:rPr>
              <a:t>2002</a:t>
            </a:r>
            <a:r>
              <a:rPr lang="en-US" sz="1800" dirty="0"/>
              <a:t> Quebec extends full parental rights to same – sex couples</a:t>
            </a:r>
          </a:p>
          <a:p>
            <a:r>
              <a:rPr lang="en-US" sz="1800" dirty="0">
                <a:solidFill>
                  <a:schemeClr val="accent1">
                    <a:lumMod val="50000"/>
                  </a:schemeClr>
                </a:solidFill>
              </a:rPr>
              <a:t>2003</a:t>
            </a:r>
            <a:r>
              <a:rPr lang="en-US" sz="1800" dirty="0"/>
              <a:t> Ontario Court of Appeal rules that a ban on same – sex marriage was discriminatory and unconstitutional as a violation of equity rights and ordered the immediate recognition of such marriages</a:t>
            </a:r>
          </a:p>
          <a:p>
            <a:r>
              <a:rPr lang="en-US" sz="1800" dirty="0">
                <a:solidFill>
                  <a:schemeClr val="accent1">
                    <a:lumMod val="50000"/>
                  </a:schemeClr>
                </a:solidFill>
              </a:rPr>
              <a:t>2004 – 2005 </a:t>
            </a:r>
            <a:r>
              <a:rPr lang="en-US" sz="1800" dirty="0"/>
              <a:t>Minister Chretien referred the issue to the Supreme Court in the Reference re Same Sex Marriage and judges generally agreed with lower courts, Bill – C38 was passed in 2005, but Parliament debate was bitter</a:t>
            </a:r>
          </a:p>
          <a:p>
            <a:r>
              <a:rPr lang="en-US" sz="1800" dirty="0">
                <a:solidFill>
                  <a:schemeClr val="accent1">
                    <a:lumMod val="50000"/>
                  </a:schemeClr>
                </a:solidFill>
              </a:rPr>
              <a:t>2011</a:t>
            </a:r>
            <a:r>
              <a:rPr lang="en-US" sz="1800" dirty="0"/>
              <a:t> Canadian Citizenship Guide </a:t>
            </a:r>
            <a:r>
              <a:rPr lang="en-US" sz="1800" b="1" i="1" dirty="0">
                <a:solidFill>
                  <a:schemeClr val="accent1">
                    <a:lumMod val="50000"/>
                  </a:schemeClr>
                </a:solidFill>
              </a:rPr>
              <a:t>“Canada’s diversity includes gay and lesbian Canadians, who enjoy the full protection of and equal treatment under the law, including access to civil marriage.”</a:t>
            </a:r>
          </a:p>
        </p:txBody>
      </p:sp>
    </p:spTree>
    <p:extLst>
      <p:ext uri="{BB962C8B-B14F-4D97-AF65-F5344CB8AC3E}">
        <p14:creationId xmlns:p14="http://schemas.microsoft.com/office/powerpoint/2010/main" val="100637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6FDF0-C843-AA4A-836A-075FB182DD12}"/>
              </a:ext>
            </a:extLst>
          </p:cNvPr>
          <p:cNvSpPr>
            <a:spLocks noGrp="1"/>
          </p:cNvSpPr>
          <p:nvPr>
            <p:ph type="title"/>
          </p:nvPr>
        </p:nvSpPr>
        <p:spPr>
          <a:xfrm>
            <a:off x="8643193" y="489507"/>
            <a:ext cx="3091607" cy="1655483"/>
          </a:xfrm>
        </p:spPr>
        <p:txBody>
          <a:bodyPr anchor="b">
            <a:normAutofit/>
          </a:bodyPr>
          <a:lstStyle/>
          <a:p>
            <a:pPr algn="ctr"/>
            <a:r>
              <a:rPr lang="en-US" sz="4000" dirty="0"/>
              <a:t>LGTBQ+ Issues</a:t>
            </a:r>
          </a:p>
        </p:txBody>
      </p:sp>
      <p:pic>
        <p:nvPicPr>
          <p:cNvPr id="7" name="Picture 6" descr="Graphical user interface, application&#10;&#10;Description automatically generated">
            <a:extLst>
              <a:ext uri="{FF2B5EF4-FFF2-40B4-BE49-F238E27FC236}">
                <a16:creationId xmlns:a16="http://schemas.microsoft.com/office/drawing/2014/main" id="{59E82909-903E-8940-8984-6B4FDCDE5081}"/>
              </a:ext>
            </a:extLst>
          </p:cNvPr>
          <p:cNvPicPr>
            <a:picLocks noChangeAspect="1"/>
          </p:cNvPicPr>
          <p:nvPr/>
        </p:nvPicPr>
        <p:blipFill rotWithShape="1">
          <a:blip r:embed="rId2"/>
          <a:srcRect l="1362" r="2713" b="2"/>
          <a:stretch/>
        </p:blipFill>
        <p:spPr>
          <a:xfrm>
            <a:off x="20" y="431"/>
            <a:ext cx="8115280" cy="6408311"/>
          </a:xfrm>
          <a:prstGeom prst="rect">
            <a:avLst/>
          </a:prstGeom>
        </p:spPr>
      </p:pic>
      <p:sp>
        <p:nvSpPr>
          <p:cNvPr id="5" name="Content Placeholder 4">
            <a:extLst>
              <a:ext uri="{FF2B5EF4-FFF2-40B4-BE49-F238E27FC236}">
                <a16:creationId xmlns:a16="http://schemas.microsoft.com/office/drawing/2014/main" id="{18CDFF11-C7E9-3A42-834E-5B424A903B5A}"/>
              </a:ext>
            </a:extLst>
          </p:cNvPr>
          <p:cNvSpPr>
            <a:spLocks noGrp="1"/>
          </p:cNvSpPr>
          <p:nvPr>
            <p:ph idx="1"/>
          </p:nvPr>
        </p:nvSpPr>
        <p:spPr>
          <a:xfrm>
            <a:off x="8272463" y="2418408"/>
            <a:ext cx="3757612" cy="3540265"/>
          </a:xfrm>
        </p:spPr>
        <p:txBody>
          <a:bodyPr>
            <a:normAutofit/>
          </a:bodyPr>
          <a:lstStyle/>
          <a:p>
            <a:r>
              <a:rPr lang="en-US" sz="1600" dirty="0"/>
              <a:t>First go to our website and view the results of a 2019 poll conducted by Research Co. Look at the questions and responses. </a:t>
            </a:r>
          </a:p>
          <a:p>
            <a:pPr marL="0" indent="0">
              <a:buNone/>
            </a:pPr>
            <a:r>
              <a:rPr lang="en-US" sz="1600" i="1" dirty="0">
                <a:solidFill>
                  <a:schemeClr val="accent1">
                    <a:lumMod val="50000"/>
                  </a:schemeClr>
                </a:solidFill>
              </a:rPr>
              <a:t>What do you think this says about Canadians and their attitudes towards the LGTBQ2+ Community? Does anything surprise you or stand out?</a:t>
            </a:r>
          </a:p>
          <a:p>
            <a:pPr marL="0" indent="0">
              <a:buNone/>
            </a:pPr>
            <a:r>
              <a:rPr lang="en-US" sz="1600" i="1" dirty="0"/>
              <a:t>- After we are going to look at a couple videos on our website that detail some of the successes and struggles the LTGBQ2+ Community face</a:t>
            </a:r>
          </a:p>
          <a:p>
            <a:endParaRPr lang="en-US" sz="1400"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85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group of people marching with signs&#10;&#10;Description automatically generated with low confidence">
            <a:extLst>
              <a:ext uri="{FF2B5EF4-FFF2-40B4-BE49-F238E27FC236}">
                <a16:creationId xmlns:a16="http://schemas.microsoft.com/office/drawing/2014/main" id="{C6EB3085-7C90-ED45-BF4A-D81FAE77D06B}"/>
              </a:ext>
            </a:extLst>
          </p:cNvPr>
          <p:cNvPicPr>
            <a:picLocks noChangeAspect="1"/>
          </p:cNvPicPr>
          <p:nvPr/>
        </p:nvPicPr>
        <p:blipFill rotWithShape="1">
          <a:blip r:embed="rId2"/>
          <a:srcRect l="17644" r="769"/>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8ED6621-124A-284E-B01E-D3317A65FCDF}"/>
              </a:ext>
            </a:extLst>
          </p:cNvPr>
          <p:cNvSpPr>
            <a:spLocks noGrp="1"/>
          </p:cNvSpPr>
          <p:nvPr>
            <p:ph type="title"/>
          </p:nvPr>
        </p:nvSpPr>
        <p:spPr>
          <a:xfrm>
            <a:off x="8104730" y="942671"/>
            <a:ext cx="3633746" cy="676539"/>
          </a:xfrm>
        </p:spPr>
        <p:txBody>
          <a:bodyPr anchor="b">
            <a:normAutofit/>
          </a:bodyPr>
          <a:lstStyle/>
          <a:p>
            <a:r>
              <a:rPr lang="en-US" sz="3600" dirty="0"/>
              <a:t>Being Transgender</a:t>
            </a:r>
          </a:p>
        </p:txBody>
      </p:sp>
      <p:sp>
        <p:nvSpPr>
          <p:cNvPr id="3" name="Content Placeholder 2">
            <a:extLst>
              <a:ext uri="{FF2B5EF4-FFF2-40B4-BE49-F238E27FC236}">
                <a16:creationId xmlns:a16="http://schemas.microsoft.com/office/drawing/2014/main" id="{44C022EA-320B-1D46-BA82-A97F6FF0A8BB}"/>
              </a:ext>
            </a:extLst>
          </p:cNvPr>
          <p:cNvSpPr>
            <a:spLocks noGrp="1"/>
          </p:cNvSpPr>
          <p:nvPr>
            <p:ph idx="1"/>
          </p:nvPr>
        </p:nvSpPr>
        <p:spPr>
          <a:xfrm>
            <a:off x="7695211" y="1691348"/>
            <a:ext cx="4452784" cy="4223981"/>
          </a:xfrm>
        </p:spPr>
        <p:txBody>
          <a:bodyPr>
            <a:normAutofit/>
          </a:bodyPr>
          <a:lstStyle/>
          <a:p>
            <a:r>
              <a:rPr lang="en-US" sz="1800" dirty="0"/>
              <a:t>Bullying, discrimination and police treatment of trans persons still are all too frequent.</a:t>
            </a:r>
          </a:p>
          <a:p>
            <a:r>
              <a:rPr lang="en-US" sz="1800" dirty="0"/>
              <a:t>2017 Parliament passed a bill to prohibit discrimination based on gender identity or gender expression.</a:t>
            </a:r>
          </a:p>
          <a:p>
            <a:r>
              <a:rPr lang="en-US" sz="1800" dirty="0"/>
              <a:t>2017 Prime Minister Trudeau apologizes to the LGTBQ2+ Community (we can watch this on our website)</a:t>
            </a:r>
          </a:p>
          <a:p>
            <a:r>
              <a:rPr lang="en-US" sz="1800" dirty="0"/>
              <a:t>2018 Parliament passes legislation to clear past convictions who where involved in consensual relations and made all such relations equal under law in 2019</a:t>
            </a:r>
          </a:p>
        </p:txBody>
      </p:sp>
    </p:spTree>
    <p:extLst>
      <p:ext uri="{BB962C8B-B14F-4D97-AF65-F5344CB8AC3E}">
        <p14:creationId xmlns:p14="http://schemas.microsoft.com/office/powerpoint/2010/main" val="245178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B109E2C-DBC7-394F-A423-39A40079FE47}"/>
              </a:ext>
            </a:extLst>
          </p:cNvPr>
          <p:cNvSpPr>
            <a:spLocks noGrp="1"/>
          </p:cNvSpPr>
          <p:nvPr>
            <p:ph type="title"/>
          </p:nvPr>
        </p:nvSpPr>
        <p:spPr>
          <a:xfrm>
            <a:off x="1136397" y="502021"/>
            <a:ext cx="4959603" cy="1642969"/>
          </a:xfrm>
        </p:spPr>
        <p:txBody>
          <a:bodyPr anchor="b">
            <a:normAutofit/>
          </a:bodyPr>
          <a:lstStyle/>
          <a:p>
            <a:r>
              <a:rPr lang="en-US" sz="4000" dirty="0"/>
              <a:t>Feminist Movement</a:t>
            </a:r>
          </a:p>
        </p:txBody>
      </p:sp>
      <p:sp>
        <p:nvSpPr>
          <p:cNvPr id="27" name="Content Placeholder 26">
            <a:extLst>
              <a:ext uri="{FF2B5EF4-FFF2-40B4-BE49-F238E27FC236}">
                <a16:creationId xmlns:a16="http://schemas.microsoft.com/office/drawing/2014/main" id="{BB0019C8-BBAA-4173-A921-70CAF69BB31F}"/>
              </a:ext>
            </a:extLst>
          </p:cNvPr>
          <p:cNvSpPr>
            <a:spLocks noGrp="1"/>
          </p:cNvSpPr>
          <p:nvPr>
            <p:ph idx="1"/>
          </p:nvPr>
        </p:nvSpPr>
        <p:spPr>
          <a:xfrm>
            <a:off x="478535" y="2418408"/>
            <a:ext cx="5617465" cy="3522569"/>
          </a:xfrm>
        </p:spPr>
        <p:txBody>
          <a:bodyPr anchor="t">
            <a:normAutofit/>
          </a:bodyPr>
          <a:lstStyle/>
          <a:p>
            <a:r>
              <a:rPr lang="en-US" sz="1800" dirty="0"/>
              <a:t>Together believed that gender consciousness is important.</a:t>
            </a:r>
          </a:p>
          <a:p>
            <a:r>
              <a:rPr lang="en-US" sz="1800" dirty="0"/>
              <a:t>Traditional male definitions of politics are too narrow (did not take into account women’s participation in community groups, charities, and other informal local networks)</a:t>
            </a:r>
          </a:p>
          <a:p>
            <a:r>
              <a:rPr lang="en-US" sz="1800" dirty="0"/>
              <a:t>In certain situations women need to be treated differently than men to obtain equality.</a:t>
            </a:r>
          </a:p>
          <a:p>
            <a:pPr marL="0" indent="0">
              <a:buNone/>
            </a:pPr>
            <a:r>
              <a:rPr lang="en-US" sz="1800" dirty="0"/>
              <a:t>Visit the link on our website to a timeline of Women in Canadian History. Choose one you think is most important and be prepared to tell the class about her.</a:t>
            </a:r>
          </a:p>
        </p:txBody>
      </p:sp>
      <p:pic>
        <p:nvPicPr>
          <p:cNvPr id="10" name="Picture 9" descr="Timeline&#10;&#10;Description automatically generated">
            <a:extLst>
              <a:ext uri="{FF2B5EF4-FFF2-40B4-BE49-F238E27FC236}">
                <a16:creationId xmlns:a16="http://schemas.microsoft.com/office/drawing/2014/main" id="{3D97FEDB-0961-D44D-B41D-FEE37B499C1D}"/>
              </a:ext>
            </a:extLst>
          </p:cNvPr>
          <p:cNvPicPr>
            <a:picLocks noChangeAspect="1"/>
          </p:cNvPicPr>
          <p:nvPr/>
        </p:nvPicPr>
        <p:blipFill>
          <a:blip r:embed="rId2"/>
          <a:stretch>
            <a:fillRect/>
          </a:stretch>
        </p:blipFill>
        <p:spPr>
          <a:xfrm>
            <a:off x="6512442" y="1759334"/>
            <a:ext cx="5201023" cy="2925574"/>
          </a:xfrm>
          <a:prstGeom prst="rect">
            <a:avLst/>
          </a:prstGeom>
        </p:spPr>
      </p:pic>
      <p:sp>
        <p:nvSpPr>
          <p:cNvPr id="41" name="Rectangle 4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44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A1EB6-8EA2-D340-B956-A6609DEA1486}"/>
              </a:ext>
            </a:extLst>
          </p:cNvPr>
          <p:cNvSpPr>
            <a:spLocks noGrp="1"/>
          </p:cNvSpPr>
          <p:nvPr>
            <p:ph type="title"/>
          </p:nvPr>
        </p:nvSpPr>
        <p:spPr>
          <a:xfrm>
            <a:off x="838201" y="365125"/>
            <a:ext cx="5251316" cy="1807305"/>
          </a:xfrm>
        </p:spPr>
        <p:txBody>
          <a:bodyPr>
            <a:normAutofit/>
          </a:bodyPr>
          <a:lstStyle/>
          <a:p>
            <a:r>
              <a:rPr lang="en-US" dirty="0"/>
              <a:t>Some Important Moments Pre - 1970</a:t>
            </a:r>
          </a:p>
        </p:txBody>
      </p:sp>
      <p:sp>
        <p:nvSpPr>
          <p:cNvPr id="3" name="Content Placeholder 2">
            <a:extLst>
              <a:ext uri="{FF2B5EF4-FFF2-40B4-BE49-F238E27FC236}">
                <a16:creationId xmlns:a16="http://schemas.microsoft.com/office/drawing/2014/main" id="{9CF7B3F9-F3AA-5744-8470-4B22F1E72467}"/>
              </a:ext>
            </a:extLst>
          </p:cNvPr>
          <p:cNvSpPr>
            <a:spLocks noGrp="1"/>
          </p:cNvSpPr>
          <p:nvPr>
            <p:ph idx="1"/>
          </p:nvPr>
        </p:nvSpPr>
        <p:spPr>
          <a:xfrm>
            <a:off x="206506" y="1852550"/>
            <a:ext cx="5895979" cy="4857007"/>
          </a:xfrm>
        </p:spPr>
        <p:txBody>
          <a:bodyPr>
            <a:normAutofit lnSpcReduction="10000"/>
          </a:bodyPr>
          <a:lstStyle/>
          <a:p>
            <a:r>
              <a:rPr lang="en-CA" sz="1800" b="1" dirty="0"/>
              <a:t>On January 28, 1916, Manitoba became the first province in Canada to extend the franchise to women voters.</a:t>
            </a:r>
          </a:p>
          <a:p>
            <a:r>
              <a:rPr lang="en-CA" sz="1800" dirty="0"/>
              <a:t> Nellie</a:t>
            </a:r>
            <a:r>
              <a:rPr lang="en-CA" sz="1800" dirty="0">
                <a:hlinkClick r:id="rId2"/>
              </a:rPr>
              <a:t> </a:t>
            </a:r>
            <a:r>
              <a:rPr lang="en-CA" sz="1800" dirty="0"/>
              <a:t>McClung - asked the members of the legislature: "Have we not the brains to think? Hands to work? Hearts to feel? And lives to live?" "Do we not bear our part in citizenship? Do we not help build the Empire? Give us our due!”</a:t>
            </a:r>
          </a:p>
          <a:p>
            <a:r>
              <a:rPr lang="en-CA" sz="1800" dirty="0"/>
              <a:t>It would be another 10 years before the </a:t>
            </a:r>
            <a:r>
              <a:rPr lang="en-CA" sz="1800" u="sng" dirty="0">
                <a:hlinkClick r:id="rId3"/>
              </a:rPr>
              <a:t>Famous Five</a:t>
            </a:r>
            <a:r>
              <a:rPr lang="en-CA" sz="1800" dirty="0"/>
              <a:t> won the Persons Case Victory, and it was not until 1940 that Quebec women won the right to vote in provincial elections. In 1960 First Nations were allowed to vote without giving up treaty rights.</a:t>
            </a:r>
          </a:p>
          <a:p>
            <a:r>
              <a:rPr lang="en-CA" sz="1800" dirty="0"/>
              <a:t>1921 Agnes </a:t>
            </a:r>
            <a:r>
              <a:rPr lang="en-CA" sz="1800" dirty="0" err="1"/>
              <a:t>Macphail</a:t>
            </a:r>
            <a:r>
              <a:rPr lang="en-CA" sz="1800" dirty="0"/>
              <a:t> became the first woman elected to the House of Commons.</a:t>
            </a:r>
          </a:p>
          <a:p>
            <a:r>
              <a:rPr lang="en-CA" sz="1800" dirty="0"/>
              <a:t>1940 Quebec franchised women to vote.</a:t>
            </a:r>
          </a:p>
          <a:p>
            <a:r>
              <a:rPr lang="en-CA" sz="1800" dirty="0"/>
              <a:t>1960 Birth Control Pill was invented and in 1969 advertisement of birth control devices in Canada and the Divorce Act was introduced that same year.</a:t>
            </a:r>
          </a:p>
        </p:txBody>
      </p:sp>
      <p:pic>
        <p:nvPicPr>
          <p:cNvPr id="5" name="Picture 4" descr="A person sitting at a table&#10;&#10;Description automatically generated with medium confidence">
            <a:extLst>
              <a:ext uri="{FF2B5EF4-FFF2-40B4-BE49-F238E27FC236}">
                <a16:creationId xmlns:a16="http://schemas.microsoft.com/office/drawing/2014/main" id="{8F378CE6-9ABE-5246-9796-7568ABA0FB15}"/>
              </a:ext>
            </a:extLst>
          </p:cNvPr>
          <p:cNvPicPr>
            <a:picLocks noChangeAspect="1"/>
          </p:cNvPicPr>
          <p:nvPr/>
        </p:nvPicPr>
        <p:blipFill rotWithShape="1">
          <a:blip r:embed="rId4"/>
          <a:srcRect r="-2" b="1402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4949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06FCB-25C0-D942-836D-AA45939E24B2}"/>
              </a:ext>
            </a:extLst>
          </p:cNvPr>
          <p:cNvSpPr>
            <a:spLocks noGrp="1"/>
          </p:cNvSpPr>
          <p:nvPr>
            <p:ph type="title"/>
          </p:nvPr>
        </p:nvSpPr>
        <p:spPr>
          <a:xfrm>
            <a:off x="838201" y="365125"/>
            <a:ext cx="5251316" cy="1807305"/>
          </a:xfrm>
        </p:spPr>
        <p:txBody>
          <a:bodyPr>
            <a:normAutofit/>
          </a:bodyPr>
          <a:lstStyle/>
          <a:p>
            <a:r>
              <a:rPr lang="en-US" dirty="0"/>
              <a:t>Kim Campbell</a:t>
            </a:r>
          </a:p>
        </p:txBody>
      </p:sp>
      <p:sp>
        <p:nvSpPr>
          <p:cNvPr id="3" name="Content Placeholder 2">
            <a:extLst>
              <a:ext uri="{FF2B5EF4-FFF2-40B4-BE49-F238E27FC236}">
                <a16:creationId xmlns:a16="http://schemas.microsoft.com/office/drawing/2014/main" id="{22E13301-56BF-9041-99F5-C089B58E48E2}"/>
              </a:ext>
            </a:extLst>
          </p:cNvPr>
          <p:cNvSpPr>
            <a:spLocks noGrp="1"/>
          </p:cNvSpPr>
          <p:nvPr>
            <p:ph idx="1"/>
          </p:nvPr>
        </p:nvSpPr>
        <p:spPr>
          <a:xfrm>
            <a:off x="838200" y="2333297"/>
            <a:ext cx="4619621" cy="3843666"/>
          </a:xfrm>
        </p:spPr>
        <p:txBody>
          <a:bodyPr>
            <a:normAutofit/>
          </a:bodyPr>
          <a:lstStyle/>
          <a:p>
            <a:r>
              <a:rPr lang="en-US" dirty="0"/>
              <a:t>First Female PM 1993</a:t>
            </a:r>
          </a:p>
          <a:p>
            <a:r>
              <a:rPr lang="en-US" dirty="0"/>
              <a:t>Progressive Conservative</a:t>
            </a:r>
          </a:p>
          <a:p>
            <a:r>
              <a:rPr lang="en-US" dirty="0"/>
              <a:t>Linda Trimble described a media that made it palatable for her to lose the election to Jean Chretien. </a:t>
            </a:r>
          </a:p>
        </p:txBody>
      </p:sp>
      <p:pic>
        <p:nvPicPr>
          <p:cNvPr id="5" name="Picture 4" descr="A picture containing person, outdoor, suit&#10;&#10;Description automatically generated">
            <a:extLst>
              <a:ext uri="{FF2B5EF4-FFF2-40B4-BE49-F238E27FC236}">
                <a16:creationId xmlns:a16="http://schemas.microsoft.com/office/drawing/2014/main" id="{E406BB7D-F310-514D-9B3C-82B28A6E0BA0}"/>
              </a:ext>
            </a:extLst>
          </p:cNvPr>
          <p:cNvPicPr>
            <a:picLocks noChangeAspect="1"/>
          </p:cNvPicPr>
          <p:nvPr/>
        </p:nvPicPr>
        <p:blipFill rotWithShape="1">
          <a:blip r:embed="rId2"/>
          <a:srcRect r="2" b="305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4117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36D84-09CC-AF4D-A469-612EFB5BE124}"/>
              </a:ext>
            </a:extLst>
          </p:cNvPr>
          <p:cNvSpPr>
            <a:spLocks noGrp="1"/>
          </p:cNvSpPr>
          <p:nvPr>
            <p:ph type="title"/>
          </p:nvPr>
        </p:nvSpPr>
        <p:spPr>
          <a:xfrm>
            <a:off x="838201" y="365125"/>
            <a:ext cx="5251316" cy="1807305"/>
          </a:xfrm>
        </p:spPr>
        <p:txBody>
          <a:bodyPr>
            <a:normAutofit/>
          </a:bodyPr>
          <a:lstStyle/>
          <a:p>
            <a:r>
              <a:rPr lang="en-US" dirty="0"/>
              <a:t>Women in the House of Commons</a:t>
            </a:r>
          </a:p>
        </p:txBody>
      </p:sp>
      <p:sp>
        <p:nvSpPr>
          <p:cNvPr id="3" name="Content Placeholder 2">
            <a:extLst>
              <a:ext uri="{FF2B5EF4-FFF2-40B4-BE49-F238E27FC236}">
                <a16:creationId xmlns:a16="http://schemas.microsoft.com/office/drawing/2014/main" id="{5E515B65-31AB-1D46-AA52-CE06D64E15B0}"/>
              </a:ext>
            </a:extLst>
          </p:cNvPr>
          <p:cNvSpPr>
            <a:spLocks noGrp="1"/>
          </p:cNvSpPr>
          <p:nvPr>
            <p:ph idx="1"/>
          </p:nvPr>
        </p:nvSpPr>
        <p:spPr>
          <a:xfrm>
            <a:off x="711470" y="1947553"/>
            <a:ext cx="5251316" cy="4643252"/>
          </a:xfrm>
        </p:spPr>
        <p:txBody>
          <a:bodyPr>
            <a:normAutofit/>
          </a:bodyPr>
          <a:lstStyle/>
          <a:p>
            <a:pPr marL="0" indent="0">
              <a:buNone/>
            </a:pPr>
            <a:r>
              <a:rPr lang="en-US" sz="2400" u="sng" dirty="0"/>
              <a:t>Representatives By Year</a:t>
            </a:r>
          </a:p>
          <a:p>
            <a:pPr marL="0" indent="0">
              <a:buNone/>
            </a:pPr>
            <a:r>
              <a:rPr lang="en-US" sz="2400" dirty="0"/>
              <a:t>Year - 1972 Women Representatives– 4</a:t>
            </a:r>
          </a:p>
          <a:p>
            <a:pPr marL="0" indent="0">
              <a:buNone/>
            </a:pPr>
            <a:r>
              <a:rPr lang="en-US" sz="2400" dirty="0"/>
              <a:t>Year – 1997 Women Representatives – 62</a:t>
            </a:r>
          </a:p>
          <a:p>
            <a:pPr marL="0" indent="0">
              <a:buNone/>
            </a:pPr>
            <a:r>
              <a:rPr lang="en-US" sz="2400" dirty="0"/>
              <a:t>Year - 2019 Women Representatives – 98 </a:t>
            </a:r>
          </a:p>
          <a:p>
            <a:pPr marL="0" indent="0">
              <a:buNone/>
            </a:pPr>
            <a:r>
              <a:rPr lang="en-US" sz="2400" u="sng" dirty="0"/>
              <a:t>Trudeau’s Appointments 2021</a:t>
            </a:r>
          </a:p>
          <a:p>
            <a:r>
              <a:rPr lang="en-CA" sz="2400" dirty="0"/>
              <a:t>Anita Anand as defence minister</a:t>
            </a:r>
          </a:p>
          <a:p>
            <a:r>
              <a:rPr lang="en-CA" sz="2400" dirty="0" err="1"/>
              <a:t>Chrystia</a:t>
            </a:r>
            <a:r>
              <a:rPr lang="en-CA" sz="2400" dirty="0"/>
              <a:t> Freeland deputy Prime Minister and Minister of Finance</a:t>
            </a:r>
          </a:p>
          <a:p>
            <a:r>
              <a:rPr lang="en-CA" sz="2400" dirty="0" err="1"/>
              <a:t>Mélanie</a:t>
            </a:r>
            <a:r>
              <a:rPr lang="en-CA" sz="2400" dirty="0"/>
              <a:t> Joly Minister of Foreign Affairs </a:t>
            </a:r>
            <a:endParaRPr lang="en-US" sz="2400" dirty="0"/>
          </a:p>
        </p:txBody>
      </p:sp>
      <p:pic>
        <p:nvPicPr>
          <p:cNvPr id="5" name="Picture 4" descr="A person sitting at a desk&#10;&#10;Description automatically generated with medium confidence">
            <a:extLst>
              <a:ext uri="{FF2B5EF4-FFF2-40B4-BE49-F238E27FC236}">
                <a16:creationId xmlns:a16="http://schemas.microsoft.com/office/drawing/2014/main" id="{625B6B7A-B959-B347-B68C-A3363A3540EC}"/>
              </a:ext>
            </a:extLst>
          </p:cNvPr>
          <p:cNvPicPr>
            <a:picLocks noChangeAspect="1"/>
          </p:cNvPicPr>
          <p:nvPr/>
        </p:nvPicPr>
        <p:blipFill rotWithShape="1">
          <a:blip r:embed="rId2"/>
          <a:srcRect l="11058" r="26557"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149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C78D4-DD87-7A41-8082-AD7EC06E5F48}"/>
              </a:ext>
            </a:extLst>
          </p:cNvPr>
          <p:cNvSpPr>
            <a:spLocks noGrp="1"/>
          </p:cNvSpPr>
          <p:nvPr>
            <p:ph type="title"/>
          </p:nvPr>
        </p:nvSpPr>
        <p:spPr>
          <a:xfrm>
            <a:off x="6513788" y="365125"/>
            <a:ext cx="4840010" cy="1807305"/>
          </a:xfrm>
        </p:spPr>
        <p:txBody>
          <a:bodyPr>
            <a:normAutofit/>
          </a:bodyPr>
          <a:lstStyle/>
          <a:p>
            <a:r>
              <a:rPr lang="en-US" dirty="0"/>
              <a:t>Kathleen Wynne</a:t>
            </a:r>
          </a:p>
        </p:txBody>
      </p:sp>
      <p:pic>
        <p:nvPicPr>
          <p:cNvPr id="5" name="Picture 4" descr="A person speaking into a microphone&#10;&#10;Description automatically generated with medium confidence">
            <a:extLst>
              <a:ext uri="{FF2B5EF4-FFF2-40B4-BE49-F238E27FC236}">
                <a16:creationId xmlns:a16="http://schemas.microsoft.com/office/drawing/2014/main" id="{696230F5-C898-694D-8A61-9AFB4A6DA508}"/>
              </a:ext>
            </a:extLst>
          </p:cNvPr>
          <p:cNvPicPr>
            <a:picLocks noChangeAspect="1"/>
          </p:cNvPicPr>
          <p:nvPr/>
        </p:nvPicPr>
        <p:blipFill rotWithShape="1">
          <a:blip r:embed="rId2"/>
          <a:srcRect l="15575" r="1307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8AC8BBE-1F4C-3C43-BFA3-881C3D7A19E4}"/>
              </a:ext>
            </a:extLst>
          </p:cNvPr>
          <p:cNvSpPr>
            <a:spLocks noGrp="1"/>
          </p:cNvSpPr>
          <p:nvPr>
            <p:ph idx="1"/>
          </p:nvPr>
        </p:nvSpPr>
        <p:spPr>
          <a:xfrm>
            <a:off x="6096000" y="2333297"/>
            <a:ext cx="5257798" cy="4159578"/>
          </a:xfrm>
        </p:spPr>
        <p:txBody>
          <a:bodyPr>
            <a:normAutofit/>
          </a:bodyPr>
          <a:lstStyle/>
          <a:p>
            <a:r>
              <a:rPr lang="en-US" sz="2400" dirty="0"/>
              <a:t>First was the first female premier of Ontario and also a lesbian – the first LGBTQ+ person to lead a federal or provincial government in Canada.</a:t>
            </a:r>
          </a:p>
        </p:txBody>
      </p:sp>
    </p:spTree>
    <p:extLst>
      <p:ext uri="{BB962C8B-B14F-4D97-AF65-F5344CB8AC3E}">
        <p14:creationId xmlns:p14="http://schemas.microsoft.com/office/powerpoint/2010/main" val="308772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998CB-03E7-B149-9D1B-EA505E2DFE9F}"/>
              </a:ext>
            </a:extLst>
          </p:cNvPr>
          <p:cNvSpPr>
            <a:spLocks noGrp="1"/>
          </p:cNvSpPr>
          <p:nvPr>
            <p:ph type="title"/>
          </p:nvPr>
        </p:nvSpPr>
        <p:spPr>
          <a:xfrm>
            <a:off x="884711" y="278535"/>
            <a:ext cx="9895951" cy="1033669"/>
          </a:xfrm>
        </p:spPr>
        <p:txBody>
          <a:bodyPr>
            <a:normAutofit/>
          </a:bodyPr>
          <a:lstStyle/>
          <a:p>
            <a:r>
              <a:rPr lang="en-US" sz="4000" dirty="0">
                <a:solidFill>
                  <a:srgbClr val="FFFFFF"/>
                </a:solidFill>
              </a:rPr>
              <a:t>How Women Respond In Politics</a:t>
            </a:r>
          </a:p>
        </p:txBody>
      </p:sp>
      <p:sp>
        <p:nvSpPr>
          <p:cNvPr id="3" name="Content Placeholder 2">
            <a:extLst>
              <a:ext uri="{FF2B5EF4-FFF2-40B4-BE49-F238E27FC236}">
                <a16:creationId xmlns:a16="http://schemas.microsoft.com/office/drawing/2014/main" id="{A84F8518-5C6A-F443-8555-7DE18A754ECD}"/>
              </a:ext>
            </a:extLst>
          </p:cNvPr>
          <p:cNvSpPr>
            <a:spLocks noGrp="1"/>
          </p:cNvSpPr>
          <p:nvPr>
            <p:ph idx="1"/>
          </p:nvPr>
        </p:nvSpPr>
        <p:spPr>
          <a:xfrm>
            <a:off x="1371599" y="2318197"/>
            <a:ext cx="9724031" cy="3683358"/>
          </a:xfrm>
        </p:spPr>
        <p:txBody>
          <a:bodyPr anchor="ctr">
            <a:normAutofit/>
          </a:bodyPr>
          <a:lstStyle/>
          <a:p>
            <a:r>
              <a:rPr lang="en-US" dirty="0"/>
              <a:t>Women are slightly more likely than men to prefer Liberals and NDP over the Conservative party. </a:t>
            </a:r>
          </a:p>
          <a:p>
            <a:r>
              <a:rPr lang="en-US" dirty="0"/>
              <a:t>Women are less supportive of individualism and market forces</a:t>
            </a:r>
          </a:p>
          <a:p>
            <a:r>
              <a:rPr lang="en-US" dirty="0"/>
              <a:t>Women are more supportive of social programs to help those in need</a:t>
            </a:r>
          </a:p>
          <a:p>
            <a:r>
              <a:rPr lang="en-US" dirty="0"/>
              <a:t>Women are more tolerant of new lifestyles and changing values</a:t>
            </a:r>
          </a:p>
          <a:p>
            <a:pPr marL="0" indent="0">
              <a:buNone/>
            </a:pPr>
            <a:r>
              <a:rPr lang="en-US" b="1" i="1" dirty="0"/>
              <a:t>(</a:t>
            </a:r>
            <a:r>
              <a:rPr lang="en-US" b="1" i="1" dirty="0" err="1"/>
              <a:t>Sevi</a:t>
            </a:r>
            <a:r>
              <a:rPr lang="en-US" b="1" i="1" dirty="0"/>
              <a:t>, 2018)</a:t>
            </a:r>
          </a:p>
          <a:p>
            <a:endParaRPr lang="en-US" sz="2000" dirty="0"/>
          </a:p>
        </p:txBody>
      </p:sp>
    </p:spTree>
    <p:extLst>
      <p:ext uri="{BB962C8B-B14F-4D97-AF65-F5344CB8AC3E}">
        <p14:creationId xmlns:p14="http://schemas.microsoft.com/office/powerpoint/2010/main" val="23084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28C24BB9-57AF-F24C-8822-C1CD005598C5}"/>
              </a:ext>
            </a:extLst>
          </p:cNvPr>
          <p:cNvSpPr>
            <a:spLocks noGrp="1"/>
          </p:cNvSpPr>
          <p:nvPr>
            <p:ph type="ctrTitle"/>
          </p:nvPr>
        </p:nvSpPr>
        <p:spPr>
          <a:xfrm>
            <a:off x="2026693" y="1030406"/>
            <a:ext cx="8147713" cy="3081242"/>
          </a:xfrm>
        </p:spPr>
        <p:txBody>
          <a:bodyPr anchor="ctr">
            <a:normAutofit/>
          </a:bodyPr>
          <a:lstStyle/>
          <a:p>
            <a:r>
              <a:rPr lang="en-US" sz="4800" dirty="0">
                <a:solidFill>
                  <a:srgbClr val="FFFFFF"/>
                </a:solidFill>
              </a:rPr>
              <a:t>Issues Surrounding Gender in Politics</a:t>
            </a:r>
          </a:p>
        </p:txBody>
      </p:sp>
      <p:sp>
        <p:nvSpPr>
          <p:cNvPr id="5" name="Subtitle 4">
            <a:extLst>
              <a:ext uri="{FF2B5EF4-FFF2-40B4-BE49-F238E27FC236}">
                <a16:creationId xmlns:a16="http://schemas.microsoft.com/office/drawing/2014/main" id="{30FC86B6-2645-FB49-B078-E80CE2895059}"/>
              </a:ext>
            </a:extLst>
          </p:cNvPr>
          <p:cNvSpPr>
            <a:spLocks noGrp="1"/>
          </p:cNvSpPr>
          <p:nvPr>
            <p:ph type="subTitle" idx="1"/>
          </p:nvPr>
        </p:nvSpPr>
        <p:spPr>
          <a:xfrm>
            <a:off x="1559943" y="5171093"/>
            <a:ext cx="9078628" cy="860620"/>
          </a:xfrm>
        </p:spPr>
        <p:txBody>
          <a:bodyPr anchor="ctr">
            <a:normAutofit/>
          </a:bodyPr>
          <a:lstStyle/>
          <a:p>
            <a:endParaRPr lang="en-US" dirty="0">
              <a:solidFill>
                <a:srgbClr val="FFFFFF"/>
              </a:solidFill>
            </a:endParaRPr>
          </a:p>
        </p:txBody>
      </p:sp>
    </p:spTree>
    <p:extLst>
      <p:ext uri="{BB962C8B-B14F-4D97-AF65-F5344CB8AC3E}">
        <p14:creationId xmlns:p14="http://schemas.microsoft.com/office/powerpoint/2010/main" val="138298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8FC01-91EA-F548-BA29-193EC3DA88A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#1 - Employment</a:t>
            </a:r>
            <a:endParaRPr lang="en-US" sz="4000" dirty="0">
              <a:solidFill>
                <a:srgbClr val="FFFFFF"/>
              </a:solidFill>
            </a:endParaRPr>
          </a:p>
        </p:txBody>
      </p:sp>
      <p:sp>
        <p:nvSpPr>
          <p:cNvPr id="3" name="Content Placeholder 2">
            <a:extLst>
              <a:ext uri="{FF2B5EF4-FFF2-40B4-BE49-F238E27FC236}">
                <a16:creationId xmlns:a16="http://schemas.microsoft.com/office/drawing/2014/main" id="{8B90BFD1-1D2A-CD4C-B589-FB57FFDBFFB9}"/>
              </a:ext>
            </a:extLst>
          </p:cNvPr>
          <p:cNvSpPr>
            <a:spLocks noGrp="1"/>
          </p:cNvSpPr>
          <p:nvPr>
            <p:ph idx="1"/>
          </p:nvPr>
        </p:nvSpPr>
        <p:spPr>
          <a:xfrm>
            <a:off x="459351" y="1757362"/>
            <a:ext cx="10636280" cy="4806099"/>
          </a:xfrm>
        </p:spPr>
        <p:txBody>
          <a:bodyPr anchor="ctr">
            <a:normAutofit/>
          </a:bodyPr>
          <a:lstStyle/>
          <a:p>
            <a:r>
              <a:rPr lang="en-US" sz="2400"/>
              <a:t>Women constitute 48% of the labour force</a:t>
            </a:r>
          </a:p>
          <a:p>
            <a:r>
              <a:rPr lang="en-US" sz="2400"/>
              <a:t>Women have traditionally been paid less than men, underreported in managerial positions and discouraged from undertaking nontraditional occupations. </a:t>
            </a:r>
          </a:p>
          <a:p>
            <a:r>
              <a:rPr lang="en-US" sz="2400"/>
              <a:t>Pay Equity: 1997 women women’s full time earning shad rising to an average of about 70% of men’s.</a:t>
            </a:r>
          </a:p>
          <a:p>
            <a:r>
              <a:rPr lang="en-US" sz="2400"/>
              <a:t>In 2017 females 15 years of age and older earned 87% of what males earned.</a:t>
            </a:r>
          </a:p>
          <a:p>
            <a:r>
              <a:rPr lang="en-US" sz="2400"/>
              <a:t>2018 The Supreme Court of Canada Ruled on 2 cases. The court recognized pay equity as a fundamental human right and that restrictions are a violation of Charter Right 15”</a:t>
            </a:r>
            <a:r>
              <a:rPr lang="en-CA" sz="2400" b="1"/>
              <a:t> Every individual is equal before and under the law”</a:t>
            </a:r>
            <a:endParaRPr lang="en-CA" sz="2400" b="1" dirty="0"/>
          </a:p>
        </p:txBody>
      </p:sp>
    </p:spTree>
    <p:extLst>
      <p:ext uri="{BB962C8B-B14F-4D97-AF65-F5344CB8AC3E}">
        <p14:creationId xmlns:p14="http://schemas.microsoft.com/office/powerpoint/2010/main" val="1430499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10134</TotalTime>
  <Words>1503</Words>
  <Application>Microsoft Macintosh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Meiryo</vt:lpstr>
      <vt:lpstr>Arial</vt:lpstr>
      <vt:lpstr>Calibri</vt:lpstr>
      <vt:lpstr>Calibri Light</vt:lpstr>
      <vt:lpstr>Office Theme</vt:lpstr>
      <vt:lpstr>Gender</vt:lpstr>
      <vt:lpstr>Feminist Movement</vt:lpstr>
      <vt:lpstr>Some Important Moments Pre - 1970</vt:lpstr>
      <vt:lpstr>Kim Campbell</vt:lpstr>
      <vt:lpstr>Women in the House of Commons</vt:lpstr>
      <vt:lpstr>Kathleen Wynne</vt:lpstr>
      <vt:lpstr>How Women Respond In Politics</vt:lpstr>
      <vt:lpstr>Issues Surrounding Gender in Politics</vt:lpstr>
      <vt:lpstr>#1 - Employment</vt:lpstr>
      <vt:lpstr>Where Are Women Employed?</vt:lpstr>
      <vt:lpstr>Senior Management</vt:lpstr>
      <vt:lpstr>#2 - Murdered Indigenous Women </vt:lpstr>
      <vt:lpstr>#3 - #MeeToo Movement</vt:lpstr>
      <vt:lpstr>#4 - Intersectionality</vt:lpstr>
      <vt:lpstr>Sex &amp; Gender</vt:lpstr>
      <vt:lpstr>LGTBQ2+ &amp; Politics</vt:lpstr>
      <vt:lpstr>LGTBQ+ Issues</vt:lpstr>
      <vt:lpstr>Being Transgender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Rights</dc:title>
  <dc:creator>Gord Gord</dc:creator>
  <cp:lastModifiedBy>Gord Gord</cp:lastModifiedBy>
  <cp:revision>11</cp:revision>
  <dcterms:created xsi:type="dcterms:W3CDTF">2021-11-04T13:47:10Z</dcterms:created>
  <dcterms:modified xsi:type="dcterms:W3CDTF">2021-11-11T14:41:28Z</dcterms:modified>
</cp:coreProperties>
</file>